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636" r:id="rId2"/>
    <p:sldId id="637" r:id="rId3"/>
    <p:sldId id="63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0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A70AF-AAC9-4F49-9D29-8CAF16EA3D0C}" type="datetimeFigureOut">
              <a:rPr lang="en-US" smtClean="0"/>
              <a:t>1/2/2025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DBA215-0008-46B4-8DFF-4AF10B7DBF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5694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73100"/>
            <a:ext cx="6010275" cy="33813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1044588" y="4278354"/>
            <a:ext cx="4924455" cy="405317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71E5C1-42FB-4DA5-8DE9-383A35A6BE86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97307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73100"/>
            <a:ext cx="6010275" cy="33813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1044588" y="4278354"/>
            <a:ext cx="4924455" cy="405317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71E5C1-42FB-4DA5-8DE9-383A35A6BE86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0348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14338" y="706438"/>
            <a:ext cx="6261100" cy="35226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1078834" y="4464371"/>
            <a:ext cx="5085913" cy="4229395"/>
          </a:xfrm>
        </p:spPr>
        <p:txBody>
          <a:bodyPr/>
          <a:lstStyle/>
          <a:p>
            <a:pPr defTabSz="911832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71E5C1-42FB-4DA5-8DE9-383A35A6BE86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84185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947FE4-A694-655F-2A88-4D3320DDD3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B9B92BA-C9A8-CC3A-1B9B-EA3FE3947F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A6697-8EEA-ACAE-CCED-E15CDCC60B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93362-0488-47A3-831C-5F0596A2BAC9}" type="datetimeFigureOut">
              <a:rPr lang="en-US" smtClean="0"/>
              <a:t>1/2/2025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549A62-C555-AB2C-5D1B-CB02D67DA1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CF4F50-536B-881F-01BF-942D2E2D37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A54A4-BBF5-4C15-AA0F-A068D99BE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8927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2F95BD-640E-068A-91C4-00D934EABB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042CF03-5762-E0D6-B0BC-7A88084D36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F48236-33A7-0239-FE43-52E7347295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93362-0488-47A3-831C-5F0596A2BAC9}" type="datetimeFigureOut">
              <a:rPr lang="en-US" smtClean="0"/>
              <a:t>1/2/2025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7DD475-3602-B148-69D0-BF1D86D6FB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8149DC-3A21-1805-C5C3-9DCA9760B1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A54A4-BBF5-4C15-AA0F-A068D99BE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6601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0ED19E4-6D6C-EDCA-285D-6833E6E086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F62F34-F655-37F3-5A31-61E8515EB8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FE50CE-0443-CB8C-B19E-9ECD0744D2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93362-0488-47A3-831C-5F0596A2BAC9}" type="datetimeFigureOut">
              <a:rPr lang="en-US" smtClean="0"/>
              <a:t>1/2/2025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2EACA6-526E-10F9-01B9-21B67148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0E16BF-5BDF-C6BE-5957-780CF66AF2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A54A4-BBF5-4C15-AA0F-A068D99BE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467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4984A9-4CB5-8C23-0F35-498C020A60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7C0A28-BFBD-6017-F23C-F3FDDB3A85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EFB298-A2F8-E7EB-70CC-ADBC4FDB1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93362-0488-47A3-831C-5F0596A2BAC9}" type="datetimeFigureOut">
              <a:rPr lang="en-US" smtClean="0"/>
              <a:t>1/2/2025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34AFB4-CCA0-B3CC-838C-DD147E5928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EA0B09-D155-1795-2D83-420DD9989E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A54A4-BBF5-4C15-AA0F-A068D99BE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1033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80ADA3-7D70-8356-9019-56D6049E67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45008A-39A5-FD7F-0264-F7CCFAD412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48E725-BDDA-7FDF-FDC2-F557997B58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93362-0488-47A3-831C-5F0596A2BAC9}" type="datetimeFigureOut">
              <a:rPr lang="en-US" smtClean="0"/>
              <a:t>1/2/2025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BAB448-124A-8DEC-9CEA-0FDF23F77B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694EC5-3291-0996-3926-D5258A6902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A54A4-BBF5-4C15-AA0F-A068D99BE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523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1D2A62-8F63-F0C9-0669-5D64C3101F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271D02-A39B-9CAD-E3E1-114D6FED9D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58DE89-3D2F-79F9-0B67-751EE222D6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8DBC2B-A572-8799-DE87-5AD07E3F31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93362-0488-47A3-831C-5F0596A2BAC9}" type="datetimeFigureOut">
              <a:rPr lang="en-US" smtClean="0"/>
              <a:t>1/2/2025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D0682E-1316-E946-A89C-4968C8A0A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4BF827-B371-9E37-E2DE-DCE9C906E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A54A4-BBF5-4C15-AA0F-A068D99BE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6848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A0475F-49CA-2C74-051C-4A3EAC6278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9AE543-53A9-458D-DE95-86625676E9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18D0A4-3226-F862-07D1-6E32CD965F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85E8202-CF13-BF68-5971-E529592730C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C137117-3D24-26CD-E541-C608A1D7246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50AA041-D612-7F6E-B94E-2C939CEA9B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93362-0488-47A3-831C-5F0596A2BAC9}" type="datetimeFigureOut">
              <a:rPr lang="en-US" smtClean="0"/>
              <a:t>1/2/2025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7817217-9B2B-C086-7177-5E1D7B12B8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2A7741C-AB37-5B24-CC2A-EC1DD4E73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A54A4-BBF5-4C15-AA0F-A068D99BE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874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3A0DE2-B081-778D-6916-A11AC9F123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200C48A-D2F3-6861-2CF9-9BF4F63D6D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93362-0488-47A3-831C-5F0596A2BAC9}" type="datetimeFigureOut">
              <a:rPr lang="en-US" smtClean="0"/>
              <a:t>1/2/2025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C53EF32-4935-24AD-1C85-551B55D636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5232F1-578F-CC32-04A3-F9ABBEB2A3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A54A4-BBF5-4C15-AA0F-A068D99BE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194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64A000F-41DB-0309-91B4-67F512E286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93362-0488-47A3-831C-5F0596A2BAC9}" type="datetimeFigureOut">
              <a:rPr lang="en-US" smtClean="0"/>
              <a:t>1/2/2025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8E11F9B-C524-448B-5339-075CB4D10F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478517-A437-71E5-2188-22469195BD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A54A4-BBF5-4C15-AA0F-A068D99BE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637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8FA31D-4F99-C86C-0DF7-E1AE9A2042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E1BBAA-F649-93BA-D738-5A85F0900E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B11245-4C53-703A-1F56-193003DF6E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4923A6-C859-3EBF-BF77-A9FB7AF73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93362-0488-47A3-831C-5F0596A2BAC9}" type="datetimeFigureOut">
              <a:rPr lang="en-US" smtClean="0"/>
              <a:t>1/2/2025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BAB10B-C706-458B-C7F6-6C0FD7AF99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3EB124-7C00-8885-57EF-1C5784F113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A54A4-BBF5-4C15-AA0F-A068D99BE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112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A37221-1799-49C6-F0A0-47E2087318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0B7FFE9-1C08-4396-E57E-971361D25E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48196C-04A8-EF54-79D1-0EE0137F11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C299FC-A251-A45C-745B-468841D5BE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93362-0488-47A3-831C-5F0596A2BAC9}" type="datetimeFigureOut">
              <a:rPr lang="en-US" smtClean="0"/>
              <a:t>1/2/2025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2C9B49-8518-D245-8AEF-19E2B08A3C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EBA574-814B-F2EC-7331-E6CC6EE24E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A54A4-BBF5-4C15-AA0F-A068D99BE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2098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7D5D472-E3AA-27A4-F96F-B547D07B2B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D89E8E-F5F5-8910-966F-50EA1E88D2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6F3618-F536-DF8A-B4BA-51193C13E2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2B93362-0488-47A3-831C-5F0596A2BAC9}" type="datetimeFigureOut">
              <a:rPr lang="en-US" smtClean="0"/>
              <a:t>1/2/2025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D7C027-22DF-5DF3-0A51-46E2B6CE2B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749E6D-CDCA-5351-3417-4A720672F8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31A54A4-BBF5-4C15-AA0F-A068D99BE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277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9758620"/>
              </p:ext>
            </p:extLst>
          </p:nvPr>
        </p:nvGraphicFramePr>
        <p:xfrm>
          <a:off x="228602" y="1028700"/>
          <a:ext cx="11658599" cy="54486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62198">
                  <a:extLst>
                    <a:ext uri="{9D8B030D-6E8A-4147-A177-3AD203B41FA5}">
                      <a16:colId xmlns:a16="http://schemas.microsoft.com/office/drawing/2014/main" val="3781524584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755805797"/>
                    </a:ext>
                  </a:extLst>
                </a:gridCol>
                <a:gridCol w="7620001">
                  <a:extLst>
                    <a:ext uri="{9D8B030D-6E8A-4147-A177-3AD203B41FA5}">
                      <a16:colId xmlns:a16="http://schemas.microsoft.com/office/drawing/2014/main" val="1822197485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bg1"/>
                          </a:solidFill>
                        </a:rPr>
                        <a:t>Cost Driver</a:t>
                      </a:r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  </a:t>
                      </a:r>
                    </a:p>
                  </a:txBody>
                  <a:tcPr marL="68580" marR="68580" marT="34290" marB="3429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aseline="0" dirty="0">
                          <a:solidFill>
                            <a:schemeClr val="bg1"/>
                          </a:solidFill>
                        </a:rPr>
                        <a:t>Projected FY26</a:t>
                      </a:r>
                    </a:p>
                    <a:p>
                      <a:pPr algn="ctr"/>
                      <a:r>
                        <a:rPr lang="en-US" sz="1500" baseline="0" dirty="0">
                          <a:solidFill>
                            <a:schemeClr val="bg1"/>
                          </a:solidFill>
                        </a:rPr>
                        <a:t> Cost Increase</a:t>
                      </a:r>
                      <a:endParaRPr lang="en-US" sz="15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bg1"/>
                          </a:solidFill>
                        </a:rPr>
                        <a:t>Notes</a:t>
                      </a:r>
                    </a:p>
                  </a:txBody>
                  <a:tcPr marL="68580" marR="68580" marT="34290" marB="3429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838737"/>
                  </a:ext>
                </a:extLst>
              </a:tr>
              <a:tr h="1272893"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Faculty, Staff and GE Salary and OPE</a:t>
                      </a:r>
                    </a:p>
                  </a:txBody>
                  <a:tcPr marL="45720" marR="4572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$19.5 </a:t>
                      </a:r>
                      <a:r>
                        <a:rPr lang="en-US" sz="1500" baseline="0" dirty="0">
                          <a:solidFill>
                            <a:schemeClr val="tx1"/>
                          </a:solidFill>
                        </a:rPr>
                        <a:t>million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E&amp;G compensation increases based on current contracts (e.g., classified staff, GE), announced increases for OAs and historical rates / current administrative proposals for those groups without ratified contracts.  Includes </a:t>
                      </a:r>
                      <a:r>
                        <a:rPr lang="en-US" sz="1500" baseline="0" dirty="0">
                          <a:solidFill>
                            <a:schemeClr val="tx1"/>
                          </a:solidFill>
                        </a:rPr>
                        <a:t>approximately 1,200 graduate employees, 1,630 faculty, 850 classified staff and 1,220 unrepresented staff on the E&amp;G fund. Does not include any projected expenses related to adding staff.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038594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Medical Costs</a:t>
                      </a:r>
                    </a:p>
                  </a:txBody>
                  <a:tcPr marL="45720" marR="4572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$2.9 million</a:t>
                      </a:r>
                    </a:p>
                  </a:txBody>
                  <a:tcPr marL="45720" marR="4572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buFont typeface="Arial" panose="020B0604020202020204" pitchFamily="34" charset="0"/>
                        <a:buNone/>
                      </a:pPr>
                      <a:r>
                        <a:rPr lang="en-US" sz="15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Includes increases of 4.15% on December 1, 2024, and 4.6% on December 1, 2025.</a:t>
                      </a:r>
                    </a:p>
                  </a:txBody>
                  <a:tcPr marL="45720" marR="4572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6283799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Retirement Costs</a:t>
                      </a:r>
                    </a:p>
                  </a:txBody>
                  <a:tcPr marL="45720" marR="4572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$7.6 million</a:t>
                      </a:r>
                    </a:p>
                  </a:txBody>
                  <a:tcPr marL="45720" marR="4572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Increases for PERS rates for FY26 as approved by PERS board.</a:t>
                      </a:r>
                    </a:p>
                  </a:txBody>
                  <a:tcPr marL="45720" marR="4572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693602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Blended OPE</a:t>
                      </a:r>
                    </a:p>
                  </a:txBody>
                  <a:tcPr marL="45720" marR="4572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($7.2 million)</a:t>
                      </a:r>
                    </a:p>
                  </a:txBody>
                  <a:tcPr marL="45720" marR="4572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Blended OPE carryforward (atypical leave and hiring dynamics) balances from a previous period are buying down benefits expenses during FY26 on a one-time basis. </a:t>
                      </a:r>
                    </a:p>
                  </a:txBody>
                  <a:tcPr marL="45720" marR="4572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327729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Institutional Expenses</a:t>
                      </a:r>
                    </a:p>
                  </a:txBody>
                  <a:tcPr marL="45720" marR="4572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$2.6 million</a:t>
                      </a:r>
                    </a:p>
                  </a:txBody>
                  <a:tcPr marL="45720" marR="4572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Increases related to utilities, insurance, debt for academic buildings, assessments, and leases.</a:t>
                      </a:r>
                    </a:p>
                  </a:txBody>
                  <a:tcPr marL="45720" marR="4572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965319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Faculty Hiring</a:t>
                      </a:r>
                    </a:p>
                  </a:txBody>
                  <a:tcPr marL="45720" marR="4572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$1.6 million</a:t>
                      </a:r>
                    </a:p>
                  </a:txBody>
                  <a:tcPr marL="45720" marR="4572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8 Net Tenure Track Hires.  </a:t>
                      </a:r>
                    </a:p>
                  </a:txBody>
                  <a:tcPr marL="45720" marR="4572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885161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Strategic Investments</a:t>
                      </a:r>
                    </a:p>
                  </a:txBody>
                  <a:tcPr marL="45720" marR="4572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$1.0 million</a:t>
                      </a:r>
                    </a:p>
                  </a:txBody>
                  <a:tcPr marL="45720" marR="4572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Allocated via strategic investment process. Note that President has only allocated $1.0 million to the BAG process this year as funds are needed for strategic priorities. </a:t>
                      </a:r>
                    </a:p>
                  </a:txBody>
                  <a:tcPr marL="45720" marR="4572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069364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US" sz="1500" b="1" i="1" dirty="0">
                          <a:solidFill>
                            <a:schemeClr val="tx1"/>
                          </a:solidFill>
                        </a:rPr>
                        <a:t>Total Projected Cost Increases</a:t>
                      </a:r>
                    </a:p>
                  </a:txBody>
                  <a:tcPr marL="45720" marR="4572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i="1" dirty="0">
                          <a:solidFill>
                            <a:schemeClr val="tx1"/>
                          </a:solidFill>
                        </a:rPr>
                        <a:t>$28.0</a:t>
                      </a:r>
                      <a:r>
                        <a:rPr lang="en-US" sz="1500" b="1" i="1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500" b="1" i="1" dirty="0">
                          <a:solidFill>
                            <a:schemeClr val="tx1"/>
                          </a:solidFill>
                        </a:rPr>
                        <a:t>million</a:t>
                      </a:r>
                    </a:p>
                  </a:txBody>
                  <a:tcPr marL="45720" marR="4572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500" b="1" i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1907863"/>
                  </a:ext>
                </a:extLst>
              </a:tr>
            </a:tbl>
          </a:graphicData>
        </a:graphic>
      </p:graphicFrame>
      <p:sp>
        <p:nvSpPr>
          <p:cNvPr id="6" name="Title 1"/>
          <p:cNvSpPr txBox="1">
            <a:spLocks/>
          </p:cNvSpPr>
          <p:nvPr/>
        </p:nvSpPr>
        <p:spPr bwMode="auto">
          <a:xfrm>
            <a:off x="304799" y="155972"/>
            <a:ext cx="11658599" cy="8346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9pPr>
          </a:lstStyle>
          <a:p>
            <a:r>
              <a:rPr lang="en-US" sz="3600" kern="0" dirty="0">
                <a:latin typeface="Arial" panose="020B0604020202020204" pitchFamily="34" charset="0"/>
                <a:cs typeface="Arial" panose="020B0604020202020204" pitchFamily="34" charset="0"/>
              </a:rPr>
              <a:t>Summary – Major FY2026 E&amp;G Fund Cost Drivers</a:t>
            </a:r>
          </a:p>
        </p:txBody>
      </p:sp>
    </p:spTree>
    <p:extLst>
      <p:ext uri="{BB962C8B-B14F-4D97-AF65-F5344CB8AC3E}">
        <p14:creationId xmlns:p14="http://schemas.microsoft.com/office/powerpoint/2010/main" val="1911234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5"/>
          <p:cNvGraphicFramePr>
            <a:graphicFrameLocks noGrp="1"/>
          </p:cNvGraphicFramePr>
          <p:nvPr>
            <p:ph idx="1"/>
          </p:nvPr>
        </p:nvGraphicFramePr>
        <p:xfrm>
          <a:off x="304800" y="1245561"/>
          <a:ext cx="11734801" cy="474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04709">
                  <a:extLst>
                    <a:ext uri="{9D8B030D-6E8A-4147-A177-3AD203B41FA5}">
                      <a16:colId xmlns:a16="http://schemas.microsoft.com/office/drawing/2014/main" val="3781524584"/>
                    </a:ext>
                  </a:extLst>
                </a:gridCol>
                <a:gridCol w="2343364">
                  <a:extLst>
                    <a:ext uri="{9D8B030D-6E8A-4147-A177-3AD203B41FA5}">
                      <a16:colId xmlns:a16="http://schemas.microsoft.com/office/drawing/2014/main" val="1199477974"/>
                    </a:ext>
                  </a:extLst>
                </a:gridCol>
                <a:gridCol w="2343364">
                  <a:extLst>
                    <a:ext uri="{9D8B030D-6E8A-4147-A177-3AD203B41FA5}">
                      <a16:colId xmlns:a16="http://schemas.microsoft.com/office/drawing/2014/main" val="2755805797"/>
                    </a:ext>
                  </a:extLst>
                </a:gridCol>
                <a:gridCol w="2343364">
                  <a:extLst>
                    <a:ext uri="{9D8B030D-6E8A-4147-A177-3AD203B41FA5}">
                      <a16:colId xmlns:a16="http://schemas.microsoft.com/office/drawing/2014/main" val="1822197485"/>
                    </a:ext>
                  </a:extLst>
                </a:gridCol>
              </a:tblGrid>
              <a:tr h="537519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/>
                        <a:t>Cost Driver </a:t>
                      </a:r>
                    </a:p>
                  </a:txBody>
                  <a:tcPr marL="68580" marR="68580" marT="34290" marB="3429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5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FY25 Base</a:t>
                      </a:r>
                    </a:p>
                  </a:txBody>
                  <a:tcPr marL="68580" marR="68580" marT="34290" marB="3429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5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Projected FY26  Cost Increase</a:t>
                      </a:r>
                    </a:p>
                  </a:txBody>
                  <a:tcPr marL="68580" marR="68580" marT="34290" marB="3429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5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FY26</a:t>
                      </a:r>
                    </a:p>
                    <a:p>
                      <a:pPr marL="0" algn="ctr" defTabSz="914400" rtl="0" eaLnBrk="1" latinLnBrk="0" hangingPunct="1"/>
                      <a:r>
                        <a:rPr lang="en-US" sz="15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Increase (%)</a:t>
                      </a:r>
                    </a:p>
                  </a:txBody>
                  <a:tcPr marL="68580" marR="68580" marT="34290" marB="3429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838737"/>
                  </a:ext>
                </a:extLst>
              </a:tr>
              <a:tr h="529781">
                <a:tc>
                  <a:txBody>
                    <a:bodyPr/>
                    <a:lstStyle/>
                    <a:p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Faculty, Staff and GE Compensation</a:t>
                      </a: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$546.0 million</a:t>
                      </a: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$19.5</a:t>
                      </a:r>
                      <a:r>
                        <a:rPr lang="en-US" sz="1500" baseline="0" dirty="0">
                          <a:solidFill>
                            <a:schemeClr val="tx1"/>
                          </a:solidFill>
                        </a:rPr>
                        <a:t> million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3.6%</a:t>
                      </a: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0385944"/>
                  </a:ext>
                </a:extLst>
              </a:tr>
              <a:tr h="525780">
                <a:tc>
                  <a:txBody>
                    <a:bodyPr/>
                    <a:lstStyle/>
                    <a:p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Medical Costs</a:t>
                      </a: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$63.3</a:t>
                      </a:r>
                      <a:r>
                        <a:rPr lang="en-US" sz="1500" baseline="0" dirty="0">
                          <a:solidFill>
                            <a:schemeClr val="tx1"/>
                          </a:solidFill>
                        </a:rPr>
                        <a:t> million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$2.9 million</a:t>
                      </a: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4.6%</a:t>
                      </a: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6283799"/>
                  </a:ext>
                </a:extLst>
              </a:tr>
              <a:tr h="525780">
                <a:tc>
                  <a:txBody>
                    <a:bodyPr/>
                    <a:lstStyle/>
                    <a:p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Retirement Costs</a:t>
                      </a: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$80.9 million</a:t>
                      </a: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$7.6 million </a:t>
                      </a: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9.4%</a:t>
                      </a: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946082"/>
                  </a:ext>
                </a:extLst>
              </a:tr>
              <a:tr h="525780">
                <a:tc>
                  <a:txBody>
                    <a:bodyPr/>
                    <a:lstStyle/>
                    <a:p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Blended OPE</a:t>
                      </a: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$179.5 million</a:t>
                      </a: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($7.2 million)</a:t>
                      </a: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(4.0%)</a:t>
                      </a: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8023783"/>
                  </a:ext>
                </a:extLst>
              </a:tr>
              <a:tr h="525780">
                <a:tc>
                  <a:txBody>
                    <a:bodyPr/>
                    <a:lstStyle/>
                    <a:p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Institutional</a:t>
                      </a:r>
                      <a:r>
                        <a:rPr lang="en-US" sz="1500" b="1" baseline="0" dirty="0">
                          <a:solidFill>
                            <a:schemeClr val="tx1"/>
                          </a:solidFill>
                        </a:rPr>
                        <a:t> Expenses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$49.0 million</a:t>
                      </a: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$2.6 million</a:t>
                      </a: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5.3%</a:t>
                      </a: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1703997"/>
                  </a:ext>
                </a:extLst>
              </a:tr>
              <a:tr h="525780">
                <a:tc>
                  <a:txBody>
                    <a:bodyPr/>
                    <a:lstStyle/>
                    <a:p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TTF Faculty Hiring</a:t>
                      </a: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$145.1 million</a:t>
                      </a: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$1.6 million</a:t>
                      </a: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1.1%</a:t>
                      </a: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0266224"/>
                  </a:ext>
                </a:extLst>
              </a:tr>
              <a:tr h="525780">
                <a:tc>
                  <a:txBody>
                    <a:bodyPr/>
                    <a:lstStyle/>
                    <a:p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Strategic Investments</a:t>
                      </a: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$690.5 million</a:t>
                      </a: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$1.0</a:t>
                      </a:r>
                      <a:r>
                        <a:rPr lang="en-US" sz="1500" baseline="0" dirty="0">
                          <a:solidFill>
                            <a:schemeClr val="tx1"/>
                          </a:solidFill>
                        </a:rPr>
                        <a:t> million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0.1%</a:t>
                      </a: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6286162"/>
                  </a:ext>
                </a:extLst>
              </a:tr>
              <a:tr h="525780">
                <a:tc>
                  <a:txBody>
                    <a:bodyPr/>
                    <a:lstStyle/>
                    <a:p>
                      <a:r>
                        <a:rPr lang="en-US" sz="1500" b="1" i="1" dirty="0">
                          <a:solidFill>
                            <a:schemeClr val="tx1"/>
                          </a:solidFill>
                        </a:rPr>
                        <a:t>Total (E&amp;</a:t>
                      </a:r>
                      <a:r>
                        <a:rPr lang="en-US" sz="1500" b="1" i="1">
                          <a:solidFill>
                            <a:schemeClr val="tx1"/>
                          </a:solidFill>
                        </a:rPr>
                        <a:t>G Budget</a:t>
                      </a:r>
                      <a:r>
                        <a:rPr lang="en-US" sz="1500" b="1" i="1" dirty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i="1" dirty="0">
                          <a:solidFill>
                            <a:schemeClr val="tx1"/>
                          </a:solidFill>
                        </a:rPr>
                        <a:t>$690.5 million</a:t>
                      </a: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i="1" dirty="0">
                          <a:solidFill>
                            <a:schemeClr val="tx1"/>
                          </a:solidFill>
                        </a:rPr>
                        <a:t>$28.0</a:t>
                      </a:r>
                      <a:r>
                        <a:rPr lang="en-US" sz="1500" b="1" i="1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500" b="1" i="1" dirty="0">
                          <a:solidFill>
                            <a:schemeClr val="tx1"/>
                          </a:solidFill>
                        </a:rPr>
                        <a:t>million</a:t>
                      </a: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>
                          <a:solidFill>
                            <a:schemeClr val="tx1"/>
                          </a:solidFill>
                        </a:rPr>
                        <a:t>4.1%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1907863"/>
                  </a:ext>
                </a:extLst>
              </a:tr>
            </a:tbl>
          </a:graphicData>
        </a:graphic>
      </p:graphicFrame>
      <p:sp>
        <p:nvSpPr>
          <p:cNvPr id="6" name="Title 1"/>
          <p:cNvSpPr txBox="1">
            <a:spLocks/>
          </p:cNvSpPr>
          <p:nvPr/>
        </p:nvSpPr>
        <p:spPr bwMode="auto">
          <a:xfrm>
            <a:off x="304799" y="155972"/>
            <a:ext cx="11658599" cy="8346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9pPr>
          </a:lstStyle>
          <a:p>
            <a:r>
              <a:rPr lang="en-US" sz="3600" kern="0" dirty="0">
                <a:latin typeface="Arial" panose="020B0604020202020204" pitchFamily="34" charset="0"/>
                <a:cs typeface="Arial" panose="020B0604020202020204" pitchFamily="34" charset="0"/>
              </a:rPr>
              <a:t>Summary – Major FY2026 E&amp;G Fund Cost Drivers</a:t>
            </a:r>
          </a:p>
        </p:txBody>
      </p:sp>
    </p:spTree>
    <p:extLst>
      <p:ext uri="{BB962C8B-B14F-4D97-AF65-F5344CB8AC3E}">
        <p14:creationId xmlns:p14="http://schemas.microsoft.com/office/powerpoint/2010/main" val="17780510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5"/>
          <p:cNvGraphicFramePr>
            <a:graphicFrameLocks noGrp="1"/>
          </p:cNvGraphicFramePr>
          <p:nvPr>
            <p:ph idx="1"/>
          </p:nvPr>
        </p:nvGraphicFramePr>
        <p:xfrm>
          <a:off x="304798" y="976996"/>
          <a:ext cx="11430001" cy="56524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36963">
                  <a:extLst>
                    <a:ext uri="{9D8B030D-6E8A-4147-A177-3AD203B41FA5}">
                      <a16:colId xmlns:a16="http://schemas.microsoft.com/office/drawing/2014/main" val="3781524584"/>
                    </a:ext>
                  </a:extLst>
                </a:gridCol>
                <a:gridCol w="1370434">
                  <a:extLst>
                    <a:ext uri="{9D8B030D-6E8A-4147-A177-3AD203B41FA5}">
                      <a16:colId xmlns:a16="http://schemas.microsoft.com/office/drawing/2014/main" val="883315962"/>
                    </a:ext>
                  </a:extLst>
                </a:gridCol>
                <a:gridCol w="1370434">
                  <a:extLst>
                    <a:ext uri="{9D8B030D-6E8A-4147-A177-3AD203B41FA5}">
                      <a16:colId xmlns:a16="http://schemas.microsoft.com/office/drawing/2014/main" val="1822197485"/>
                    </a:ext>
                  </a:extLst>
                </a:gridCol>
                <a:gridCol w="1370434">
                  <a:extLst>
                    <a:ext uri="{9D8B030D-6E8A-4147-A177-3AD203B41FA5}">
                      <a16:colId xmlns:a16="http://schemas.microsoft.com/office/drawing/2014/main" val="3214503485"/>
                    </a:ext>
                  </a:extLst>
                </a:gridCol>
                <a:gridCol w="1370434">
                  <a:extLst>
                    <a:ext uri="{9D8B030D-6E8A-4147-A177-3AD203B41FA5}">
                      <a16:colId xmlns:a16="http://schemas.microsoft.com/office/drawing/2014/main" val="140898112"/>
                    </a:ext>
                  </a:extLst>
                </a:gridCol>
                <a:gridCol w="1370434">
                  <a:extLst>
                    <a:ext uri="{9D8B030D-6E8A-4147-A177-3AD203B41FA5}">
                      <a16:colId xmlns:a16="http://schemas.microsoft.com/office/drawing/2014/main" val="705005375"/>
                    </a:ext>
                  </a:extLst>
                </a:gridCol>
                <a:gridCol w="1370434">
                  <a:extLst>
                    <a:ext uri="{9D8B030D-6E8A-4147-A177-3AD203B41FA5}">
                      <a16:colId xmlns:a16="http://schemas.microsoft.com/office/drawing/2014/main" val="1167519917"/>
                    </a:ext>
                  </a:extLst>
                </a:gridCol>
                <a:gridCol w="1370434">
                  <a:extLst>
                    <a:ext uri="{9D8B030D-6E8A-4147-A177-3AD203B41FA5}">
                      <a16:colId xmlns:a16="http://schemas.microsoft.com/office/drawing/2014/main" val="3843155205"/>
                    </a:ext>
                  </a:extLst>
                </a:gridCol>
              </a:tblGrid>
              <a:tr h="870844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Cost Driver</a:t>
                      </a:r>
                    </a:p>
                  </a:txBody>
                  <a:tcPr marL="51435" marR="51435" marT="25718" marB="25718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Projected FY20 Cost Increase</a:t>
                      </a:r>
                    </a:p>
                  </a:txBody>
                  <a:tcPr marL="51435" marR="51435" marT="25718" marB="25718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Projected FY21 Cost Increase</a:t>
                      </a:r>
                    </a:p>
                  </a:txBody>
                  <a:tcPr marL="51435" marR="51435" marT="25718" marB="25718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Projected FY22 Cost Increase</a:t>
                      </a:r>
                    </a:p>
                  </a:txBody>
                  <a:tcPr marL="51435" marR="51435" marT="25718" marB="25718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Projected FY23 Cost Increase</a:t>
                      </a:r>
                    </a:p>
                  </a:txBody>
                  <a:tcPr marL="51435" marR="51435" marT="25718" marB="25718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Projected FY24 Cost Increase</a:t>
                      </a:r>
                    </a:p>
                  </a:txBody>
                  <a:tcPr marL="51435" marR="51435" marT="25718" marB="25718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Projected FY25 Cost Increase</a:t>
                      </a:r>
                    </a:p>
                  </a:txBody>
                  <a:tcPr marL="51435" marR="51435" marT="25718" marB="25718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Projected FY26 Cost Increase</a:t>
                      </a:r>
                    </a:p>
                  </a:txBody>
                  <a:tcPr marL="51435" marR="51435" marT="25718" marB="25718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838737"/>
                  </a:ext>
                </a:extLst>
              </a:tr>
              <a:tr h="478156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Faculty, Staff &amp; GE Salary &amp; Wages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$10.6 million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$11.6</a:t>
                      </a:r>
                      <a:r>
                        <a:rPr lang="en-US" sz="1400" baseline="0" dirty="0">
                          <a:solidFill>
                            <a:schemeClr val="tx1"/>
                          </a:solidFill>
                        </a:rPr>
                        <a:t> million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$7.3</a:t>
                      </a:r>
                      <a:r>
                        <a:rPr lang="en-US" sz="1400" baseline="0" dirty="0">
                          <a:solidFill>
                            <a:schemeClr val="tx1"/>
                          </a:solidFill>
                        </a:rPr>
                        <a:t> million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$15.0</a:t>
                      </a:r>
                      <a:r>
                        <a:rPr lang="en-US" sz="1400" baseline="0" dirty="0">
                          <a:solidFill>
                            <a:schemeClr val="tx1"/>
                          </a:solidFill>
                        </a:rPr>
                        <a:t> million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$11.9 million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$13.0 million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$19.5 million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0385944"/>
                  </a:ext>
                </a:extLst>
              </a:tr>
              <a:tr h="478156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Medical Costs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$1.9 million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$2.5 million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$1.2 million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$1.6 million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$2.2 million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$2.5 million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$2.9 million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6283799"/>
                  </a:ext>
                </a:extLst>
              </a:tr>
              <a:tr h="478156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Retirement</a:t>
                      </a:r>
                      <a:r>
                        <a:rPr lang="en-US" sz="1400" baseline="0" dirty="0">
                          <a:solidFill>
                            <a:schemeClr val="tx1"/>
                          </a:solidFill>
                        </a:rPr>
                        <a:t> Costs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$7.1 million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($500K)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$1.9 million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$7.6 million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4574913"/>
                  </a:ext>
                </a:extLst>
              </a:tr>
              <a:tr h="478156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Oregon Paid Leave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$900K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$300K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0952577"/>
                  </a:ext>
                </a:extLst>
              </a:tr>
              <a:tr h="478156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Blended OPE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$4.0 million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($7.2 million)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6596002"/>
                  </a:ext>
                </a:extLst>
              </a:tr>
              <a:tr h="478156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Institutional</a:t>
                      </a:r>
                      <a:r>
                        <a:rPr lang="en-US" sz="1400" baseline="0" dirty="0">
                          <a:solidFill>
                            <a:schemeClr val="tx1"/>
                          </a:solidFill>
                        </a:rPr>
                        <a:t> Expenses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$1.0 million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$1.5 million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$1.2 million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$1.2 million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$1.5 million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$2.0 million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$2.6 million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1703997"/>
                  </a:ext>
                </a:extLst>
              </a:tr>
              <a:tr h="478156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Faculty Hiring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$3.0 million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$1.6 million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9463261"/>
                  </a:ext>
                </a:extLst>
              </a:tr>
              <a:tr h="478156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Strategic Investments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>
                          <a:solidFill>
                            <a:schemeClr val="tx1"/>
                          </a:solidFill>
                        </a:rPr>
                        <a:t>$2.0 million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$2.0 million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$600K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$2.0 million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$2.0 million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$2.0 million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$1.0 million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6286162"/>
                  </a:ext>
                </a:extLst>
              </a:tr>
              <a:tr h="478156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Minimum</a:t>
                      </a:r>
                      <a:r>
                        <a:rPr lang="en-US" sz="1400" baseline="0" dirty="0">
                          <a:solidFill>
                            <a:schemeClr val="tx1"/>
                          </a:solidFill>
                        </a:rPr>
                        <a:t> Wage Increase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$1.0</a:t>
                      </a:r>
                      <a:r>
                        <a:rPr lang="en-US" sz="1400" baseline="0" dirty="0">
                          <a:solidFill>
                            <a:schemeClr val="tx1"/>
                          </a:solidFill>
                        </a:rPr>
                        <a:t> million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$1.9</a:t>
                      </a:r>
                      <a:r>
                        <a:rPr lang="en-US" sz="1400" baseline="0" dirty="0">
                          <a:solidFill>
                            <a:schemeClr val="tx1"/>
                          </a:solidFill>
                        </a:rPr>
                        <a:t> million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$320K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$257K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9037454"/>
                  </a:ext>
                </a:extLst>
              </a:tr>
              <a:tr h="478156">
                <a:tc>
                  <a:txBody>
                    <a:bodyPr/>
                    <a:lstStyle/>
                    <a:p>
                      <a:r>
                        <a:rPr lang="en-US" sz="1400" b="1" i="1" dirty="0">
                          <a:solidFill>
                            <a:schemeClr val="tx1"/>
                          </a:solidFill>
                        </a:rPr>
                        <a:t>Total Projected Cost Increases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1" dirty="0">
                          <a:solidFill>
                            <a:schemeClr val="tx1"/>
                          </a:solidFill>
                        </a:rPr>
                        <a:t>$23.6 million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1" dirty="0">
                          <a:solidFill>
                            <a:schemeClr val="tx1"/>
                          </a:solidFill>
                        </a:rPr>
                        <a:t>$19.0</a:t>
                      </a:r>
                      <a:r>
                        <a:rPr lang="en-US" sz="1400" b="1" i="1" baseline="0" dirty="0">
                          <a:solidFill>
                            <a:schemeClr val="tx1"/>
                          </a:solidFill>
                        </a:rPr>
                        <a:t> million</a:t>
                      </a:r>
                      <a:endParaRPr lang="en-US" sz="1400" b="1" i="1" dirty="0">
                        <a:solidFill>
                          <a:schemeClr val="tx1"/>
                        </a:solidFill>
                      </a:endParaRP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i="1" dirty="0">
                          <a:solidFill>
                            <a:schemeClr val="tx1"/>
                          </a:solidFill>
                        </a:rPr>
                        <a:t>$10.6</a:t>
                      </a:r>
                      <a:r>
                        <a:rPr lang="en-US" sz="1400" b="1" i="1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b="1" i="1" dirty="0">
                          <a:solidFill>
                            <a:schemeClr val="tx1"/>
                          </a:solidFill>
                        </a:rPr>
                        <a:t>million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i="1" dirty="0">
                          <a:solidFill>
                            <a:schemeClr val="tx1"/>
                          </a:solidFill>
                        </a:rPr>
                        <a:t>$20.1 million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i="1" dirty="0">
                          <a:solidFill>
                            <a:schemeClr val="tx1"/>
                          </a:solidFill>
                        </a:rPr>
                        <a:t>$24.4 million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i="1" dirty="0">
                          <a:solidFill>
                            <a:schemeClr val="tx1"/>
                          </a:solidFill>
                        </a:rPr>
                        <a:t>$22.8 million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i="1" dirty="0">
                          <a:solidFill>
                            <a:schemeClr val="tx1"/>
                          </a:solidFill>
                        </a:rPr>
                        <a:t>$28.0 million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1907863"/>
                  </a:ext>
                </a:extLst>
              </a:tr>
            </a:tbl>
          </a:graphicData>
        </a:graphic>
      </p:graphicFrame>
      <p:sp>
        <p:nvSpPr>
          <p:cNvPr id="6" name="Title 1"/>
          <p:cNvSpPr txBox="1">
            <a:spLocks/>
          </p:cNvSpPr>
          <p:nvPr/>
        </p:nvSpPr>
        <p:spPr bwMode="auto">
          <a:xfrm>
            <a:off x="304799" y="155972"/>
            <a:ext cx="11658599" cy="8346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9pPr>
          </a:lstStyle>
          <a:p>
            <a:r>
              <a:rPr lang="en-US" sz="3600" kern="0" dirty="0">
                <a:latin typeface="Arial" panose="020B0604020202020204" pitchFamily="34" charset="0"/>
                <a:cs typeface="Arial" panose="020B0604020202020204" pitchFamily="34" charset="0"/>
              </a:rPr>
              <a:t>Summary – Major FY2026 E&amp;G Fund Cost Drivers</a:t>
            </a:r>
          </a:p>
        </p:txBody>
      </p:sp>
    </p:spTree>
    <p:extLst>
      <p:ext uri="{BB962C8B-B14F-4D97-AF65-F5344CB8AC3E}">
        <p14:creationId xmlns:p14="http://schemas.microsoft.com/office/powerpoint/2010/main" val="29231861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599</Words>
  <Application>Microsoft Office PowerPoint</Application>
  <PresentationFormat>Widescreen</PresentationFormat>
  <Paragraphs>158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</vt:vector>
  </TitlesOfParts>
  <Company>University of Oregon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Author</dc:creator>
  <cp:lastModifiedBy>Author</cp:lastModifiedBy>
  <cp:revision>2</cp:revision>
  <dcterms:created xsi:type="dcterms:W3CDTF">2025-01-02T17:33:37Z</dcterms:created>
  <dcterms:modified xsi:type="dcterms:W3CDTF">2025-01-02T17:41:41Z</dcterms:modified>
</cp:coreProperties>
</file>