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636" r:id="rId2"/>
    <p:sldId id="637" r:id="rId3"/>
    <p:sldId id="63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A70AF-AAC9-4F49-9D29-8CAF16EA3D0C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BA215-0008-46B4-8DFF-4AF10B7DB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69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73100"/>
            <a:ext cx="6010275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44588" y="4278354"/>
            <a:ext cx="4924455" cy="40531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3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73100"/>
            <a:ext cx="6010275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44588" y="4278354"/>
            <a:ext cx="4924455" cy="40531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4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4338" y="706438"/>
            <a:ext cx="6261100" cy="3522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78834" y="4464371"/>
            <a:ext cx="5085913" cy="4229395"/>
          </a:xfrm>
        </p:spPr>
        <p:txBody>
          <a:bodyPr/>
          <a:lstStyle/>
          <a:p>
            <a:pPr defTabSz="91183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1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7FE4-A694-655F-2A88-4D3320DDD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B92BA-C9A8-CC3A-1B9B-EA3FE3947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A6697-8EEA-ACAE-CCED-E15CDCC60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49A62-C555-AB2C-5D1B-CB02D67D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F4F50-536B-881F-01BF-942D2E2D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92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F95BD-640E-068A-91C4-00D934EAB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2CF03-5762-E0D6-B0BC-7A88084D3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48236-33A7-0239-FE43-52E734729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DD475-3602-B148-69D0-BF1D86D6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149DC-3A21-1805-C5C3-9DCA9760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6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D19E4-6D6C-EDCA-285D-6833E6E08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62F34-F655-37F3-5A31-61E8515EB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E50CE-0443-CB8C-B19E-9ECD0744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ACA6-526E-10F9-01B9-21B67148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E16BF-5BDF-C6BE-5957-780CF66A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6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84A9-4CB5-8C23-0F35-498C020A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0A28-BFBD-6017-F23C-F3FDDB3A8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B298-A2F8-E7EB-70CC-ADBC4FDB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4AFB4-CCA0-B3CC-838C-DD147E59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0B09-D155-1795-2D83-420DD998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03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ADA3-7D70-8356-9019-56D6049E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45008A-39A5-FD7F-0264-F7CCFAD41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8E725-BDDA-7FDF-FDC2-F557997B5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AB448-124A-8DEC-9CEA-0FDF23F77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94EC5-3291-0996-3926-D5258A69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2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D2A62-8F63-F0C9-0669-5D64C3101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71D02-A39B-9CAD-E3E1-114D6FED9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8DE89-3D2F-79F9-0B67-751EE222D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8DBC2B-A572-8799-DE87-5AD07E3F3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0682E-1316-E946-A89C-4968C8A0A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BF827-B371-9E37-E2DE-DCE9C906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8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0475F-49CA-2C74-051C-4A3EAC627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AE543-53A9-458D-DE95-86625676E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8D0A4-3226-F862-07D1-6E32CD965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5E8202-CF13-BF68-5971-E52959273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137117-3D24-26CD-E541-C608A1D72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0AA041-D612-7F6E-B94E-2C939CEA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17217-9B2B-C086-7177-5E1D7B12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7741C-AB37-5B24-CC2A-EC1DD4E7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7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A0DE2-B081-778D-6916-A11AC9F12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0C48A-D2F3-6861-2CF9-9BF4F63D6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3EF32-4935-24AD-1C85-551B55D6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232F1-578F-CC32-04A3-F9ABBEB2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9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4A000F-41DB-0309-91B4-67F512E2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E11F9B-C524-448B-5339-075CB4D1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78517-A437-71E5-2188-22469195B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3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FA31D-4F99-C86C-0DF7-E1AE9A204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1BBAA-F649-93BA-D738-5A85F0900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11245-4C53-703A-1F56-193003DF6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23A6-C859-3EBF-BF77-A9FB7AF73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AB10B-C706-458B-C7F6-6C0FD7AF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EB124-7C00-8885-57EF-1C5784F1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1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7221-1799-49C6-F0A0-47E208731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B7FFE9-1C08-4396-E57E-971361D25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8196C-04A8-EF54-79D1-0EE0137F1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299FC-A251-A45C-745B-468841D5B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9B49-8518-D245-8AEF-19E2B08A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BA574-814B-F2EC-7331-E6CC6EE2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09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D5D472-E3AA-27A4-F96F-B547D07B2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89E8E-F5F5-8910-966F-50EA1E88D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3618-F536-DF8A-B4BA-51193C13E2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B93362-0488-47A3-831C-5F0596A2BAC9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7C027-22DF-5DF3-0A51-46E2B6CE2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49E6D-CDCA-5351-3417-4A720672F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1A54A4-BBF5-4C15-AA0F-A068D99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7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58620"/>
              </p:ext>
            </p:extLst>
          </p:nvPr>
        </p:nvGraphicFramePr>
        <p:xfrm>
          <a:off x="228602" y="1028700"/>
          <a:ext cx="11658599" cy="544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8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7620001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chemeClr val="bg1"/>
                          </a:solidFill>
                        </a:rPr>
                        <a:t>Projected FY26</a:t>
                      </a:r>
                    </a:p>
                    <a:p>
                      <a:pPr algn="ctr"/>
                      <a:r>
                        <a:rPr lang="en-US" sz="1500" baseline="0" dirty="0">
                          <a:solidFill>
                            <a:schemeClr val="bg1"/>
                          </a:solidFill>
                        </a:rPr>
                        <a:t> Cost Increase</a:t>
                      </a:r>
                      <a:endParaRPr 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27289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Faculty, Staff and GE Salary and OPE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$19.5 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E&amp;G compensation increases based on current contracts (e.g., classified staff, GE), announced increases for OAs and historical rates / current administrative proposals for those groups without ratified contracts.  Includes 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approximately 1,200 graduate employees, 1,630 faculty, 850 classified staff and 1,220 unrepresented staff on the E&amp;G fund. Does not include any projected expenses related to adding staff.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Includes increases of 4.15% on December 1, 2024, and 4.6% on December 1, 2025.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$7.6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Increases for PERS rates for FY26 as approved by PERS board.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93602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Blended OPE carryforward (atypical leave and hiring dynamics) balances from a previous period are buying down benefits expenses during FY26 on a one-time basis. 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2772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Institutional Expenses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Increases related to utilities, insurance, debt for academic buildings, assessments, and leases.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6531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Faculty Hiring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8 Net Tenure Track Hires.  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516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Allocated via strategic investment process. Note that President has only allocated $1.0 million to the BAG process this year as funds are needed for strategic priorities. 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364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$28.0</a:t>
                      </a:r>
                      <a:r>
                        <a:rPr lang="en-US" sz="15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5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9112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245561"/>
          <a:ext cx="11734801" cy="474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4709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2343364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2343364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2343364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53751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Cost Driver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FY25 Base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Projected FY26  Cost 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FY26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Increase (%)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9781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Faculty, Staff and GE Compensation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$546.0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$19.5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3.6%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$63.3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4.6%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$80.9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$7.6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9.4%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608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$179.5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(4.0%)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23783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$49.0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5.3%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TTF Faculty Hiring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$145.1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1.1%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66224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$690.5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0.1%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Total (E&amp;</a:t>
                      </a:r>
                      <a:r>
                        <a:rPr lang="en-US" sz="1500" b="1" i="1">
                          <a:solidFill>
                            <a:schemeClr val="tx1"/>
                          </a:solidFill>
                        </a:rPr>
                        <a:t>G Budget</a:t>
                      </a:r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$690.5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$28.0</a:t>
                      </a:r>
                      <a:r>
                        <a:rPr lang="en-US" sz="15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chemeClr val="tx1"/>
                          </a:solidFill>
                        </a:rPr>
                        <a:t>4.1%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77805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798" y="976996"/>
          <a:ext cx="11430001" cy="5652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963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883315962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3214503485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140898112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705005375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1167519917"/>
                    </a:ext>
                  </a:extLst>
                </a:gridCol>
                <a:gridCol w="1370434">
                  <a:extLst>
                    <a:ext uri="{9D8B030D-6E8A-4147-A177-3AD203B41FA5}">
                      <a16:colId xmlns:a16="http://schemas.microsoft.com/office/drawing/2014/main" val="3843155205"/>
                    </a:ext>
                  </a:extLst>
                </a:gridCol>
              </a:tblGrid>
              <a:tr h="8708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Cost Driver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FY20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FY21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FY22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FY24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FY25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FY26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 &amp; GE Salary &amp; Wages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$10.6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$7.3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$13.0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($500K)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95257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96002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 Hiring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63261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$320K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$257K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037454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$23.6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$19.0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$10.6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$20.1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$24.4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$22.8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$28.0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292318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599</Words>
  <Application>Microsoft Office PowerPoint</Application>
  <PresentationFormat>Widescreen</PresentationFormat>
  <Paragraphs>158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>University of Oregon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Author</dc:creator>
  <cp:lastModifiedBy>Author</cp:lastModifiedBy>
  <cp:revision>2</cp:revision>
  <dcterms:created xsi:type="dcterms:W3CDTF">2025-01-02T17:33:37Z</dcterms:created>
  <dcterms:modified xsi:type="dcterms:W3CDTF">2025-01-02T17:41:41Z</dcterms:modified>
</cp:coreProperties>
</file>