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36" r:id="rId2"/>
    <p:sldId id="639" r:id="rId3"/>
    <p:sldId id="638" r:id="rId4"/>
  </p:sldIdLst>
  <p:sldSz cx="12192000" cy="6858000"/>
  <p:notesSz cx="9236075" cy="7010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06" userDrawn="1">
          <p15:clr>
            <a:srgbClr val="A4A3A4"/>
          </p15:clr>
        </p15:guide>
        <p15:guide id="2" pos="2116" userDrawn="1">
          <p15:clr>
            <a:srgbClr val="A4A3A4"/>
          </p15:clr>
        </p15:guide>
        <p15:guide id="3" pos="2125" userDrawn="1">
          <p15:clr>
            <a:srgbClr val="A4A3A4"/>
          </p15:clr>
        </p15:guide>
        <p15:guide id="4" orient="horz" pos="2209" userDrawn="1">
          <p15:clr>
            <a:srgbClr val="A4A3A4"/>
          </p15:clr>
        </p15:guide>
        <p15:guide id="5" pos="2898" userDrawn="1">
          <p15:clr>
            <a:srgbClr val="A4A3A4"/>
          </p15:clr>
        </p15:guide>
        <p15:guide id="6" pos="291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Winters Francois" initials="JWF" lastIdx="1" clrIdx="0"/>
  <p:cmAuthor id="1" name="Debbie Sharp" initials="DS" lastIdx="7" clrIdx="1">
    <p:extLst>
      <p:ext uri="{19B8F6BF-5375-455C-9EA6-DF929625EA0E}">
        <p15:presenceInfo xmlns:p15="http://schemas.microsoft.com/office/powerpoint/2012/main" userId="S-1-5-21-2613503727-1553357937-2150718590-2621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003300"/>
    <a:srgbClr val="009900"/>
    <a:srgbClr val="007434"/>
    <a:srgbClr val="FFFF66"/>
    <a:srgbClr val="FF00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A11D88-A720-466B-B298-633236D15EB7}" v="2" dt="2025-12-05T17:17:46.9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8" autoAdjust="0"/>
    <p:restoredTop sz="96395" autoAdjust="0"/>
  </p:normalViewPr>
  <p:slideViewPr>
    <p:cSldViewPr>
      <p:cViewPr varScale="1">
        <p:scale>
          <a:sx n="60" d="100"/>
          <a:sy n="60" d="100"/>
        </p:scale>
        <p:origin x="70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994" y="-96"/>
      </p:cViewPr>
      <p:guideLst>
        <p:guide orient="horz" pos="2806"/>
        <p:guide pos="2116"/>
        <p:guide pos="2125"/>
        <p:guide orient="horz" pos="2209"/>
        <p:guide pos="2898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ie Moffitt" userId="cb409cd1-f42f-43de-b300-f6b3d1594240" providerId="ADAL" clId="{50824EBA-BC4F-43CA-A592-CEB1E79B985E}"/>
    <pc:docChg chg="modSld">
      <pc:chgData name="Jamie Moffitt" userId="cb409cd1-f42f-43de-b300-f6b3d1594240" providerId="ADAL" clId="{50824EBA-BC4F-43CA-A592-CEB1E79B985E}" dt="2025-12-05T17:23:39.244" v="62" actId="20577"/>
      <pc:docMkLst>
        <pc:docMk/>
      </pc:docMkLst>
      <pc:sldChg chg="addSp modSp mod">
        <pc:chgData name="Jamie Moffitt" userId="cb409cd1-f42f-43de-b300-f6b3d1594240" providerId="ADAL" clId="{50824EBA-BC4F-43CA-A592-CEB1E79B985E}" dt="2025-12-05T17:23:39.244" v="62" actId="20577"/>
        <pc:sldMkLst>
          <pc:docMk/>
          <pc:sldMk cId="2334688863" sldId="639"/>
        </pc:sldMkLst>
        <pc:spChg chg="add mod">
          <ac:chgData name="Jamie Moffitt" userId="cb409cd1-f42f-43de-b300-f6b3d1594240" providerId="ADAL" clId="{50824EBA-BC4F-43CA-A592-CEB1E79B985E}" dt="2025-12-05T17:23:39.244" v="62" actId="20577"/>
          <ac:spMkLst>
            <pc:docMk/>
            <pc:sldMk cId="2334688863" sldId="639"/>
            <ac:spMk id="2" creationId="{35B01D53-D589-FF40-C513-F4A4835DA600}"/>
          </ac:spMkLst>
        </pc:spChg>
        <pc:graphicFrameChg chg="modGraphic">
          <ac:chgData name="Jamie Moffitt" userId="cb409cd1-f42f-43de-b300-f6b3d1594240" providerId="ADAL" clId="{50824EBA-BC4F-43CA-A592-CEB1E79B985E}" dt="2025-12-05T17:17:30.210" v="5" actId="14100"/>
          <ac:graphicFrameMkLst>
            <pc:docMk/>
            <pc:sldMk cId="2334688863" sldId="639"/>
            <ac:graphicFrameMk id="5" creationId="{677BD5D1-DE0A-02B7-B12C-4190E6C0A959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02299" cy="350520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41" y="1"/>
            <a:ext cx="4002299" cy="350520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r">
              <a:defRPr sz="1300"/>
            </a:lvl1pPr>
          </a:lstStyle>
          <a:p>
            <a:fld id="{669F5634-B0B2-4192-9107-3AA496FF89F8}" type="datetimeFigureOut">
              <a:rPr lang="en-US" smtClean="0"/>
              <a:pPr/>
              <a:t>12/22/2025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664"/>
            <a:ext cx="4002299" cy="350520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41" y="6658664"/>
            <a:ext cx="4002299" cy="350520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r">
              <a:defRPr sz="1300"/>
            </a:lvl1pPr>
          </a:lstStyle>
          <a:p>
            <a:fld id="{CFBC96D2-834C-4868-AEB1-5229AFDEEA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547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002299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8" tIns="46079" rIns="92158" bIns="46079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1641" y="1"/>
            <a:ext cx="4002299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8" tIns="46079" rIns="92158" bIns="4607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1238" y="525463"/>
            <a:ext cx="4673600" cy="2630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608" y="3329941"/>
            <a:ext cx="7388860" cy="3154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8" tIns="46079" rIns="92158" bIns="46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58664"/>
            <a:ext cx="4002299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8" tIns="46079" rIns="92158" bIns="46079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1641" y="6658664"/>
            <a:ext cx="4002299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8" tIns="46079" rIns="92158" bIns="4607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4F71E5C1-42FB-4DA5-8DE9-383A35A6BE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779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73100"/>
            <a:ext cx="6010275" cy="3381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037811" y="4278354"/>
            <a:ext cx="4892500" cy="40531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730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ABF15-1375-02CB-1B65-FBB767D23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C08E40-C3BA-3ECA-C8E0-5BAC8EEB86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4813" y="673100"/>
            <a:ext cx="6010275" cy="338137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DD2FF5-6E3D-355A-BD82-378BAB5FA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811" y="4278354"/>
            <a:ext cx="4892500" cy="40531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D20AE-2937-5923-2169-5A5519AD84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912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2113" y="706438"/>
            <a:ext cx="6259512" cy="3522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071835" y="4464372"/>
            <a:ext cx="5052910" cy="4229395"/>
          </a:xfrm>
        </p:spPr>
        <p:txBody>
          <a:bodyPr/>
          <a:lstStyle/>
          <a:p>
            <a:pPr defTabSz="91183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418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9134-9C90-48A3-B02D-44654E51F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ECFAC-D7C9-4ABC-A4B9-E4E5A7FCF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7001" y="228604"/>
            <a:ext cx="2870201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2" y="228604"/>
            <a:ext cx="8407401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33FB8-4483-4E29-B200-1AC5E4F498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06400" y="228604"/>
            <a:ext cx="11480800" cy="5897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FA6B9-FB70-4F96-A900-AFFE0473BD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7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0916E-7EA6-4BEF-9563-501B04C7B2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50524-41E4-4599-BBF3-0280814CF9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3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3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9CE87-CDCF-4DD4-8D01-F3E4E97A8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24EB-DF99-4028-85D9-83375C0734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B4566-4705-4269-B889-F21F8A6ABE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4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48334-B94D-4D09-9074-E44A08B455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13B09-8967-46B9-9E44-68461953AC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114808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4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3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6553200"/>
            <a:ext cx="284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C45DBA-49FB-45B9-BFD9-B227A0A31F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7933627"/>
              </p:ext>
            </p:extLst>
          </p:nvPr>
        </p:nvGraphicFramePr>
        <p:xfrm>
          <a:off x="228602" y="914400"/>
          <a:ext cx="11658599" cy="4854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198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7620001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</a:rPr>
                        <a:t>Cost Driver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aseline="0" dirty="0">
                          <a:solidFill>
                            <a:schemeClr val="bg1"/>
                          </a:solidFill>
                        </a:rPr>
                        <a:t>Projected FY27</a:t>
                      </a:r>
                    </a:p>
                    <a:p>
                      <a:pPr algn="ctr"/>
                      <a:r>
                        <a:rPr lang="en-US" sz="1500" baseline="0" dirty="0">
                          <a:solidFill>
                            <a:schemeClr val="bg1"/>
                          </a:solidFill>
                        </a:rPr>
                        <a:t> Cost Increase</a:t>
                      </a:r>
                      <a:endParaRPr 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</a:rPr>
                        <a:t>Notes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127289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Faculty, Staff and GE Salary and OPE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$22.2 </a:t>
                      </a:r>
                      <a:r>
                        <a:rPr lang="en-US" sz="1500" baseline="0" dirty="0">
                          <a:solidFill>
                            <a:schemeClr val="tx1"/>
                          </a:solidFill>
                        </a:rPr>
                        <a:t>million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E&amp;G compensation increases based on current contracts (e.g., faculty), announced increases for OAs and assumptions of 3% annual increases for those groups without ratified contracts.  Includes </a:t>
                      </a:r>
                      <a:r>
                        <a:rPr lang="en-US" sz="1500" baseline="0">
                          <a:solidFill>
                            <a:schemeClr val="tx1"/>
                          </a:solidFill>
                        </a:rPr>
                        <a:t>approximately 1,130 </a:t>
                      </a:r>
                      <a:r>
                        <a:rPr lang="en-US" sz="1500" baseline="0" dirty="0">
                          <a:solidFill>
                            <a:schemeClr val="tx1"/>
                          </a:solidFill>
                        </a:rPr>
                        <a:t>graduate employees, 1,520 faculty, 800 classified staff and 1,180 unrepresented staff on the E&amp;G fund. 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Medical Costs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$2.4 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December 2025 estimated cost increase is 3.8%.  Includes estimate of rate increase and rate group shifts. 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chemeClr val="tx1"/>
                          </a:solidFill>
                        </a:rPr>
                        <a:t>Blended OPE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$6.4 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There were $7.2 million of one-time carry forward funds available during FY26 to “buy down” OPE rates.  These one-time funds offset last year’s large increase to PERS rates.    Going into FY2027, only $800k of one-time carry forward funds will be available.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27729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Institutional Expenses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$1.8 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Increases related to utilities, insurance, debt for academic buildings, assessments, and leases.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6531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Strategic Investments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$1.0 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Allocated via strategic investment process. Note that President has only allocated $1.0 million to the BAG process this year given budget constraints.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6936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Total Projected Cost Increases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$33.8</a:t>
                      </a:r>
                      <a:r>
                        <a:rPr lang="en-US" sz="1500" b="1" i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5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304799" y="155972"/>
            <a:ext cx="11658599" cy="83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Summary – Major FY2027 E&amp;G Fund Cost Drivers</a:t>
            </a:r>
          </a:p>
        </p:txBody>
      </p:sp>
    </p:spTree>
    <p:extLst>
      <p:ext uri="{BB962C8B-B14F-4D97-AF65-F5344CB8AC3E}">
        <p14:creationId xmlns:p14="http://schemas.microsoft.com/office/powerpoint/2010/main" val="191123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86A1C-E532-0EA3-A74A-76A1660CE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677BD5D1-DE0A-02B7-B12C-4190E6C0A9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352579"/>
              </p:ext>
            </p:extLst>
          </p:nvPr>
        </p:nvGraphicFramePr>
        <p:xfrm>
          <a:off x="304799" y="990601"/>
          <a:ext cx="11658599" cy="48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4158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2328147">
                  <a:extLst>
                    <a:ext uri="{9D8B030D-6E8A-4147-A177-3AD203B41FA5}">
                      <a16:colId xmlns:a16="http://schemas.microsoft.com/office/drawing/2014/main" val="1199477974"/>
                    </a:ext>
                  </a:extLst>
                </a:gridCol>
                <a:gridCol w="2328147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2328147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</a:tblGrid>
              <a:tr h="492874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Cost Driver 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FY26 Base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Projected FY27  Cost Increase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FY27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Increase (%)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422574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Faculty, Staff and GE Compensation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419383">
                <a:tc>
                  <a:txBody>
                    <a:bodyPr/>
                    <a:lstStyle/>
                    <a:p>
                      <a:pPr lvl="1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Impact of Salary Increases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$22.2</a:t>
                      </a:r>
                      <a:r>
                        <a:rPr lang="en-US" sz="15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419383">
                <a:tc>
                  <a:txBody>
                    <a:bodyPr/>
                    <a:lstStyle/>
                    <a:p>
                      <a:pPr lvl="1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Impact of Medical Cost Rate Increases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$2.4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023783"/>
                  </a:ext>
                </a:extLst>
              </a:tr>
              <a:tr h="492874">
                <a:tc>
                  <a:txBody>
                    <a:bodyPr/>
                    <a:lstStyle/>
                    <a:p>
                      <a:pPr lvl="1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Impact of Blended OPE </a:t>
                      </a:r>
                    </a:p>
                    <a:p>
                      <a:pPr lvl="1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(Reduction of One Time Carry Forward Fund)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$6.4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419383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$565.9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$31.0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5.5%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72936">
                <a:tc>
                  <a:txBody>
                    <a:bodyPr/>
                    <a:lstStyle/>
                    <a:p>
                      <a:endParaRPr lang="en-US" sz="1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9144" marB="914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9144" marB="914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9144" marB="914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625721"/>
                  </a:ext>
                </a:extLst>
              </a:tr>
              <a:tr h="419383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$59.0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$1.8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3.1%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604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9560436"/>
                  </a:ext>
                </a:extLst>
              </a:tr>
              <a:tr h="492874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All Other S&amp;S, Transfers, and Capital Expenses 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(No assumed increases for cost driver analysis)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chemeClr val="tx1"/>
                          </a:solidFill>
                        </a:rPr>
                        <a:t>$86.0 million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$0.0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0.0%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254296"/>
                  </a:ext>
                </a:extLst>
              </a:tr>
              <a:tr h="72936">
                <a:tc>
                  <a:txBody>
                    <a:bodyPr/>
                    <a:lstStyle/>
                    <a:p>
                      <a:endParaRPr lang="en-US" sz="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9061733"/>
                  </a:ext>
                </a:extLst>
              </a:tr>
              <a:tr h="419383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Strategic Investments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$1.0</a:t>
                      </a:r>
                      <a:r>
                        <a:rPr lang="en-US" sz="15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911352"/>
                  </a:ext>
                </a:extLst>
              </a:tr>
              <a:tr h="72936">
                <a:tc>
                  <a:txBody>
                    <a:bodyPr/>
                    <a:lstStyle/>
                    <a:p>
                      <a:endParaRPr lang="en-US" sz="1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576559"/>
                  </a:ext>
                </a:extLst>
              </a:tr>
              <a:tr h="419383">
                <a:tc>
                  <a:txBody>
                    <a:bodyPr/>
                    <a:lstStyle/>
                    <a:p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Total (E&amp;G Budget)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$710.9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$33.8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4.8%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469315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569C292-42C3-F732-56C2-05493AF8ED42}"/>
              </a:ext>
            </a:extLst>
          </p:cNvPr>
          <p:cNvSpPr txBox="1">
            <a:spLocks/>
          </p:cNvSpPr>
          <p:nvPr/>
        </p:nvSpPr>
        <p:spPr bwMode="auto">
          <a:xfrm>
            <a:off x="304799" y="155972"/>
            <a:ext cx="11658599" cy="83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Summary – Major FY2027 E&amp;G Fund Cost Drivers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B01D53-D589-FF40-C513-F4A4835DA600}"/>
              </a:ext>
            </a:extLst>
          </p:cNvPr>
          <p:cNvSpPr txBox="1"/>
          <p:nvPr/>
        </p:nvSpPr>
        <p:spPr>
          <a:xfrm>
            <a:off x="228600" y="5867399"/>
            <a:ext cx="15837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/>
              <a:t>Note: we are projecting $11.6 million of the $29.2 million budget cuts that we just implemented to hit in FY27 </a:t>
            </a:r>
          </a:p>
          <a:p>
            <a:pPr algn="l"/>
            <a:r>
              <a:rPr lang="en-US" b="1" dirty="0"/>
              <a:t>which will offset some of these cost drivers.  This will bring the total increase, after budget reductions, </a:t>
            </a:r>
          </a:p>
          <a:p>
            <a:pPr algn="l"/>
            <a:r>
              <a:rPr lang="en-US" b="1"/>
              <a:t>down </a:t>
            </a:r>
            <a:r>
              <a:rPr lang="en-US" b="1" dirty="0"/>
              <a:t>to $22.2 million </a:t>
            </a:r>
            <a:r>
              <a:rPr lang="en-US" b="1"/>
              <a:t>which represents </a:t>
            </a:r>
            <a:r>
              <a:rPr lang="en-US" b="1" dirty="0"/>
              <a:t>a total increase on the E&amp;G fund of 3.2%.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88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/>
          <p:cNvGraphicFramePr>
            <a:graphicFrameLocks noGrp="1"/>
          </p:cNvGraphicFramePr>
          <p:nvPr>
            <p:ph idx="1"/>
          </p:nvPr>
        </p:nvGraphicFramePr>
        <p:xfrm>
          <a:off x="1143000" y="976996"/>
          <a:ext cx="10059569" cy="5652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715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1206122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  <a:gridCol w="1206122">
                  <a:extLst>
                    <a:ext uri="{9D8B030D-6E8A-4147-A177-3AD203B41FA5}">
                      <a16:colId xmlns:a16="http://schemas.microsoft.com/office/drawing/2014/main" val="3214503485"/>
                    </a:ext>
                  </a:extLst>
                </a:gridCol>
                <a:gridCol w="1206122">
                  <a:extLst>
                    <a:ext uri="{9D8B030D-6E8A-4147-A177-3AD203B41FA5}">
                      <a16:colId xmlns:a16="http://schemas.microsoft.com/office/drawing/2014/main" val="140898112"/>
                    </a:ext>
                  </a:extLst>
                </a:gridCol>
                <a:gridCol w="1206122">
                  <a:extLst>
                    <a:ext uri="{9D8B030D-6E8A-4147-A177-3AD203B41FA5}">
                      <a16:colId xmlns:a16="http://schemas.microsoft.com/office/drawing/2014/main" val="705005375"/>
                    </a:ext>
                  </a:extLst>
                </a:gridCol>
                <a:gridCol w="1206122">
                  <a:extLst>
                    <a:ext uri="{9D8B030D-6E8A-4147-A177-3AD203B41FA5}">
                      <a16:colId xmlns:a16="http://schemas.microsoft.com/office/drawing/2014/main" val="1167519917"/>
                    </a:ext>
                  </a:extLst>
                </a:gridCol>
                <a:gridCol w="1206122">
                  <a:extLst>
                    <a:ext uri="{9D8B030D-6E8A-4147-A177-3AD203B41FA5}">
                      <a16:colId xmlns:a16="http://schemas.microsoft.com/office/drawing/2014/main" val="3843155205"/>
                    </a:ext>
                  </a:extLst>
                </a:gridCol>
                <a:gridCol w="1206122">
                  <a:extLst>
                    <a:ext uri="{9D8B030D-6E8A-4147-A177-3AD203B41FA5}">
                      <a16:colId xmlns:a16="http://schemas.microsoft.com/office/drawing/2014/main" val="3086066074"/>
                    </a:ext>
                  </a:extLst>
                </a:gridCol>
              </a:tblGrid>
              <a:tr h="87084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Cost Driver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FY21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FY22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FY23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FY24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FY25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FY26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FY27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Faculty, Staff &amp; GE Salary &amp; Wages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$11.6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$7.3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$15.0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$11.9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$13.0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$19.5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$22.2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Medical Costs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$2.9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$2.4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Retirement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Costs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($500K)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$1.9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$7.6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74913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Oregon Paid Leave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$900K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$300K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952577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Blended OPE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$4.0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($7.2 million)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$6.4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596002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$1.8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Faculty Hiring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$3.0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63261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Strategic Investments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$600K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Minimum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Wage Increase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$1.9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$320K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$257K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037454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Total Projected Cost Increases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$19.0</a:t>
                      </a:r>
                      <a:r>
                        <a:rPr lang="en-US" sz="1400" b="1" i="1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$10.6</a:t>
                      </a:r>
                      <a:r>
                        <a:rPr lang="en-US" sz="1400" b="1" i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$20.1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$24.4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$22.8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$28.0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$33.8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304799" y="155972"/>
            <a:ext cx="11658599" cy="83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Summary – Major FY2027 E&amp;G Fund Cost Drivers</a:t>
            </a:r>
          </a:p>
        </p:txBody>
      </p:sp>
    </p:spTree>
    <p:extLst>
      <p:ext uri="{BB962C8B-B14F-4D97-AF65-F5344CB8AC3E}">
        <p14:creationId xmlns:p14="http://schemas.microsoft.com/office/powerpoint/2010/main" val="292318614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0069B8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42854</TotalTime>
  <Words>645</Words>
  <Application>Microsoft Office PowerPoint</Application>
  <PresentationFormat>Widescreen</PresentationFormat>
  <Paragraphs>149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ORSA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University of Oregon</dc:creator>
  <cp:lastModifiedBy>Debbie Sharp</cp:lastModifiedBy>
  <cp:revision>1455</cp:revision>
  <cp:lastPrinted>2025-12-22T18:16:41Z</cp:lastPrinted>
  <dcterms:created xsi:type="dcterms:W3CDTF">2006-10-01T23:20:38Z</dcterms:created>
  <dcterms:modified xsi:type="dcterms:W3CDTF">2025-12-22T18:16:43Z</dcterms:modified>
</cp:coreProperties>
</file>