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91" r:id="rId5"/>
    <p:sldMasterId id="2147483694" r:id="rId6"/>
    <p:sldMasterId id="2147483704" r:id="rId7"/>
  </p:sldMasterIdLst>
  <p:notesMasterIdLst>
    <p:notesMasterId r:id="rId13"/>
  </p:notesMasterIdLst>
  <p:handoutMasterIdLst>
    <p:handoutMasterId r:id="rId14"/>
  </p:handoutMasterIdLst>
  <p:sldIdLst>
    <p:sldId id="333" r:id="rId8"/>
    <p:sldId id="327" r:id="rId9"/>
    <p:sldId id="332" r:id="rId10"/>
    <p:sldId id="328" r:id="rId11"/>
    <p:sldId id="330" r:id="rId12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0"/>
    <a:srgbClr val="009900"/>
    <a:srgbClr val="FFFFDB"/>
    <a:srgbClr val="FFD3F6"/>
    <a:srgbClr val="FFFF99"/>
    <a:srgbClr val="CCECFF"/>
    <a:srgbClr val="FFC993"/>
    <a:srgbClr val="A4FF9D"/>
    <a:srgbClr val="BDF4FF"/>
    <a:srgbClr val="D3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A1AE5-2F6B-79C8-24C3-9ECB48E30093}" v="5" dt="2026-01-16T16:23:42.433"/>
    <p1510:client id="{C0FA2F02-686F-5E56-CD16-EC1BB8AE4887}" v="2" dt="2026-01-15T16:26:16.44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90C2-0B54-96DB-EC9F-0791DFEB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09" y="1096199"/>
            <a:ext cx="7712982" cy="29528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latin typeface="Open Sans"/>
                <a:ea typeface="Open Sans"/>
                <a:cs typeface="Open Sans"/>
              </a:rPr>
              <a:t>Student Services and Enrollment Management – University Housing</a:t>
            </a:r>
            <a:br>
              <a:rPr lang="en-US" sz="3600" b="1">
                <a:latin typeface="Open Sans"/>
                <a:ea typeface="Open Sans"/>
                <a:cs typeface="Open Sans"/>
              </a:rPr>
            </a:br>
            <a:br>
              <a:rPr lang="en-US" sz="3600" b="1"/>
            </a:br>
            <a:r>
              <a:rPr lang="en-US" sz="3600" b="1">
                <a:latin typeface="Open Sans"/>
                <a:ea typeface="Open Sans"/>
                <a:cs typeface="Open Sans"/>
              </a:rPr>
              <a:t>Tuition and Fees Advisory Board</a:t>
            </a:r>
            <a:br>
              <a:rPr lang="en-US" sz="3200" b="1">
                <a:latin typeface="Open Sans"/>
                <a:ea typeface="Open Sans"/>
                <a:cs typeface="Open Sans"/>
              </a:rPr>
            </a:br>
            <a:br>
              <a:rPr lang="en-US" sz="3200" b="1"/>
            </a:br>
            <a:r>
              <a:rPr lang="en-US" sz="2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Fiscal Year 2027 Proposed Rates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1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2E375-6792-45A0-9A24-415E0EA0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1" y="-2605"/>
            <a:ext cx="8762923" cy="1044598"/>
          </a:xfrm>
        </p:spPr>
        <p:txBody>
          <a:bodyPr anchor="ctr">
            <a:normAutofit/>
          </a:bodyPr>
          <a:lstStyle/>
          <a:p>
            <a:r>
              <a:rPr lang="en-US" sz="2400" b="1">
                <a:latin typeface="Open Sans"/>
                <a:ea typeface="Open Sans"/>
                <a:cs typeface="Open Sans"/>
              </a:rPr>
              <a:t>UO-Eugene Proposed Residence Hall Room &amp; Board and Family Housing &amp; University Apartments FY27 Rates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815A0C-2E87-9C58-10FB-7270C9D8E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283" y="932090"/>
            <a:ext cx="4953117" cy="38643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>
                <a:latin typeface="Open Sans"/>
                <a:ea typeface="Open Sans"/>
                <a:cs typeface="Open Sans"/>
              </a:rPr>
              <a:t>4.5%-5% residence hall room and board rate increase: </a:t>
            </a:r>
            <a:r>
              <a:rPr lang="en-US" sz="1600">
                <a:latin typeface="Open Sans"/>
                <a:ea typeface="Open Sans"/>
                <a:cs typeface="Open Sans"/>
              </a:rPr>
              <a:t>4.5% multiple occupancy; 5% single occupancy; similar rate structure to previous years with a couple exceptions</a:t>
            </a:r>
          </a:p>
          <a:p>
            <a:pPr lvl="1">
              <a:lnSpc>
                <a:spcPct val="100000"/>
              </a:lnSpc>
            </a:pPr>
            <a:r>
              <a:rPr lang="en-US" sz="1400">
                <a:latin typeface="Open Sans"/>
                <a:ea typeface="Open Sans"/>
                <a:cs typeface="Open Sans"/>
              </a:rPr>
              <a:t>Barnhart rates were reduced (about 0.6%) to match the newer halls on similar room types</a:t>
            </a:r>
          </a:p>
          <a:p>
            <a:pPr lvl="1">
              <a:lnSpc>
                <a:spcPct val="100000"/>
              </a:lnSpc>
            </a:pPr>
            <a:r>
              <a:rPr lang="en-US" sz="1400">
                <a:latin typeface="Open Sans"/>
                <a:ea typeface="Open Sans"/>
                <a:cs typeface="Open Sans"/>
              </a:rPr>
              <a:t>Riley rates were increased (about 8.4%) to be in alignment with Earl, Carson and Justice Bean Hall</a:t>
            </a:r>
          </a:p>
          <a:p>
            <a:pPr>
              <a:lnSpc>
                <a:spcPct val="100000"/>
              </a:lnSpc>
            </a:pPr>
            <a:r>
              <a:rPr lang="en-US" sz="1600" b="1">
                <a:latin typeface="Open Sans"/>
                <a:ea typeface="Open Sans"/>
                <a:cs typeface="Open Sans"/>
              </a:rPr>
              <a:t>3% to 5% Family Housing and University Apartments increase: </a:t>
            </a:r>
            <a:r>
              <a:rPr lang="en-US" sz="1600">
                <a:latin typeface="Open Sans"/>
                <a:ea typeface="Open Sans"/>
                <a:cs typeface="Open Sans"/>
              </a:rPr>
              <a:t>3% Spencer View Apartments, Agate Street Apartments, East Campus Houses; 5% Graduate Village </a:t>
            </a:r>
          </a:p>
          <a:p>
            <a:pPr>
              <a:lnSpc>
                <a:spcPct val="100000"/>
              </a:lnSpc>
            </a:pPr>
            <a:r>
              <a:rPr lang="en-US" sz="1600" b="1">
                <a:latin typeface="Open Sans"/>
                <a:ea typeface="Open Sans"/>
                <a:cs typeface="Open Sans"/>
              </a:rPr>
              <a:t>$423 Residence Hall returner discount </a:t>
            </a:r>
          </a:p>
          <a:p>
            <a:pPr lvl="1">
              <a:lnSpc>
                <a:spcPct val="100000"/>
              </a:lnSpc>
            </a:pPr>
            <a:r>
              <a:rPr lang="en-US" sz="1400">
                <a:latin typeface="Open Sans"/>
                <a:ea typeface="Open Sans"/>
                <a:cs typeface="Open Sans"/>
              </a:rPr>
              <a:t>This does not apply to Yasui Hall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4B33D3-C2A9-6683-AAB9-5589C4BC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4075" y="976086"/>
            <a:ext cx="2224392" cy="1512305"/>
          </a:xfrm>
        </p:spPr>
      </p:pic>
      <p:pic>
        <p:nvPicPr>
          <p:cNvPr id="7" name="Picture 6" descr="A house with flowers in front of it&#10;&#10;Description automatically generated">
            <a:extLst>
              <a:ext uri="{FF2B5EF4-FFF2-40B4-BE49-F238E27FC236}">
                <a16:creationId xmlns:a16="http://schemas.microsoft.com/office/drawing/2014/main" id="{A170BDEE-60A3-D29F-6402-DF1ED9CB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70" y="2243009"/>
            <a:ext cx="2139771" cy="1479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4FB047-BA6D-2695-53FC-F1F5DD4BC7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70" t="35247" r="6052" b="6200"/>
          <a:stretch/>
        </p:blipFill>
        <p:spPr>
          <a:xfrm>
            <a:off x="5142013" y="3476743"/>
            <a:ext cx="2025624" cy="16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0B1E-9804-85E2-8297-3AD8F4A3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2" y="-2435"/>
            <a:ext cx="8990763" cy="1004562"/>
          </a:xfrm>
        </p:spPr>
        <p:txBody>
          <a:bodyPr>
            <a:normAutofit/>
          </a:bodyPr>
          <a:lstStyle/>
          <a:p>
            <a:r>
              <a:rPr lang="en-US" sz="2400" b="1">
                <a:latin typeface="Open Sans"/>
                <a:ea typeface="Open Sans"/>
                <a:cs typeface="Open Sans"/>
              </a:rPr>
              <a:t>UO-Eugene Proposed Residence Hall Room &amp; Board and Family Housing &amp; University Apartments FY27 Rates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4C9409-3F8D-B253-0D77-4807BD26B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511" y="1489007"/>
            <a:ext cx="3209808" cy="223254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28324-C1E9-75FA-2A4F-9F6586C46139}"/>
              </a:ext>
            </a:extLst>
          </p:cNvPr>
          <p:cNvSpPr txBox="1"/>
          <p:nvPr/>
        </p:nvSpPr>
        <p:spPr>
          <a:xfrm>
            <a:off x="229969" y="955238"/>
            <a:ext cx="32880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Open Sans"/>
                <a:ea typeface="Open Sans"/>
                <a:cs typeface="Open Sans"/>
              </a:rPr>
              <a:t>Primary Cost Drivers: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C8F8F7-C17B-150D-BFF4-2DF954B0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2400" y="999201"/>
            <a:ext cx="5369564" cy="40332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Labor and OPE (Other Personnel Expenses) 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 sz="1400"/>
              <a:t>Officers of Administration (~75); 3% in 2025 &amp; 3.75% 2026 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Classified Staff (~395); Negotiations underway, future increases are unknown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Student Employees (~600); increases as outlined in the CBA and Resident Assistant re-structure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PERS (Public Employee Retirement System) increases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OPE Cost Drivers as University Housing pays actual benefit costs</a:t>
            </a:r>
          </a:p>
          <a:p>
            <a:pPr>
              <a:lnSpc>
                <a:spcPct val="100000"/>
              </a:lnSpc>
            </a:pPr>
            <a:r>
              <a:rPr lang="en-US" sz="1600"/>
              <a:t>Construction &amp; Maintenance increases 3-4%</a:t>
            </a:r>
          </a:p>
          <a:p>
            <a:pPr>
              <a:lnSpc>
                <a:spcPct val="100000"/>
              </a:lnSpc>
            </a:pPr>
            <a:r>
              <a:rPr lang="en-US" sz="1600"/>
              <a:t>Food Commodity increases 5-6%</a:t>
            </a:r>
          </a:p>
          <a:p>
            <a:pPr>
              <a:lnSpc>
                <a:spcPct val="100000"/>
              </a:lnSpc>
            </a:pPr>
            <a:r>
              <a:rPr lang="en-US" sz="1600"/>
              <a:t>Utility increases 2-6%</a:t>
            </a:r>
          </a:p>
          <a:p>
            <a:pPr>
              <a:lnSpc>
                <a:spcPct val="100000"/>
              </a:lnSpc>
            </a:pPr>
            <a:r>
              <a:rPr lang="en-US" sz="1600"/>
              <a:t>Continued necessary capital investment in our existing buildings</a:t>
            </a:r>
          </a:p>
        </p:txBody>
      </p:sp>
    </p:spTree>
    <p:extLst>
      <p:ext uri="{BB962C8B-B14F-4D97-AF65-F5344CB8AC3E}">
        <p14:creationId xmlns:p14="http://schemas.microsoft.com/office/powerpoint/2010/main" val="385342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2E375-6792-45A0-9A24-415E0EA0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6" y="2291"/>
            <a:ext cx="8919092" cy="801274"/>
          </a:xfrm>
        </p:spPr>
        <p:txBody>
          <a:bodyPr>
            <a:normAutofit/>
          </a:bodyPr>
          <a:lstStyle/>
          <a:p>
            <a:r>
              <a:rPr lang="en-US" sz="2800" b="1">
                <a:latin typeface="Open Sans"/>
                <a:ea typeface="Open Sans"/>
                <a:cs typeface="Open Sans"/>
              </a:rPr>
              <a:t>UO Portland Proposed FY27 Apartment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86838-C908-4232-82C5-7C5B139C2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871" y="808017"/>
            <a:ext cx="5718456" cy="38576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latin typeface="Open Sans"/>
                <a:ea typeface="Open Sans"/>
                <a:cs typeface="Open Sans"/>
              </a:rPr>
              <a:t>NE 27th Apartments &amp; </a:t>
            </a:r>
            <a:endParaRPr 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latin typeface="Open Sans"/>
                <a:ea typeface="Open Sans"/>
                <a:cs typeface="Open Sans"/>
              </a:rPr>
              <a:t>Holman Street Apartments</a:t>
            </a:r>
            <a:endParaRPr lang="en-US" sz="240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Rate Drivers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10-year proforma and sensitivity analysis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Analysis of Portland housing market rates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Analysis of student housing rates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300"/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/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pic>
        <p:nvPicPr>
          <p:cNvPr id="10" name="Picture 9" descr="A building with trees around it&#10;&#10;Description automatically generated">
            <a:extLst>
              <a:ext uri="{FF2B5EF4-FFF2-40B4-BE49-F238E27FC236}">
                <a16:creationId xmlns:a16="http://schemas.microsoft.com/office/drawing/2014/main" id="{31A2ADCC-F17C-C27B-CD26-DD2C5A26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73" y="2958367"/>
            <a:ext cx="2903396" cy="2006973"/>
          </a:xfrm>
          <a:prstGeom prst="rect">
            <a:avLst/>
          </a:prstGeom>
        </p:spPr>
      </p:pic>
      <p:pic>
        <p:nvPicPr>
          <p:cNvPr id="14" name="Content Placeholder 13" descr="A building with trees around it&#10;&#10;Description automatically generated">
            <a:extLst>
              <a:ext uri="{FF2B5EF4-FFF2-40B4-BE49-F238E27FC236}">
                <a16:creationId xmlns:a16="http://schemas.microsoft.com/office/drawing/2014/main" id="{90731F7D-E78D-0D71-54DA-0C34A7FE9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3173" y="804459"/>
            <a:ext cx="2903396" cy="2006973"/>
          </a:xfrm>
        </p:spPr>
      </p:pic>
    </p:spTree>
    <p:extLst>
      <p:ext uri="{BB962C8B-B14F-4D97-AF65-F5344CB8AC3E}">
        <p14:creationId xmlns:p14="http://schemas.microsoft.com/office/powerpoint/2010/main" val="211003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133D5A-91EE-59EF-790F-EB7C3F72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30" y="288498"/>
            <a:ext cx="7838439" cy="994172"/>
          </a:xfrm>
        </p:spPr>
        <p:txBody>
          <a:bodyPr>
            <a:normAutofit/>
          </a:bodyPr>
          <a:lstStyle/>
          <a:p>
            <a:r>
              <a:rPr lang="en-US" sz="3600" b="1">
                <a:latin typeface="Open Sans"/>
                <a:ea typeface="Open Sans"/>
                <a:cs typeface="Open Sans"/>
              </a:rPr>
              <a:t>Questions/Answers/Discussion</a:t>
            </a:r>
          </a:p>
        </p:txBody>
      </p:sp>
    </p:spTree>
    <p:extLst>
      <p:ext uri="{BB962C8B-B14F-4D97-AF65-F5344CB8AC3E}">
        <p14:creationId xmlns:p14="http://schemas.microsoft.com/office/powerpoint/2010/main" val="3624124986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1F8F41F0-E88D-44AE-9DFA-C90367F17309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113CE7D-AF66-4496-88EF-99703200715A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6984FF21-FB0A-4BFB-ACBB-BA02FA97704D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D2C19DE-C83B-4C04-A2DF-A279FA225EA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f927d1-3b29-411b-91ec-746641c710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7AE870660A64A91D3B6475D78C176" ma:contentTypeVersion="17" ma:contentTypeDescription="Create a new document." ma:contentTypeScope="" ma:versionID="c18a908abee8f249329a27475cfd1d07">
  <xsd:schema xmlns:xsd="http://www.w3.org/2001/XMLSchema" xmlns:xs="http://www.w3.org/2001/XMLSchema" xmlns:p="http://schemas.microsoft.com/office/2006/metadata/properties" xmlns:ns3="af99075a-ec8b-4265-a96f-e21518a1587f" xmlns:ns4="09f927d1-3b29-411b-91ec-746641c7103b" targetNamespace="http://schemas.microsoft.com/office/2006/metadata/properties" ma:root="true" ma:fieldsID="15653e293e8582339bdfc1172a4edcde" ns3:_="" ns4:_="">
    <xsd:import namespace="af99075a-ec8b-4265-a96f-e21518a1587f"/>
    <xsd:import namespace="09f927d1-3b29-411b-91ec-746641c710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9075a-ec8b-4265-a96f-e21518a158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927d1-3b29-411b-91ec-746641c710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7CA677-2DCE-4107-9291-850BB7B47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7812CD-5475-4272-B440-9A3BF78C172A}">
  <ds:schemaRefs>
    <ds:schemaRef ds:uri="09f927d1-3b29-411b-91ec-746641c7103b"/>
    <ds:schemaRef ds:uri="af99075a-ec8b-4265-a96f-e21518a158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A209A9-6038-436A-8496-F2AAF4D08199}">
  <ds:schemaRefs>
    <ds:schemaRef ds:uri="09f927d1-3b29-411b-91ec-746641c7103b"/>
    <ds:schemaRef ds:uri="af99075a-ec8b-4265-a96f-e21518a158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Green Title</vt:lpstr>
      <vt:lpstr>Black Title</vt:lpstr>
      <vt:lpstr>Section Header/School Brand</vt:lpstr>
      <vt:lpstr>Body of Presentation</vt:lpstr>
      <vt:lpstr>Student Services and Enrollment Management – University Housing  Tuition and Fees Advisory Board  Fiscal Year 2027 Proposed Rates</vt:lpstr>
      <vt:lpstr>UO-Eugene Proposed Residence Hall Room &amp; Board and Family Housing &amp; University Apartments FY27 Rates</vt:lpstr>
      <vt:lpstr>UO-Eugene Proposed Residence Hall Room &amp; Board and Family Housing &amp; University Apartments FY27 Rates</vt:lpstr>
      <vt:lpstr>UO Portland Proposed FY27 Apartment Rates</vt:lpstr>
      <vt:lpstr>Questions/Answers/Discussion</vt:lpstr>
    </vt:vector>
  </TitlesOfParts>
  <Company>University of Oregon Advancement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Julie Ward</dc:creator>
  <cp:revision>8</cp:revision>
  <cp:lastPrinted>2024-01-05T21:24:32Z</cp:lastPrinted>
  <dcterms:created xsi:type="dcterms:W3CDTF">2019-08-22T17:20:01Z</dcterms:created>
  <dcterms:modified xsi:type="dcterms:W3CDTF">2026-01-16T16:24:48Z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0x0101008967AE870660A64A91D3B6475D78C176</vt:lpwstr>
  </property>
</Properties>
</file>