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61" r:id="rId5"/>
    <p:sldId id="832" r:id="rId6"/>
    <p:sldId id="260" r:id="rId7"/>
    <p:sldId id="796" r:id="rId8"/>
    <p:sldId id="797" r:id="rId9"/>
    <p:sldId id="266" r:id="rId10"/>
    <p:sldId id="267" r:id="rId11"/>
    <p:sldId id="810" r:id="rId12"/>
    <p:sldId id="262" r:id="rId13"/>
    <p:sldId id="846" r:id="rId14"/>
    <p:sldId id="839" r:id="rId15"/>
    <p:sldId id="844" r:id="rId16"/>
    <p:sldId id="845" r:id="rId17"/>
  </p:sldIdLst>
  <p:sldSz cx="9144000" cy="6858000" type="screen4x3"/>
  <p:notesSz cx="9309100" cy="7023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B41645C-2623-7AD6-59BD-11CF1A2AC567}" name="Brian Fox" initials="BF" userId="S::bfox10@uoregon.edu::10a81aaa-53e6-40b5-a421-39c8e40820c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808080"/>
    <a:srgbClr val="536B1F"/>
    <a:srgbClr val="4B6C1E"/>
    <a:srgbClr val="436624"/>
    <a:srgbClr val="346822"/>
    <a:srgbClr val="206A22"/>
    <a:srgbClr val="157517"/>
    <a:srgbClr val="296132"/>
    <a:srgbClr val="0078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9" autoAdjust="0"/>
    <p:restoredTop sz="85835" autoAdjust="0"/>
  </p:normalViewPr>
  <p:slideViewPr>
    <p:cSldViewPr>
      <p:cViewPr varScale="1">
        <p:scale>
          <a:sx n="95" d="100"/>
          <a:sy n="95" d="100"/>
        </p:scale>
        <p:origin x="1560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172"/>
    </p:cViewPr>
  </p:sorterViewPr>
  <p:notesViewPr>
    <p:cSldViewPr>
      <p:cViewPr varScale="1">
        <p:scale>
          <a:sx n="59" d="100"/>
          <a:sy n="59" d="100"/>
        </p:scale>
        <p:origin x="300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033943" cy="352375"/>
          </a:xfrm>
          <a:prstGeom prst="rect">
            <a:avLst/>
          </a:prstGeom>
        </p:spPr>
        <p:txBody>
          <a:bodyPr vert="horz" lIns="93640" tIns="46820" rIns="93640" bIns="468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006" y="1"/>
            <a:ext cx="4033943" cy="352375"/>
          </a:xfrm>
          <a:prstGeom prst="rect">
            <a:avLst/>
          </a:prstGeom>
        </p:spPr>
        <p:txBody>
          <a:bodyPr vert="horz" lIns="93640" tIns="46820" rIns="93640" bIns="46820" rtlCol="0"/>
          <a:lstStyle>
            <a:lvl1pPr algn="r">
              <a:defRPr sz="1200"/>
            </a:lvl1pPr>
          </a:lstStyle>
          <a:p>
            <a:fld id="{724763AF-AD85-4BB8-A329-8DF14F0CA59A}" type="datetimeFigureOut">
              <a:rPr lang="en-US" smtClean="0"/>
              <a:t>10/16/2025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670730"/>
            <a:ext cx="4033943" cy="352374"/>
          </a:xfrm>
          <a:prstGeom prst="rect">
            <a:avLst/>
          </a:prstGeom>
        </p:spPr>
        <p:txBody>
          <a:bodyPr vert="horz" lIns="93640" tIns="46820" rIns="93640" bIns="468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006" y="6670730"/>
            <a:ext cx="4033943" cy="352374"/>
          </a:xfrm>
          <a:prstGeom prst="rect">
            <a:avLst/>
          </a:prstGeom>
        </p:spPr>
        <p:txBody>
          <a:bodyPr vert="horz" lIns="93640" tIns="46820" rIns="93640" bIns="46820" rtlCol="0" anchor="b"/>
          <a:lstStyle>
            <a:lvl1pPr algn="r">
              <a:defRPr sz="1200"/>
            </a:lvl1pPr>
          </a:lstStyle>
          <a:p>
            <a:fld id="{DC3214E7-7C21-4E4E-8B1D-E705AE64CF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90196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033943" cy="351155"/>
          </a:xfrm>
          <a:prstGeom prst="rect">
            <a:avLst/>
          </a:prstGeom>
        </p:spPr>
        <p:txBody>
          <a:bodyPr vert="horz" lIns="93640" tIns="46820" rIns="93640" bIns="468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6" y="1"/>
            <a:ext cx="4033943" cy="351155"/>
          </a:xfrm>
          <a:prstGeom prst="rect">
            <a:avLst/>
          </a:prstGeom>
        </p:spPr>
        <p:txBody>
          <a:bodyPr vert="horz" lIns="93640" tIns="46820" rIns="93640" bIns="468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0EB9C15-934A-430C-BEF4-B0E49B3A5DDD}" type="datetimeFigureOut">
              <a:rPr lang="en-US"/>
              <a:pPr>
                <a:defRPr/>
              </a:pPr>
              <a:t>10/16/2025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527050"/>
            <a:ext cx="3513138" cy="2633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40" tIns="46820" rIns="93640" bIns="468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1" y="3335975"/>
            <a:ext cx="7447280" cy="3160395"/>
          </a:xfrm>
          <a:prstGeom prst="rect">
            <a:avLst/>
          </a:prstGeom>
        </p:spPr>
        <p:txBody>
          <a:bodyPr vert="horz" lIns="93640" tIns="46820" rIns="93640" bIns="468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670728"/>
            <a:ext cx="4033943" cy="351155"/>
          </a:xfrm>
          <a:prstGeom prst="rect">
            <a:avLst/>
          </a:prstGeom>
        </p:spPr>
        <p:txBody>
          <a:bodyPr vert="horz" lIns="93640" tIns="46820" rIns="93640" bIns="468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6" y="6670728"/>
            <a:ext cx="4033943" cy="351155"/>
          </a:xfrm>
          <a:prstGeom prst="rect">
            <a:avLst/>
          </a:prstGeom>
        </p:spPr>
        <p:txBody>
          <a:bodyPr vert="horz" lIns="93640" tIns="46820" rIns="93640" bIns="468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21E89E-7B24-443C-BBAB-3D107AB78D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25643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373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8914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346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417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7FC404-684D-4085-A1AE-259E1AC7CBC2}" type="datetime1">
              <a:rPr lang="en-US" smtClean="0"/>
              <a:t>10/16/2025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UO Professional Development                                                                                                                        http://odt.uoregon.edu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5943600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</a:defRPr>
            </a:lvl1pPr>
          </a:lstStyle>
          <a:p>
            <a:pPr>
              <a:defRPr/>
            </a:pPr>
            <a:fld id="{D5A65DA0-CADD-4A81-BFE5-A527DFACE9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384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0D0B5F-BD0B-4EAC-823C-AEAC685F7D71}" type="datetime1">
              <a:rPr lang="en-US" smtClean="0"/>
              <a:t>10/16/2025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UO Professional Development                                                                                                                        http://odt.uoregon.edu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0960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444DD6E-F883-4E63-B07E-1D21765BA6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674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07E139-C6D9-46B9-9376-1A6E3EB56350}" type="datetime1">
              <a:rPr lang="en-US" smtClean="0"/>
              <a:t>10/16/2025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UO Professional Development                                                                                                                        http://odt.uoregon.edu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0960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03A8DA9-8489-4AEB-B116-ADEB67F816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335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0FB56C8-73E1-45BA-889D-9F651695F03C}" type="datetime1">
              <a:rPr lang="en-US" smtClean="0"/>
              <a:t>10/16/2025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UO Professional Development                                                                                                                        http://odt.uoregon.edu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0960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F15B88F-9F0D-42A1-B079-B0F229B6E4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3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52E2CD-7324-46E7-9525-5EAEAF530F4D}" type="datetime1">
              <a:rPr lang="en-US" smtClean="0"/>
              <a:t>10/16/2025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UO Professional Development                                                                                                                        http://odt.uoregon.edu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0960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56BB260-4CB4-43EF-A1E0-C6166309E4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195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B28ED4-649F-4AFC-AD07-EACE7B87ED07}" type="datetime1">
              <a:rPr lang="en-US" smtClean="0"/>
              <a:t>10/16/2025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UO Professional Development                                                                                                                        http://odt.uoregon.edu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0960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EB732F4-27A1-44B6-A69A-4C2B6D3E7D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814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70276C-01EF-430E-ABF5-5E6E5E8EAD35}" type="datetime1">
              <a:rPr lang="en-US" smtClean="0"/>
              <a:t>10/16/2025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UO Professional Development                                                                                                                        http://odt.uoregon.edu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0960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3BDDDBD-73AF-4952-9D94-F38D7F399B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817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9F32DF-7873-483A-A7F4-36082F374D43}" type="datetime1">
              <a:rPr lang="en-US" smtClean="0"/>
              <a:t>10/16/2025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UO Professional Development                                                                                                                        http://odt.uoregon.edu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0960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B445712-8EAF-4AB6-A9A7-628CFA75D5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788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AC9E8A-64D4-473C-A115-C693568B4958}" type="datetime1">
              <a:rPr lang="en-US" smtClean="0"/>
              <a:t>10/16/2025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UO Professional Development                                                                                                                        http://odt.uoregon.edu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0960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709D2D6-3845-4298-968F-A9B87D2DA7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280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CFDB43-4A54-43FF-9D49-A7D32D9C29AA}" type="datetime1">
              <a:rPr lang="en-US" smtClean="0"/>
              <a:t>10/16/2025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UO Professional Development                                                                                                                        http://odt.uoregon.edu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0960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88F9856-AF31-4A01-A996-D41B733856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016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746FC6-855A-4042-B73A-C12EEE79D792}" type="datetime1">
              <a:rPr lang="en-US" smtClean="0"/>
              <a:t>10/16/2025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UO Professional Development                                                                                                                        http://odt.uoregon.edu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0960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3D479FD-B007-428B-9DE1-AC46720A0D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281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486ADBF-CE6F-464C-AF09-2BE4FF958EEC}" type="datetime1">
              <a:rPr lang="en-US" smtClean="0"/>
              <a:t>10/16/2025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UO Professional Development                                                                                                                        http://odt.uoregon.edu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5"/>
          <p:cNvSpPr>
            <a:spLocks noGrp="1"/>
          </p:cNvSpPr>
          <p:nvPr>
            <p:ph type="ctrTitle"/>
          </p:nvPr>
        </p:nvSpPr>
        <p:spPr>
          <a:xfrm>
            <a:off x="800100" y="1905000"/>
            <a:ext cx="7772400" cy="1642582"/>
          </a:xfrm>
        </p:spPr>
        <p:txBody>
          <a:bodyPr tIns="0" bIns="365760"/>
          <a:lstStyle/>
          <a:p>
            <a:pPr eaLnBrk="1" hangingPunct="1"/>
            <a:r>
              <a:rPr lang="en-US" sz="3600" dirty="0">
                <a:latin typeface="+mn-lt"/>
                <a:cs typeface="Arial" charset="0"/>
              </a:rPr>
              <a:t>Tuition and Fee Advisory Board</a:t>
            </a:r>
            <a:br>
              <a:rPr lang="en-US" sz="3600" dirty="0">
                <a:latin typeface="+mn-lt"/>
                <a:cs typeface="Arial" charset="0"/>
              </a:rPr>
            </a:br>
            <a:br>
              <a:rPr lang="en-US" sz="3600" b="1" dirty="0">
                <a:latin typeface="+mn-lt"/>
                <a:cs typeface="Arial" charset="0"/>
              </a:rPr>
            </a:br>
            <a:r>
              <a:rPr lang="en-US" sz="3600" b="1" dirty="0">
                <a:latin typeface="+mn-lt"/>
                <a:cs typeface="Arial" charset="0"/>
              </a:rPr>
              <a:t>Historical and Comparative Data</a:t>
            </a:r>
            <a:br>
              <a:rPr lang="en-US" sz="3600" b="1" dirty="0">
                <a:latin typeface="+mn-lt"/>
                <a:cs typeface="Arial" charset="0"/>
              </a:rPr>
            </a:br>
            <a:endParaRPr lang="en-US" sz="1050" b="1" i="1" dirty="0">
              <a:latin typeface="+mn-lt"/>
              <a:cs typeface="Arial" charset="0"/>
            </a:endParaRPr>
          </a:p>
        </p:txBody>
      </p:sp>
      <p:sp>
        <p:nvSpPr>
          <p:cNvPr id="8196" name="Subtitle 6"/>
          <p:cNvSpPr>
            <a:spLocks noGrp="1"/>
          </p:cNvSpPr>
          <p:nvPr>
            <p:ph type="subTitle" idx="1"/>
          </p:nvPr>
        </p:nvSpPr>
        <p:spPr>
          <a:xfrm>
            <a:off x="304800" y="3886200"/>
            <a:ext cx="8763000" cy="1871182"/>
          </a:xfrm>
        </p:spPr>
        <p:txBody>
          <a:bodyPr lIns="0" tIns="0" rIns="0" bIns="0"/>
          <a:lstStyle/>
          <a:p>
            <a:pPr eaLnBrk="1" hangingPunct="1">
              <a:defRPr/>
            </a:pPr>
            <a:r>
              <a:rPr lang="en-US" sz="2800" dirty="0">
                <a:solidFill>
                  <a:srgbClr val="232D23"/>
                </a:solidFill>
                <a:cs typeface="Arial" pitchFamily="34" charset="0"/>
              </a:rPr>
              <a:t>JP Monroe, Director of Institutional Research</a:t>
            </a:r>
          </a:p>
          <a:p>
            <a:pPr eaLnBrk="1" hangingPunct="1">
              <a:defRPr/>
            </a:pPr>
            <a:endParaRPr lang="en-US" sz="2800" dirty="0">
              <a:solidFill>
                <a:srgbClr val="FF0000"/>
              </a:solidFill>
              <a:cs typeface="Arial" pitchFamily="34" charset="0"/>
            </a:endParaRPr>
          </a:p>
          <a:p>
            <a:pPr eaLnBrk="1" hangingPunct="1">
              <a:defRPr/>
            </a:pPr>
            <a:r>
              <a:rPr lang="en-US" sz="2800" dirty="0">
                <a:solidFill>
                  <a:srgbClr val="232D23"/>
                </a:solidFill>
                <a:cs typeface="Arial" pitchFamily="34" charset="0"/>
              </a:rPr>
              <a:t>October 16th, 2025</a:t>
            </a:r>
            <a:endParaRPr lang="en-US" sz="2400" dirty="0">
              <a:solidFill>
                <a:srgbClr val="232D23"/>
              </a:solidFill>
              <a:cs typeface="Arial" pitchFamily="34" charset="0"/>
            </a:endParaRPr>
          </a:p>
          <a:p>
            <a:pPr eaLnBrk="1" hangingPunct="1">
              <a:defRPr/>
            </a:pPr>
            <a:endParaRPr lang="en-US" sz="2800" dirty="0"/>
          </a:p>
        </p:txBody>
      </p:sp>
      <p:grpSp>
        <p:nvGrpSpPr>
          <p:cNvPr id="7" name="Group 6"/>
          <p:cNvGrpSpPr/>
          <p:nvPr/>
        </p:nvGrpSpPr>
        <p:grpSpPr>
          <a:xfrm>
            <a:off x="-9526" y="-9673"/>
            <a:ext cx="9305925" cy="1152673"/>
            <a:chOff x="0" y="3636"/>
            <a:chExt cx="9144000" cy="1057423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636"/>
              <a:ext cx="9144000" cy="105742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40180"/>
              <a:ext cx="2756528" cy="5843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Undergraduate Enrollment History from Fall 2008 through Fall 2025&#10;&#10;If you want more information, email dsharp@uoregon.edu">
            <a:extLst>
              <a:ext uri="{FF2B5EF4-FFF2-40B4-BE49-F238E27FC236}">
                <a16:creationId xmlns:a16="http://schemas.microsoft.com/office/drawing/2014/main" id="{EC9B7972-2F9D-422A-82B1-2660457CA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33" y="304800"/>
            <a:ext cx="8916967" cy="630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420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descr="First-year student enrollment in fall term by residency, from 2016 through 2025.&#10;&#10;If you want more information, email dsharp@uoregon.edu">
            <a:extLst>
              <a:ext uri="{FF2B5EF4-FFF2-40B4-BE49-F238E27FC236}">
                <a16:creationId xmlns:a16="http://schemas.microsoft.com/office/drawing/2014/main" id="{C7AD70B3-24A0-498E-98FC-98B76935BBB3}"/>
              </a:ext>
            </a:extLst>
          </p:cNvPr>
          <p:cNvGrpSpPr/>
          <p:nvPr/>
        </p:nvGrpSpPr>
        <p:grpSpPr>
          <a:xfrm>
            <a:off x="304800" y="76200"/>
            <a:ext cx="8572500" cy="6858000"/>
            <a:chOff x="304800" y="76200"/>
            <a:chExt cx="8572500" cy="6858000"/>
          </a:xfrm>
        </p:grpSpPr>
        <p:pic>
          <p:nvPicPr>
            <p:cNvPr id="2" name="slide2" descr="FY">
              <a:extLst>
                <a:ext uri="{FF2B5EF4-FFF2-40B4-BE49-F238E27FC236}">
                  <a16:creationId xmlns:a16="http://schemas.microsoft.com/office/drawing/2014/main" id="{2EEDD5D3-C219-1B2D-C82E-969600F2E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76200"/>
              <a:ext cx="8572500" cy="68580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720AAE1-924C-2D1F-A822-F78360BD9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533400"/>
              <a:ext cx="1117467" cy="6132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476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Undergraduate enrollment by residency annually on a bar graph from Fall 2002 through Fall 2024.&#10;&#10;If you want more information, email dsharp@uoregon.edu">
            <a:extLst>
              <a:ext uri="{FF2B5EF4-FFF2-40B4-BE49-F238E27FC236}">
                <a16:creationId xmlns:a16="http://schemas.microsoft.com/office/drawing/2014/main" id="{BCD4AB05-87AE-4A20-8325-870D01B8E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92" y="304800"/>
            <a:ext cx="8948580" cy="632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671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Undergraduate enrollment by residency, including nonresident, international, and resident, on a bar graph from fall 2002 through fall 2024.&#10;&#10;If you want more information, email dsharp@uoregon.edu">
            <a:extLst>
              <a:ext uri="{FF2B5EF4-FFF2-40B4-BE49-F238E27FC236}">
                <a16:creationId xmlns:a16="http://schemas.microsoft.com/office/drawing/2014/main" id="{15BC0388-6A9D-49C3-95A2-E478F6B34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5" y="304800"/>
            <a:ext cx="8948581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432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2" descr="Undergraduate tuition and mandatory fee history&#10;&#10;Table of guaranteed tuition and fees at the UO 2020-21 through 2025-26 for resident and nonresident students.&#10;&#10;Bar graphs showing the save data.&#10;&#10;If you want more information, email dsharp@uoregon.edu">
            <a:extLst>
              <a:ext uri="{FF2B5EF4-FFF2-40B4-BE49-F238E27FC236}">
                <a16:creationId xmlns:a16="http://schemas.microsoft.com/office/drawing/2014/main" id="{FD5E1771-34C8-A3F7-5264-18CB62CAF7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6" y="182544"/>
            <a:ext cx="894858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15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State Appropriation in Actual and CPI-adjusted dollars - FY90 to FY25 in table form and line graph form.&#10;&#10;If you want more information, email dsharp@uoregon.edu">
            <a:extLst>
              <a:ext uri="{FF2B5EF4-FFF2-40B4-BE49-F238E27FC236}">
                <a16:creationId xmlns:a16="http://schemas.microsoft.com/office/drawing/2014/main" id="{7E8E614E-F72B-40F8-ACE3-B34C3E152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16" y="251498"/>
            <a:ext cx="8916184" cy="630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895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AADB913-7E90-2405-AAA3-1AC0053ED8FD}"/>
              </a:ext>
            </a:extLst>
          </p:cNvPr>
          <p:cNvGrpSpPr/>
          <p:nvPr/>
        </p:nvGrpSpPr>
        <p:grpSpPr>
          <a:xfrm>
            <a:off x="703513" y="5892997"/>
            <a:ext cx="1987215" cy="106525"/>
            <a:chOff x="1969465" y="5650991"/>
            <a:chExt cx="2035208" cy="10772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2ED3E18-DB1B-7551-0CD8-E9E2CC16E1CA}"/>
                </a:ext>
              </a:extLst>
            </p:cNvPr>
            <p:cNvSpPr txBox="1"/>
            <p:nvPr/>
          </p:nvSpPr>
          <p:spPr>
            <a:xfrm>
              <a:off x="3472329" y="5650991"/>
              <a:ext cx="532344" cy="107722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C7265D2-9749-968F-E58E-6086B668B2A2}"/>
                </a:ext>
              </a:extLst>
            </p:cNvPr>
            <p:cNvSpPr txBox="1"/>
            <p:nvPr/>
          </p:nvSpPr>
          <p:spPr>
            <a:xfrm>
              <a:off x="1969465" y="5650991"/>
              <a:ext cx="1441180" cy="107722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pic>
        <p:nvPicPr>
          <p:cNvPr id="5" name="slide14" descr="FY23 state appropriations per student FTE among AAU publics&#10;&#10;Bar graph showing UO state appropriations ($5,256) compared to the average ($11,749) and other AAU publics.&#10;&#10;If you want more information, email dsharp@uoregon.edu">
            <a:extLst>
              <a:ext uri="{FF2B5EF4-FFF2-40B4-BE49-F238E27FC236}">
                <a16:creationId xmlns:a16="http://schemas.microsoft.com/office/drawing/2014/main" id="{1680EAEF-72D0-EE7F-0C8A-86C0274DEE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224570"/>
            <a:ext cx="9067800" cy="640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817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7" descr="FY23 state appropriations per resident student and resident tuition and fees among AAU publics.&#10;&#10;Bar graph showing state appropriations per resident student for UO ($7,963) and tuition and fees per resident student ($13,873) compared to other AAU publics.&#10;&#10;If you want more information, email dsharp@uoregon.edu">
            <a:extLst>
              <a:ext uri="{FF2B5EF4-FFF2-40B4-BE49-F238E27FC236}">
                <a16:creationId xmlns:a16="http://schemas.microsoft.com/office/drawing/2014/main" id="{6B30184A-5DE5-52D1-CE7A-0982EE5079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7" y="228600"/>
            <a:ext cx="9047805" cy="640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76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FY23 state appropriations per resident student among the Big 10 publics.&#10;&#10;UO State appropriations was $7,963 in FY2023, above only University of Illinois Urbana-Champaign ($6,868).&#10;&#10;If you want more information, email dsharp@uoregon.edu">
            <a:extLst>
              <a:ext uri="{FF2B5EF4-FFF2-40B4-BE49-F238E27FC236}">
                <a16:creationId xmlns:a16="http://schemas.microsoft.com/office/drawing/2014/main" id="{082143B7-B92D-4A48-8F3C-A4668C4C1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17" y="304800"/>
            <a:ext cx="8948580" cy="632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FY23 State appropriations per resident student and resident tuition and fees among the Big 10 publics.&#10;&#10;If you want more information, email &#10;dsharp@uoregon.edu">
            <a:extLst>
              <a:ext uri="{FF2B5EF4-FFF2-40B4-BE49-F238E27FC236}">
                <a16:creationId xmlns:a16="http://schemas.microsoft.com/office/drawing/2014/main" id="{554FDDEF-1849-4445-B181-4995F1393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251497"/>
            <a:ext cx="8916183" cy="630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717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State appropriation and resident tuition (net: after remissions) revenue per resident student FTE&#10;&#10;Line graph showing data from FY99 through FY25.&#10;&#10;If you want more information, email dsharp@uoregon.edu">
            <a:extLst>
              <a:ext uri="{FF2B5EF4-FFF2-40B4-BE49-F238E27FC236}">
                <a16:creationId xmlns:a16="http://schemas.microsoft.com/office/drawing/2014/main" id="{D92F8619-52E4-43EE-A1F6-F6BDE457C5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305354"/>
            <a:ext cx="8947796" cy="632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038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State appropriation and resident and nonresident tuition (net: after remissions) revenue per student FTE&#10;&#10;Line graph showing data fry FY99 through FY25&#10;&#10;If you want more information, email dsharp@uoregon.edu&#10;">
            <a:extLst>
              <a:ext uri="{FF2B5EF4-FFF2-40B4-BE49-F238E27FC236}">
                <a16:creationId xmlns:a16="http://schemas.microsoft.com/office/drawing/2014/main" id="{214047CE-4C0D-4978-B05F-D0DEF4D7C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18" y="251499"/>
            <a:ext cx="8916181" cy="630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95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b785a9d-0b9e-4bb6-8723-0485bf7d7e7d">
      <Terms xmlns="http://schemas.microsoft.com/office/infopath/2007/PartnerControls"/>
    </lcf76f155ced4ddcb4097134ff3c332f>
    <TaxCatchAll xmlns="bd0e87c3-1093-42ab-88b4-2b25e291dff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7A204AA912BD4988D9F17174E112EA" ma:contentTypeVersion="18" ma:contentTypeDescription="Create a new document." ma:contentTypeScope="" ma:versionID="486b06778006294c5b67d52dd44c58f1">
  <xsd:schema xmlns:xsd="http://www.w3.org/2001/XMLSchema" xmlns:xs="http://www.w3.org/2001/XMLSchema" xmlns:p="http://schemas.microsoft.com/office/2006/metadata/properties" xmlns:ns2="bd0e87c3-1093-42ab-88b4-2b25e291dff6" xmlns:ns3="db785a9d-0b9e-4bb6-8723-0485bf7d7e7d" targetNamespace="http://schemas.microsoft.com/office/2006/metadata/properties" ma:root="true" ma:fieldsID="349bbd83e3aa78e57bd1afa8463c72b1" ns2:_="" ns3:_="">
    <xsd:import namespace="bd0e87c3-1093-42ab-88b4-2b25e291dff6"/>
    <xsd:import namespace="db785a9d-0b9e-4bb6-8723-0485bf7d7e7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0e87c3-1093-42ab-88b4-2b25e291dff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a0542bf-66cd-4298-9c78-e729ecf38ded}" ma:internalName="TaxCatchAll" ma:showField="CatchAllData" ma:web="bd0e87c3-1093-42ab-88b4-2b25e291df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785a9d-0b9e-4bb6-8723-0485bf7d7e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91a9775-3525-4bf8-b88d-b7eef9d67d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CB1722-443E-4BC2-8314-1EABF3C6A436}">
  <ds:schemaRefs>
    <ds:schemaRef ds:uri="http://purl.org/dc/dcmitype/"/>
    <ds:schemaRef ds:uri="http://purl.org/dc/elements/1.1/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2006/documentManagement/types"/>
    <ds:schemaRef ds:uri="bd0e87c3-1093-42ab-88b4-2b25e291dff6"/>
    <ds:schemaRef ds:uri="db785a9d-0b9e-4bb6-8723-0485bf7d7e7d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A712A5E-B14C-4571-A6C0-6D2556B17A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0e87c3-1093-42ab-88b4-2b25e291dff6"/>
    <ds:schemaRef ds:uri="db785a9d-0b9e-4bb6-8723-0485bf7d7e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7358A84-5A6D-4F61-A2B9-0BA22B5FFF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16513</TotalTime>
  <Words>23</Words>
  <Application>Microsoft Office PowerPoint</Application>
  <PresentationFormat>On-screen Show (4:3)</PresentationFormat>
  <Paragraphs>4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Tuition and Fee Advisory Board  Historical and Comparative Data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jsweeney</dc:creator>
  <cp:lastModifiedBy>Debbie Sharp</cp:lastModifiedBy>
  <cp:revision>386</cp:revision>
  <cp:lastPrinted>2025-10-15T21:15:02Z</cp:lastPrinted>
  <dcterms:created xsi:type="dcterms:W3CDTF">2009-04-17T18:52:26Z</dcterms:created>
  <dcterms:modified xsi:type="dcterms:W3CDTF">2025-10-16T22:15:38Z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0x010100347A204AA912BD4988D9F17174E112EA</vt:lpwstr>
  </property>
</Properties>
</file>