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61" r:id="rId5"/>
    <p:sldId id="684" r:id="rId6"/>
    <p:sldId id="282" r:id="rId7"/>
    <p:sldId id="803" r:id="rId8"/>
    <p:sldId id="806" r:id="rId9"/>
    <p:sldId id="807" r:id="rId10"/>
    <p:sldId id="260" r:id="rId11"/>
    <p:sldId id="810" r:id="rId12"/>
    <p:sldId id="262" r:id="rId13"/>
    <p:sldId id="790" r:id="rId14"/>
    <p:sldId id="791" r:id="rId15"/>
    <p:sldId id="781" r:id="rId16"/>
    <p:sldId id="355" r:id="rId17"/>
    <p:sldId id="337" r:id="rId18"/>
    <p:sldId id="636" r:id="rId19"/>
    <p:sldId id="637" r:id="rId20"/>
    <p:sldId id="638" r:id="rId21"/>
    <p:sldId id="389" r:id="rId22"/>
    <p:sldId id="693" r:id="rId23"/>
    <p:sldId id="782" r:id="rId24"/>
    <p:sldId id="783" r:id="rId25"/>
    <p:sldId id="801" r:id="rId26"/>
    <p:sldId id="787" r:id="rId27"/>
    <p:sldId id="849" r:id="rId28"/>
    <p:sldId id="851" r:id="rId29"/>
    <p:sldId id="852" r:id="rId30"/>
    <p:sldId id="850" r:id="rId31"/>
    <p:sldId id="745" r:id="rId32"/>
    <p:sldId id="710" r:id="rId33"/>
    <p:sldId id="325" r:id="rId34"/>
    <p:sldId id="257" r:id="rId35"/>
    <p:sldId id="263" r:id="rId36"/>
    <p:sldId id="259" r:id="rId37"/>
    <p:sldId id="264" r:id="rId38"/>
    <p:sldId id="258" r:id="rId39"/>
    <p:sldId id="843" r:id="rId40"/>
    <p:sldId id="847" r:id="rId41"/>
    <p:sldId id="848" r:id="rId42"/>
    <p:sldId id="842" r:id="rId43"/>
    <p:sldId id="796" r:id="rId44"/>
    <p:sldId id="797" r:id="rId45"/>
    <p:sldId id="266" r:id="rId46"/>
    <p:sldId id="267" r:id="rId47"/>
    <p:sldId id="811" r:id="rId48"/>
    <p:sldId id="272" r:id="rId49"/>
    <p:sldId id="273" r:id="rId50"/>
    <p:sldId id="774" r:id="rId51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41645C-2623-7AD6-59BD-11CF1A2AC567}" name="Brian Fox" initials="BF" userId="S::bfox10@uoregon.edu::10a81aaa-53e6-40b5-a421-39c8e40820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808080"/>
    <a:srgbClr val="536B1F"/>
    <a:srgbClr val="4B6C1E"/>
    <a:srgbClr val="436624"/>
    <a:srgbClr val="346822"/>
    <a:srgbClr val="206A22"/>
    <a:srgbClr val="157517"/>
    <a:srgbClr val="296132"/>
    <a:srgbClr val="00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DA186-7D83-4FBB-8100-BB7A7A0305D5}" v="84" dt="2025-10-27T01:55:54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85835" autoAdjust="0"/>
  </p:normalViewPr>
  <p:slideViewPr>
    <p:cSldViewPr>
      <p:cViewPr varScale="1">
        <p:scale>
          <a:sx n="95" d="100"/>
          <a:sy n="95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700" b="1" i="0" u="sng" strike="noStrike" kern="0" spc="0" baseline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sz="1800" b="1" i="0" u="sng" strike="noStrike" kern="0" spc="0" baseline="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Retirement Costs as % of Salary - E&amp;G Fund</a:t>
            </a:r>
          </a:p>
        </c:rich>
      </c:tx>
      <c:layout>
        <c:manualLayout>
          <c:xMode val="edge"/>
          <c:yMode val="edge"/>
          <c:x val="0.22910270362546145"/>
          <c:y val="7.5115629000721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700" b="1" i="0" u="sng" strike="noStrike" kern="0" spc="0" baseline="0">
              <a:solidFill>
                <a:srgbClr val="0033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76422064888948"/>
          <c:y val="0.16504235652724947"/>
          <c:w val="0.82777796157833217"/>
          <c:h val="0.59525947977987781"/>
        </c:manualLayout>
      </c:layout>
      <c:lineChart>
        <c:grouping val="standard"/>
        <c:varyColors val="0"/>
        <c:ser>
          <c:idx val="0"/>
          <c:order val="0"/>
          <c:tx>
            <c:strRef>
              <c:f>'E &amp; G by FY'!$N$5</c:f>
              <c:strCache>
                <c:ptCount val="1"/>
                <c:pt idx="0">
                  <c:v>Retirement Costs as % of Salary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 &amp; G by FY'!$L$6:$L$16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'E &amp; G by FY'!$N$6:$N$16</c:f>
              <c:numCache>
                <c:formatCode>0.0%</c:formatCode>
                <c:ptCount val="11"/>
                <c:pt idx="0">
                  <c:v>0.18330682913245472</c:v>
                </c:pt>
                <c:pt idx="1">
                  <c:v>0.19066644299815733</c:v>
                </c:pt>
                <c:pt idx="2">
                  <c:v>0.19024206254778098</c:v>
                </c:pt>
                <c:pt idx="3">
                  <c:v>0.21959175002893172</c:v>
                </c:pt>
                <c:pt idx="4">
                  <c:v>0.20940150648911882</c:v>
                </c:pt>
                <c:pt idx="5">
                  <c:v>0.23103893469605993</c:v>
                </c:pt>
                <c:pt idx="6">
                  <c:v>0.23540605683691504</c:v>
                </c:pt>
                <c:pt idx="7">
                  <c:v>0.23321675242561349</c:v>
                </c:pt>
                <c:pt idx="8">
                  <c:v>0.22572244501574137</c:v>
                </c:pt>
                <c:pt idx="9">
                  <c:v>0.23820516006916706</c:v>
                </c:pt>
                <c:pt idx="10">
                  <c:v>0.23988318350229035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5-46E7-8DE5-B457C60E3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708879"/>
        <c:axId val="125692559"/>
      </c:lineChart>
      <c:catAx>
        <c:axId val="12570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92559"/>
        <c:crosses val="autoZero"/>
        <c:auto val="1"/>
        <c:lblAlgn val="ctr"/>
        <c:lblOffset val="100"/>
        <c:noMultiLvlLbl val="0"/>
      </c:catAx>
      <c:valAx>
        <c:axId val="125692559"/>
        <c:scaling>
          <c:orientation val="minMax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0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sng" strike="noStrike" kern="0" spc="0" baseline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sz="1800" b="1" i="0" u="sng" strike="noStrike" kern="0" spc="0" baseline="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Retirement Costs as % of Salary - All Funds</a:t>
            </a:r>
          </a:p>
        </c:rich>
      </c:tx>
      <c:layout>
        <c:manualLayout>
          <c:xMode val="edge"/>
          <c:yMode val="edge"/>
          <c:x val="0.27262074448723106"/>
          <c:y val="0.14207130675900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sng" strike="noStrike" kern="0" spc="0" baseline="0">
              <a:solidFill>
                <a:srgbClr val="0033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48111273815026"/>
          <c:y val="0.1985215680571783"/>
          <c:w val="0.69632485824768087"/>
          <c:h val="0.61136411881611774"/>
        </c:manualLayout>
      </c:layout>
      <c:lineChart>
        <c:grouping val="standard"/>
        <c:varyColors val="0"/>
        <c:ser>
          <c:idx val="0"/>
          <c:order val="0"/>
          <c:tx>
            <c:strRef>
              <c:f>'ALL Funds Summary by FY'!$O$6</c:f>
              <c:strCache>
                <c:ptCount val="1"/>
                <c:pt idx="0">
                  <c:v>All Funds Retirement Costs as % of Salary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'ALL Funds Summary by FY'!$M$7:$M$17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'ALL Funds Summary by FY'!$O$7:$O$17</c:f>
              <c:numCache>
                <c:formatCode>0.0%</c:formatCode>
                <c:ptCount val="11"/>
                <c:pt idx="0">
                  <c:v>0.17777783345996359</c:v>
                </c:pt>
                <c:pt idx="1">
                  <c:v>0.18475683320817654</c:v>
                </c:pt>
                <c:pt idx="2">
                  <c:v>0.17595519440913898</c:v>
                </c:pt>
                <c:pt idx="3">
                  <c:v>0.20908281359926459</c:v>
                </c:pt>
                <c:pt idx="4">
                  <c:v>0.20149605778559243</c:v>
                </c:pt>
                <c:pt idx="5">
                  <c:v>0.22323064258121858</c:v>
                </c:pt>
                <c:pt idx="6">
                  <c:v>0.2272924756758106</c:v>
                </c:pt>
                <c:pt idx="7">
                  <c:v>0.22422728275302989</c:v>
                </c:pt>
                <c:pt idx="8">
                  <c:v>0.21713757978373047</c:v>
                </c:pt>
                <c:pt idx="9">
                  <c:v>0.22515242716652561</c:v>
                </c:pt>
                <c:pt idx="10">
                  <c:v>0.22735302513517594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26-47E9-8B5C-FC608E09E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694447"/>
        <c:axId val="440693487"/>
      </c:lineChart>
      <c:catAx>
        <c:axId val="44069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93487"/>
        <c:crosses val="autoZero"/>
        <c:auto val="1"/>
        <c:lblAlgn val="ctr"/>
        <c:lblOffset val="100"/>
        <c:noMultiLvlLbl val="0"/>
      </c:catAx>
      <c:valAx>
        <c:axId val="440693487"/>
        <c:scaling>
          <c:orientation val="minMax"/>
          <c:max val="0.25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9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Weeks of Operating Expenses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38432001555359E-2"/>
          <c:y val="7.3531658784186757E-2"/>
          <c:w val="0.89478625935646938"/>
          <c:h val="0.77545463776026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833"/>
            </a:solidFill>
            <a:ln>
              <a:noFill/>
            </a:ln>
            <a:effectLst/>
          </c:spPr>
          <c:invertIfNegative val="0"/>
          <c:cat>
            <c:strRef>
              <c:f>Sheet1!$C$8:$J$8</c:f>
              <c:strCache>
                <c:ptCount val="8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</c:strCache>
            </c:strRef>
          </c:cat>
          <c:val>
            <c:numRef>
              <c:f>Sheet1!$C$9:$J$9</c:f>
              <c:numCache>
                <c:formatCode>_(* #,##0.0_);_(* \(#,##0.0\);_(* "-"??_);_(@_)</c:formatCode>
                <c:ptCount val="8"/>
                <c:pt idx="0">
                  <c:v>8</c:v>
                </c:pt>
                <c:pt idx="1">
                  <c:v>6.3</c:v>
                </c:pt>
                <c:pt idx="2">
                  <c:v>5.3</c:v>
                </c:pt>
                <c:pt idx="3">
                  <c:v>6.5</c:v>
                </c:pt>
                <c:pt idx="4">
                  <c:v>8.6</c:v>
                </c:pt>
                <c:pt idx="5">
                  <c:v>9.9</c:v>
                </c:pt>
                <c:pt idx="6">
                  <c:v>9.3000000000000007</c:v>
                </c:pt>
                <c:pt idx="7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3-4105-AACC-B197CF570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008917807"/>
        <c:axId val="2008919247"/>
      </c:barChart>
      <c:catAx>
        <c:axId val="200891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919247"/>
        <c:crosses val="autoZero"/>
        <c:auto val="1"/>
        <c:lblAlgn val="ctr"/>
        <c:lblOffset val="100"/>
        <c:noMultiLvlLbl val="0"/>
      </c:catAx>
      <c:valAx>
        <c:axId val="200891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91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0.32474</cdr:x>
      <cdr:y>0.8216</cdr:y>
    </cdr:from>
    <cdr:to>
      <cdr:x>0.67381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8E364D-CF6B-3877-4F17-F6D7589842E3}"/>
            </a:ext>
          </a:extLst>
        </cdr:cNvPr>
        <cdr:cNvSpPr txBox="1"/>
      </cdr:nvSpPr>
      <cdr:spPr>
        <a:xfrm xmlns:a="http://schemas.openxmlformats.org/drawingml/2006/main">
          <a:off x="2632822" y="4211171"/>
          <a:ext cx="283004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0.44361</cdr:x>
      <cdr:y>0.41595</cdr:y>
    </cdr:from>
    <cdr:to>
      <cdr:x>0.55639</cdr:x>
      <cdr:y>0.58405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ED9FF5C-6CFB-C51D-2EEC-21353E3B039A}"/>
            </a:ext>
          </a:extLst>
        </cdr:cNvPr>
        <cdr:cNvSpPr txBox="1"/>
      </cdr:nvSpPr>
      <cdr:spPr>
        <a:xfrm xmlns:a="http://schemas.openxmlformats.org/drawingml/2006/main">
          <a:off x="3596528" y="2262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0.44361</cdr:x>
      <cdr:y>0.41595</cdr:y>
    </cdr:from>
    <cdr:to>
      <cdr:x>0.55639</cdr:x>
      <cdr:y>0.58405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85FD43B-99E4-B84C-C34D-F6AD86BED701}"/>
            </a:ext>
          </a:extLst>
        </cdr:cNvPr>
        <cdr:cNvSpPr txBox="1"/>
      </cdr:nvSpPr>
      <cdr:spPr>
        <a:xfrm xmlns:a="http://schemas.openxmlformats.org/drawingml/2006/main">
          <a:off x="3596528" y="2262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0.44361</cdr:x>
      <cdr:y>0.41595</cdr:y>
    </cdr:from>
    <cdr:to>
      <cdr:x>0.55639</cdr:x>
      <cdr:y>0.58405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4053B97-8378-6DF2-1161-2AA2FDEAE69A}"/>
            </a:ext>
          </a:extLst>
        </cdr:cNvPr>
        <cdr:cNvSpPr txBox="1"/>
      </cdr:nvSpPr>
      <cdr:spPr>
        <a:xfrm xmlns:a="http://schemas.openxmlformats.org/drawingml/2006/main">
          <a:off x="3596528" y="2262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0.44361</cdr:x>
      <cdr:y>0.41595</cdr:y>
    </cdr:from>
    <cdr:to>
      <cdr:x>0.61576</cdr:x>
      <cdr:y>0.58385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50663BD-38F0-A8EF-B5E3-73B121C11CDA}"/>
            </a:ext>
          </a:extLst>
        </cdr:cNvPr>
        <cdr:cNvSpPr txBox="1"/>
      </cdr:nvSpPr>
      <cdr:spPr>
        <a:xfrm xmlns:a="http://schemas.openxmlformats.org/drawingml/2006/main">
          <a:off x="3596527" y="2262468"/>
          <a:ext cx="1395693" cy="913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0520" cy="367031"/>
          </a:xfrm>
          <a:prstGeom prst="rect">
            <a:avLst/>
          </a:prstGeom>
        </p:spPr>
        <p:txBody>
          <a:bodyPr vert="horz" lIns="96983" tIns="48491" rIns="96983" bIns="484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2" y="1"/>
            <a:ext cx="4160520" cy="367031"/>
          </a:xfrm>
          <a:prstGeom prst="rect">
            <a:avLst/>
          </a:prstGeom>
        </p:spPr>
        <p:txBody>
          <a:bodyPr vert="horz" lIns="96983" tIns="48491" rIns="96983" bIns="48491" rtlCol="0"/>
          <a:lstStyle>
            <a:lvl1pPr algn="r">
              <a:defRPr sz="1200"/>
            </a:lvl1pPr>
          </a:lstStyle>
          <a:p>
            <a:fld id="{724763AF-AD85-4BB8-A329-8DF14F0CA59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174"/>
            <a:ext cx="4160520" cy="367030"/>
          </a:xfrm>
          <a:prstGeom prst="rect">
            <a:avLst/>
          </a:prstGeom>
        </p:spPr>
        <p:txBody>
          <a:bodyPr vert="horz" lIns="96983" tIns="48491" rIns="96983" bIns="484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2" y="6948174"/>
            <a:ext cx="4160520" cy="367030"/>
          </a:xfrm>
          <a:prstGeom prst="rect">
            <a:avLst/>
          </a:prstGeom>
        </p:spPr>
        <p:txBody>
          <a:bodyPr vert="horz" lIns="96983" tIns="48491" rIns="96983" bIns="48491" rtlCol="0" anchor="b"/>
          <a:lstStyle>
            <a:lvl1pPr algn="r">
              <a:defRPr sz="1200"/>
            </a:lvl1pPr>
          </a:lstStyle>
          <a:p>
            <a:fld id="{DC3214E7-7C21-4E4E-8B1D-E705AE64C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1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160520" cy="365760"/>
          </a:xfrm>
          <a:prstGeom prst="rect">
            <a:avLst/>
          </a:prstGeom>
        </p:spPr>
        <p:txBody>
          <a:bodyPr vert="horz" lIns="96983" tIns="48491" rIns="96983" bIns="484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2" y="2"/>
            <a:ext cx="4160520" cy="365760"/>
          </a:xfrm>
          <a:prstGeom prst="rect">
            <a:avLst/>
          </a:prstGeom>
        </p:spPr>
        <p:txBody>
          <a:bodyPr vert="horz" lIns="96983" tIns="48491" rIns="96983" bIns="484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B9C15-934A-430C-BEF4-B0E49B3A5DDD}" type="datetimeFigureOut">
              <a:rPr lang="en-US"/>
              <a:pPr>
                <a:defRPr/>
              </a:pPr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9275"/>
            <a:ext cx="3656012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83" tIns="48491" rIns="96983" bIns="484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3"/>
            <a:ext cx="7680960" cy="3291840"/>
          </a:xfrm>
          <a:prstGeom prst="rect">
            <a:avLst/>
          </a:prstGeom>
        </p:spPr>
        <p:txBody>
          <a:bodyPr vert="horz" lIns="96983" tIns="48491" rIns="96983" bIns="4849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948173"/>
            <a:ext cx="4160520" cy="365760"/>
          </a:xfrm>
          <a:prstGeom prst="rect">
            <a:avLst/>
          </a:prstGeom>
        </p:spPr>
        <p:txBody>
          <a:bodyPr vert="horz" lIns="96983" tIns="48491" rIns="96983" bIns="484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2" y="6948173"/>
            <a:ext cx="4160520" cy="365760"/>
          </a:xfrm>
          <a:prstGeom prst="rect">
            <a:avLst/>
          </a:prstGeom>
        </p:spPr>
        <p:txBody>
          <a:bodyPr vert="horz" lIns="96983" tIns="48491" rIns="96983" bIns="484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1E89E-7B24-443C-BBAB-3D107AB78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6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4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3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0" y="530225"/>
            <a:ext cx="35496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39337" y="3368071"/>
            <a:ext cx="6785394" cy="319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0" y="530225"/>
            <a:ext cx="35496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39337" y="3368071"/>
            <a:ext cx="6785394" cy="319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4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0375" y="555625"/>
            <a:ext cx="3690938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74863" y="3508157"/>
            <a:ext cx="6952894" cy="3323509"/>
          </a:xfrm>
        </p:spPr>
        <p:txBody>
          <a:bodyPr/>
          <a:lstStyle/>
          <a:p>
            <a:pPr defTabSz="9442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8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0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14925" y="415925"/>
            <a:ext cx="2789238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0548" y="2646668"/>
            <a:ext cx="9336822" cy="2507368"/>
          </a:xfrm>
        </p:spPr>
        <p:txBody>
          <a:bodyPr/>
          <a:lstStyle/>
          <a:p>
            <a:pPr marL="182581" indent="-18258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9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9AE7E-1967-18CA-8FD9-C4E0F56D1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A972E-0AC0-6A04-7402-B8E83F020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14925" y="415925"/>
            <a:ext cx="2789238" cy="2092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96616-7DD2-FC9F-6A91-1F7A6F07E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548" y="2646668"/>
            <a:ext cx="9336822" cy="2507368"/>
          </a:xfrm>
        </p:spPr>
        <p:txBody>
          <a:bodyPr/>
          <a:lstStyle/>
          <a:p>
            <a:pPr marL="182581" indent="-18258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47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04A0F-4300-D803-9483-0CD54319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EEEE0-FFE7-649C-24F8-CEE9008BE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14925" y="415925"/>
            <a:ext cx="2789238" cy="2092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61EB7-D4BA-3B7B-EFC4-C1BD7E1A9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548" y="2646668"/>
            <a:ext cx="9336822" cy="2507368"/>
          </a:xfrm>
        </p:spPr>
        <p:txBody>
          <a:bodyPr/>
          <a:lstStyle/>
          <a:p>
            <a:pPr marL="182581" indent="-18258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7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954E6-CA42-1A5A-0003-2FCBED92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778EC-9F4B-8182-C900-AD75A9A52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14925" y="415925"/>
            <a:ext cx="2789238" cy="2092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51843-4F8A-5C2C-8B57-FCAC84C63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548" y="2646668"/>
            <a:ext cx="9336822" cy="2507368"/>
          </a:xfrm>
        </p:spPr>
        <p:txBody>
          <a:bodyPr/>
          <a:lstStyle/>
          <a:p>
            <a:pPr marL="182581" indent="-18258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5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9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38713" y="411163"/>
            <a:ext cx="2754312" cy="206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22296" y="2615548"/>
            <a:ext cx="9062197" cy="2477882"/>
          </a:xfrm>
        </p:spPr>
        <p:txBody>
          <a:bodyPr/>
          <a:lstStyle/>
          <a:p>
            <a:pPr marL="178895" indent="-17889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0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38713" y="411163"/>
            <a:ext cx="2754312" cy="206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22296" y="2615548"/>
            <a:ext cx="9062197" cy="2477882"/>
          </a:xfrm>
        </p:spPr>
        <p:txBody>
          <a:bodyPr/>
          <a:lstStyle/>
          <a:p>
            <a:r>
              <a:rPr lang="en-US" dirty="0"/>
              <a:t>Added brackets to (4.0%)</a:t>
            </a:r>
          </a:p>
        </p:txBody>
      </p:sp>
    </p:spTree>
    <p:extLst>
      <p:ext uri="{BB962C8B-B14F-4D97-AF65-F5344CB8AC3E}">
        <p14:creationId xmlns:p14="http://schemas.microsoft.com/office/powerpoint/2010/main" val="592473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38713" y="411163"/>
            <a:ext cx="2754312" cy="206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22296" y="2615548"/>
            <a:ext cx="9062197" cy="2477882"/>
          </a:xfrm>
        </p:spPr>
        <p:txBody>
          <a:bodyPr/>
          <a:lstStyle/>
          <a:p>
            <a:pPr marL="178895" indent="-17889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20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5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51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81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171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46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C15ED-583F-2699-6FBB-C552C4C92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4824F-1C30-D262-49CB-0519DFE80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114925" y="415925"/>
            <a:ext cx="2789238" cy="2092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EF308-3EFB-9295-4A81-11ED09BC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548" y="2646668"/>
            <a:ext cx="9336822" cy="2507368"/>
          </a:xfrm>
        </p:spPr>
        <p:txBody>
          <a:bodyPr/>
          <a:lstStyle/>
          <a:p>
            <a:pPr marL="182581" indent="-18258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0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4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294BD-F845-8977-76AC-AD595E09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815C6-478D-D8C9-AE75-401CA7B9A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540A4-2E52-CD6D-F619-064881B56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0351F-51AF-0FC1-71DE-25CB1531D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C5F80-3B5B-6B78-57B9-F2F1E49A4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E84F9-272D-14FA-99F1-F4EBBE31D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01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FC404-684D-4085-A1AE-259E1AC7CBC2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94360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D5A65DA0-CADD-4A81-BFE5-A527DFAC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0D0B5F-BD0B-4EAC-823C-AEAC685F7D71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44DD6E-F883-4E63-B07E-1D21765BA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7E139-C6D9-46B9-9376-1A6E3EB56350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A8DA9-8489-4AEB-B116-ADEB67F81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FB56C8-73E1-45BA-889D-9F651695F03C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5B88F-9F0D-42A1-B079-B0F229B6E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2E2CD-7324-46E7-9525-5EAEAF530F4D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BB260-4CB4-43EF-A1E0-C6166309E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28ED4-649F-4AFC-AD07-EACE7B87ED07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B732F4-27A1-44B6-A69A-4C2B6D3E7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70276C-01EF-430E-ABF5-5E6E5E8EAD35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BDDDBD-73AF-4952-9D94-F38D7F399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9F32DF-7873-483A-A7F4-36082F374D43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445712-8EAF-4AB6-A9A7-628CFA75D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AC9E8A-64D4-473C-A115-C693568B4958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09D2D6-3845-4298-968F-A9B87D2DA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CFDB43-4A54-43FF-9D49-A7D32D9C29AA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8F9856-AF31-4A01-A996-D41B73385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1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46FC6-855A-4042-B73A-C12EEE79D792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D479FD-B007-428B-9DE1-AC46720A0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6ADBF-CE6F-464C-AF09-2BE4FF958EEC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800100" y="2394908"/>
            <a:ext cx="7772400" cy="1152673"/>
          </a:xfrm>
        </p:spPr>
        <p:txBody>
          <a:bodyPr tIns="0" bIns="365760"/>
          <a:lstStyle/>
          <a:p>
            <a:pPr eaLnBrk="1" hangingPunct="1"/>
            <a:r>
              <a:rPr lang="en-US" sz="3600" dirty="0">
                <a:latin typeface="+mn-lt"/>
                <a:cs typeface="Arial" charset="0"/>
              </a:rPr>
              <a:t>Tuition and Fee Advisory Board</a:t>
            </a:r>
            <a:br>
              <a:rPr lang="en-US" sz="3600" b="1" dirty="0">
                <a:latin typeface="+mn-lt"/>
                <a:cs typeface="Arial" charset="0"/>
              </a:rPr>
            </a:br>
            <a:br>
              <a:rPr lang="en-US" sz="3600" b="1" dirty="0">
                <a:latin typeface="+mn-lt"/>
                <a:cs typeface="Arial" charset="0"/>
              </a:rPr>
            </a:br>
            <a:r>
              <a:rPr lang="en-US" sz="3600" b="1" dirty="0">
                <a:latin typeface="+mn-lt"/>
                <a:cs typeface="Arial" charset="0"/>
              </a:rPr>
              <a:t>University of Oregon</a:t>
            </a:r>
            <a:br>
              <a:rPr lang="en-US" sz="3600" b="1" dirty="0">
                <a:latin typeface="+mn-lt"/>
                <a:cs typeface="Arial" charset="0"/>
              </a:rPr>
            </a:br>
            <a:r>
              <a:rPr lang="en-US" sz="3600" b="1" dirty="0">
                <a:latin typeface="+mn-lt"/>
                <a:cs typeface="Arial" charset="0"/>
              </a:rPr>
              <a:t>Financial Briefing</a:t>
            </a:r>
            <a:endParaRPr lang="en-US" sz="1050" b="1" i="1" dirty="0">
              <a:latin typeface="+mn-lt"/>
              <a:cs typeface="Arial" charset="0"/>
            </a:endParaRPr>
          </a:p>
        </p:txBody>
      </p:sp>
      <p:sp>
        <p:nvSpPr>
          <p:cNvPr id="8196" name="Subtitle 6"/>
          <p:cNvSpPr>
            <a:spLocks noGrp="1"/>
          </p:cNvSpPr>
          <p:nvPr>
            <p:ph type="subTitle" idx="1"/>
          </p:nvPr>
        </p:nvSpPr>
        <p:spPr>
          <a:xfrm>
            <a:off x="304800" y="4538182"/>
            <a:ext cx="8763000" cy="1862618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dirty="0">
                <a:solidFill>
                  <a:srgbClr val="232D23"/>
                </a:solidFill>
                <a:cs typeface="Arial" pitchFamily="34" charset="0"/>
              </a:rPr>
              <a:t>October 27th, 2025</a:t>
            </a:r>
          </a:p>
          <a:p>
            <a:pPr eaLnBrk="1" hangingPunct="1">
              <a:defRPr/>
            </a:pPr>
            <a:endParaRPr lang="en-US" sz="1600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232D23"/>
                </a:solidFill>
                <a:cs typeface="Arial" pitchFamily="34" charset="0"/>
              </a:rPr>
              <a:t>Brian Fox, Associate Vice President for Budget, Financial Analysis, and Data Analytics</a:t>
            </a:r>
          </a:p>
          <a:p>
            <a:pPr eaLnBrk="1" hangingPunct="1">
              <a:defRPr/>
            </a:pPr>
            <a:endParaRPr lang="en-US" sz="2800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9526" y="-9673"/>
            <a:ext cx="9305925" cy="1152673"/>
            <a:chOff x="0" y="3636"/>
            <a:chExt cx="9144000" cy="105742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36"/>
              <a:ext cx="9144000" cy="10574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40180"/>
              <a:ext cx="2756528" cy="584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533400" y="46110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University Resources</a:t>
            </a:r>
            <a:b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FY2025  Major Revenue Streams </a:t>
            </a:r>
            <a:b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(E&amp;G Fund – Net of Remissions)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$106.5 million</a:t>
            </a:r>
          </a:p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Tuition		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$114.5 mill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Resident UG Net Tuition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$106.0 million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Nonresident UG Net Tuition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$306.9 million          </a:t>
            </a:r>
          </a:p>
        </p:txBody>
      </p:sp>
    </p:spTree>
    <p:extLst>
      <p:ext uri="{BB962C8B-B14F-4D97-AF65-F5344CB8AC3E}">
        <p14:creationId xmlns:p14="http://schemas.microsoft.com/office/powerpoint/2010/main" val="24906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86A2-25BF-F03B-226D-574CA67F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creasing dependence upon nonresident tuition&#10;&#10;FY2000: state appropriation was 44.2% of the budget; resident tuition is 23.7% of the budget; nonresident tuition is 32.2.1% of the budget&#10;&#10;FY2025: state appropriation was 20.5% of the budget; resident tuition is 20.4% of the budget; nonresident tuition is 59.1% of the budget&#10;&#10;For more detail, email dsharp@uoregon.edu">
            <a:extLst>
              <a:ext uri="{FF2B5EF4-FFF2-40B4-BE49-F238E27FC236}">
                <a16:creationId xmlns:a16="http://schemas.microsoft.com/office/drawing/2014/main" id="{CAC9C4D4-8385-BBAE-82EC-7371EB8A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4" y="228600"/>
            <a:ext cx="8959031" cy="58674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6C2488-3294-19A1-55A0-E6B285A8EFB9}"/>
              </a:ext>
            </a:extLst>
          </p:cNvPr>
          <p:cNvSpPr/>
          <p:nvPr/>
        </p:nvSpPr>
        <p:spPr>
          <a:xfrm>
            <a:off x="4152899" y="3886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6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AE0D-AE89-64D8-2B70-634D7FEC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94" y="76200"/>
            <a:ext cx="9193118" cy="533400"/>
          </a:xfrm>
        </p:spPr>
        <p:txBody>
          <a:bodyPr/>
          <a:lstStyle/>
          <a:p>
            <a:r>
              <a:rPr lang="en-US" sz="2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Oregon is ranked 46th in the country in 4-year university per-student funding</a:t>
            </a:r>
          </a:p>
        </p:txBody>
      </p:sp>
      <p:pic>
        <p:nvPicPr>
          <p:cNvPr id="5" name="Content Placeholder 4" descr="Public higher education appropriations per FTE by state at 4-year institutions (FY2024 adjusted)&#10;&#10;Oregon is ranked 46th in the country in 4-year university per-student funding&#10;&#10;For more detail, email dsharp@uoregon.edu">
            <a:extLst>
              <a:ext uri="{FF2B5EF4-FFF2-40B4-BE49-F238E27FC236}">
                <a16:creationId xmlns:a16="http://schemas.microsoft.com/office/drawing/2014/main" id="{44FB34DB-7E51-9CE8-6147-8CA01CAE9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8056214" cy="6400800"/>
          </a:xfrm>
        </p:spPr>
      </p:pic>
    </p:spTree>
    <p:extLst>
      <p:ext uri="{BB962C8B-B14F-4D97-AF65-F5344CB8AC3E}">
        <p14:creationId xmlns:p14="http://schemas.microsoft.com/office/powerpoint/2010/main" val="210944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8486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E&amp;G Fund Challenges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2967038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636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0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20124"/>
              </p:ext>
            </p:extLst>
          </p:nvPr>
        </p:nvGraphicFramePr>
        <p:xfrm>
          <a:off x="171453" y="945050"/>
          <a:ext cx="8820148" cy="560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63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537281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5764804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643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Cost Driver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Projected FY26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Cost Increase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134330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Faculty, Staff and GE Salary and OPE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$19.5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E&amp;G compensation increases based on current contracts (e.g., classified staff, GE), announced increases for OAs and historical rates / current administrative proposals for those groups without ratified contracts.  Includes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approximately 1,200 graduate employees, 1,630 faculty, 850 classified staff and 1,220 unrepresented staff on the E&amp;G fund. Does not include any projected expenses related to adding staff.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848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$2.9 million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increases of 4.15% on December 1, 2024, and 4.6% on December 1, 2025.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347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Retirement Costs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$7.6 million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Increases for PERS rates for FY26 as approved by PERS board.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36022"/>
                  </a:ext>
                </a:extLst>
              </a:tr>
              <a:tr h="693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Blended OPE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($7.2 million)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Blended OPE carryforward (atypical leave and hiring dynamics) balances from a previous period are buying down benefits expenses during FY26 on a one-time basis. 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77292"/>
                  </a:ext>
                </a:extLst>
              </a:tr>
              <a:tr h="4848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Institutional Expenses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$2.6 million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Increases related to utilities, insurance, debt for academic buildings, assessments, and leases.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53194"/>
                  </a:ext>
                </a:extLst>
              </a:tr>
              <a:tr h="27601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 Hiring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$1.6 million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 Net Tenure Track Hires.  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51610"/>
                  </a:ext>
                </a:extLst>
              </a:tr>
              <a:tr h="693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$1.0 million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Allocated via strategic investment process. Note that President has only allocated $1.0 million to the BAG process this year as funds are needed for strategic priorities. 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93640"/>
                  </a:ext>
                </a:extLst>
              </a:tr>
              <a:tr h="57898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Total Projected </a:t>
                      </a:r>
                    </a:p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Cost Increases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$28.0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00025" y="228600"/>
            <a:ext cx="8743949" cy="62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FY2026 E&amp;G Fund Cost Drivers</a:t>
            </a:r>
          </a:p>
        </p:txBody>
      </p:sp>
    </p:spTree>
    <p:extLst>
      <p:ext uri="{BB962C8B-B14F-4D97-AF65-F5344CB8AC3E}">
        <p14:creationId xmlns:p14="http://schemas.microsoft.com/office/powerpoint/2010/main" val="19112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13668"/>
              </p:ext>
            </p:extLst>
          </p:nvPr>
        </p:nvGraphicFramePr>
        <p:xfrm>
          <a:off x="170688" y="1219200"/>
          <a:ext cx="8822439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92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752274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1752274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799899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125052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Cost Driver 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FY25 Base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Projected FY26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FY26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Increase (%)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Faculty, Staff and GE Compensation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$546.0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$19.5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3.6%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$63.3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$2.9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4.6%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Retirement Costs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$80.9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$7.6 million 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9.4%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46082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Blended OPE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$179.5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($7.2 million)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(4.0%)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023783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$49.0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$2.6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5.3%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TTF Faculty Hiring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$145.1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$1.6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1.1%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66224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$690.5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$1.0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0.1%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481859"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Total (E&amp;G Budget)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$690.5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$28.0</a:t>
                      </a:r>
                      <a:r>
                        <a:rPr lang="en-US" sz="18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4.1%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6940DD-0773-AA24-772C-821869CA81D0}"/>
              </a:ext>
            </a:extLst>
          </p:cNvPr>
          <p:cNvSpPr txBox="1">
            <a:spLocks/>
          </p:cNvSpPr>
          <p:nvPr/>
        </p:nvSpPr>
        <p:spPr bwMode="auto">
          <a:xfrm>
            <a:off x="200025" y="228600"/>
            <a:ext cx="8743949" cy="62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FY2026 E&amp;G Fund Cost Drivers</a:t>
            </a:r>
          </a:p>
        </p:txBody>
      </p:sp>
    </p:spTree>
    <p:extLst>
      <p:ext uri="{BB962C8B-B14F-4D97-AF65-F5344CB8AC3E}">
        <p14:creationId xmlns:p14="http://schemas.microsoft.com/office/powerpoint/2010/main" val="177805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509014"/>
              </p:ext>
            </p:extLst>
          </p:nvPr>
        </p:nvGraphicFramePr>
        <p:xfrm>
          <a:off x="171450" y="942975"/>
          <a:ext cx="8820148" cy="553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18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val="883315962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val="3214503485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val="140898112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val="705005375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val="1167519917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val="3843155205"/>
                    </a:ext>
                  </a:extLst>
                </a:gridCol>
              </a:tblGrid>
              <a:tr h="871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Cost Driver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FY20 Cost Increase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FY21 Cost Increase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FY22 Cost Increase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FY23 Cost Increase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FY24 Cost Increase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FY25 Cost Increase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FY26 Cost Increase</a:t>
                      </a:r>
                    </a:p>
                  </a:txBody>
                  <a:tcPr marL="38576" marR="38576" marT="19289" marB="19289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5266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Faculty, Staff &amp; GE Salary &amp; Wages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$10.6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$11.6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$7.3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$15.0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$11.9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$13.0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$19.5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058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$1.9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$1.6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$2.2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$2.9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4058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$7.1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($500K)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$1.9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$7.6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4058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Oregon Paid Leave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$900K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$300K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52577"/>
                  </a:ext>
                </a:extLst>
              </a:tr>
              <a:tr h="4058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Blended OPE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$4.0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($7.2 million)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96002"/>
                  </a:ext>
                </a:extLst>
              </a:tr>
              <a:tr h="5266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$1.5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$1.5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$2.6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4058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 Hiring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$1.6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63261"/>
                  </a:ext>
                </a:extLst>
              </a:tr>
              <a:tr h="5266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$600K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5266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Wage Increase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$1.9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$320K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$257K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37454"/>
                  </a:ext>
                </a:extLst>
              </a:tr>
              <a:tr h="526614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Total Projected Cost Increases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$23.6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$19.0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$10.6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$20.1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$24.4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$22.8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$28.0 million</a:t>
                      </a:r>
                    </a:p>
                  </a:txBody>
                  <a:tcPr marL="38576" marR="38576" marT="19289" marB="192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1DC3AC-CAD0-63BA-16B8-C5D6EAD29F06}"/>
              </a:ext>
            </a:extLst>
          </p:cNvPr>
          <p:cNvSpPr txBox="1">
            <a:spLocks/>
          </p:cNvSpPr>
          <p:nvPr/>
        </p:nvSpPr>
        <p:spPr bwMode="auto">
          <a:xfrm>
            <a:off x="200025" y="228600"/>
            <a:ext cx="8743949" cy="62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700" kern="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FY2026 E&amp;G Fund Cost Drivers</a:t>
            </a:r>
          </a:p>
        </p:txBody>
      </p:sp>
    </p:spTree>
    <p:extLst>
      <p:ext uri="{BB962C8B-B14F-4D97-AF65-F5344CB8AC3E}">
        <p14:creationId xmlns:p14="http://schemas.microsoft.com/office/powerpoint/2010/main" val="292318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8486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E&amp;G Fund Challenges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3541502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429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84217"/>
            <a:ext cx="8229601" cy="571499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E&amp;G Fund – Characteristics (FY26)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Approximately $708 million in Revenue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77% funded with tuition revenue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Funds majority of activity in schools and colleges and administrative units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79% invested in people </a:t>
            </a:r>
          </a:p>
          <a:p>
            <a:pPr marL="457200" lvl="1" indent="0">
              <a:spcBef>
                <a:spcPts val="10"/>
              </a:spcBef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E&amp;G Fund – Recent History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FY16, FY17, &amp; FY18: Balanced due to state investments, tuition increases, and budget cuts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FY19: $11.5 million deficit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FY20: $7.6 million deficit</a:t>
            </a:r>
          </a:p>
          <a:p>
            <a:pPr lvl="1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FY21 – FY25: Balanced budget due to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Actions taken to mitigate impact of COVID-19.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HEERF lost revenue funding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Staffing challenges / compensation cost one time savings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46039"/>
            <a:ext cx="8610600" cy="1112839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Context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55364" y="9144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21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32004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6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F0AE3-EF9F-F630-808B-89F678FC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6C1B39-BE91-E30B-3D7F-81646ADC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6039"/>
            <a:ext cx="8610600" cy="1112839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Challenge #1 – Benefits Costs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C8C93F-DB65-1D1D-7E2A-34DA9F6E3681}"/>
              </a:ext>
            </a:extLst>
          </p:cNvPr>
          <p:cNvCxnSpPr/>
          <p:nvPr/>
        </p:nvCxnSpPr>
        <p:spPr bwMode="auto">
          <a:xfrm>
            <a:off x="255364" y="9144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7B567-464F-A8DE-A3D8-4CB21188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 Insurance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Required to participate in state health insurance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cost per employee: $19,920 per year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Retirement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Required to offer PERS to faculty and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pension program is underfunded by over $20 billion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 Board has been increasing rates over the last 10 years to fund the deficit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marL="5715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06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3FF6-4C1A-FF94-D0C5-5EE42EAC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60929B-5666-1A29-BE83-F3C6C9FC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6039"/>
            <a:ext cx="8610600" cy="1112839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– PERS Impact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6AAB0F-C337-C641-1CE3-7EFA9C0D5921}"/>
              </a:ext>
            </a:extLst>
          </p:cNvPr>
          <p:cNvCxnSpPr/>
          <p:nvPr/>
        </p:nvCxnSpPr>
        <p:spPr bwMode="auto">
          <a:xfrm>
            <a:off x="255364" y="9144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6F236A-7F14-F62A-A6B6-A44E2EDCC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1"/>
            <a:endParaRPr lang="en-US" dirty="0">
              <a:highlight>
                <a:srgbClr val="FFFF00"/>
              </a:highlight>
            </a:endParaRPr>
          </a:p>
          <a:p>
            <a:pPr marL="5715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A1369-A3DC-8016-7332-FCFD813E8601}"/>
              </a:ext>
            </a:extLst>
          </p:cNvPr>
          <p:cNvSpPr txBox="1"/>
          <p:nvPr/>
        </p:nvSpPr>
        <p:spPr>
          <a:xfrm>
            <a:off x="255364" y="1103909"/>
            <a:ext cx="873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 the last 10 years, retirement costs increased by 5.7% of salary due to rate increases.  This equates to additional charges of $17.6 million per year against the E&amp;G fund.   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F69209-5988-DFDA-F15E-BE83F4989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47962"/>
              </p:ext>
            </p:extLst>
          </p:nvPr>
        </p:nvGraphicFramePr>
        <p:xfrm>
          <a:off x="0" y="1832065"/>
          <a:ext cx="9372600" cy="594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23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068A4-83D5-4067-3277-F2F28B931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9935C5-4940-33B4-F88B-AC9615B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6039"/>
            <a:ext cx="8610600" cy="1112839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ALL FUNDS</a:t>
            </a:r>
            <a:r>
              <a:rPr lang="en-US" sz="3600" b="1" kern="0" dirty="0">
                <a:solidFill>
                  <a:srgbClr val="003300"/>
                </a:solidFill>
                <a:cs typeface="Arial" panose="020B0604020202020204" pitchFamily="34" charset="0"/>
              </a:rPr>
              <a:t> – </a:t>
            </a:r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PERS Impact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A94DAC-A109-2637-6588-A313A948FCAB}"/>
              </a:ext>
            </a:extLst>
          </p:cNvPr>
          <p:cNvCxnSpPr/>
          <p:nvPr/>
        </p:nvCxnSpPr>
        <p:spPr bwMode="auto">
          <a:xfrm>
            <a:off x="255364" y="9144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FCE446-48C8-EDB1-E0D9-4FFDFE215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794778"/>
              </p:ext>
            </p:extLst>
          </p:nvPr>
        </p:nvGraphicFramePr>
        <p:xfrm>
          <a:off x="-685800" y="1447800"/>
          <a:ext cx="10439400" cy="601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9F06E6-693B-D7C3-3F86-F367F94C4D23}"/>
              </a:ext>
            </a:extLst>
          </p:cNvPr>
          <p:cNvSpPr txBox="1"/>
          <p:nvPr/>
        </p:nvSpPr>
        <p:spPr>
          <a:xfrm>
            <a:off x="255364" y="1103909"/>
            <a:ext cx="873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 the last 10 years, retirement costs increased by 5.0% of salary due to rate increases.  This equates to additional charges of $25.7 million per year against the entire university budget.     </a:t>
            </a:r>
          </a:p>
        </p:txBody>
      </p:sp>
    </p:spTree>
    <p:extLst>
      <p:ext uri="{BB962C8B-B14F-4D97-AF65-F5344CB8AC3E}">
        <p14:creationId xmlns:p14="http://schemas.microsoft.com/office/powerpoint/2010/main" val="381093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921F92-225E-CB6C-4D2F-38D346EA6787}"/>
              </a:ext>
            </a:extLst>
          </p:cNvPr>
          <p:cNvSpPr txBox="1"/>
          <p:nvPr/>
        </p:nvSpPr>
        <p:spPr>
          <a:xfrm>
            <a:off x="295712" y="5130969"/>
            <a:ext cx="85434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/>
              <a:t>Source</a:t>
            </a:r>
            <a:r>
              <a:rPr lang="en-US" sz="900" dirty="0"/>
              <a:t>: U.S. Department of Education, National Center for Education Statistics, Integrated Postsecondary Education Data System (IPEDS), 2023, Total expenses and deductions - Employee fringe benefits, Total expenses and deductions - Salaries and wages. Retrieved from https://nces.ed.gov/ipeds/datacenter/Statistics.aspx on April 29, 2025.</a:t>
            </a:r>
          </a:p>
        </p:txBody>
      </p:sp>
      <p:pic>
        <p:nvPicPr>
          <p:cNvPr id="2" name="Picture 1" descr="Expenditures on benefits as a % of expenditures on salaries and wages, public 4-year institutions FY2023&#10;&#10;National average is 30.98%&#10;Oregon is 38.00%&#10;For more detail, email dsharp@uoregon.edu">
            <a:extLst>
              <a:ext uri="{FF2B5EF4-FFF2-40B4-BE49-F238E27FC236}">
                <a16:creationId xmlns:a16="http://schemas.microsoft.com/office/drawing/2014/main" id="{82932F01-9625-38D0-1E74-7E25CBA4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9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Undergraduate enrollment by residency Fall 2002 through Fall 2024&#10;&#10;For more detail, email dsharp@uoregon.edu">
            <a:extLst>
              <a:ext uri="{FF2B5EF4-FFF2-40B4-BE49-F238E27FC236}">
                <a16:creationId xmlns:a16="http://schemas.microsoft.com/office/drawing/2014/main" id="{BCD4AB05-87AE-4A20-8325-870D01B8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5" y="857251"/>
            <a:ext cx="8351165" cy="59023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320993-F6AA-32EF-C97E-253167D06740}"/>
              </a:ext>
            </a:extLst>
          </p:cNvPr>
          <p:cNvSpPr txBox="1">
            <a:spLocks/>
          </p:cNvSpPr>
          <p:nvPr/>
        </p:nvSpPr>
        <p:spPr bwMode="auto">
          <a:xfrm>
            <a:off x="304800" y="-46039"/>
            <a:ext cx="8610600" cy="11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Challenge #2 – Enrollment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1251C7-3215-B142-C79B-3B2E40C75113}"/>
              </a:ext>
            </a:extLst>
          </p:cNvPr>
          <p:cNvCxnSpPr/>
          <p:nvPr/>
        </p:nvCxnSpPr>
        <p:spPr bwMode="auto">
          <a:xfrm>
            <a:off x="255364" y="9144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29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International student enrollment from Fall 2002 through Fall 2024&#10;&#10;For more detail, email dsharp@uoregon.edu">
            <a:extLst>
              <a:ext uri="{FF2B5EF4-FFF2-40B4-BE49-F238E27FC236}">
                <a16:creationId xmlns:a16="http://schemas.microsoft.com/office/drawing/2014/main" id="{1E03EE11-066C-47B8-AAFB-254A4604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71596" cy="62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9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International student enrollment from China from fall 2008 through fall 2024.&#10;&#10;For more detail, email dsharp@uoregon.edu">
            <a:extLst>
              <a:ext uri="{FF2B5EF4-FFF2-40B4-BE49-F238E27FC236}">
                <a16:creationId xmlns:a16="http://schemas.microsoft.com/office/drawing/2014/main" id="{BD000682-13B2-4609-B7EB-AB5AF44BA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" y="228600"/>
            <a:ext cx="894858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Undergraduate enrollment by residency from Fall 2002 through fall 2024.&#10;&#10;For more detail, email dsharp@uoregon.edu">
            <a:extLst>
              <a:ext uri="{FF2B5EF4-FFF2-40B4-BE49-F238E27FC236}">
                <a16:creationId xmlns:a16="http://schemas.microsoft.com/office/drawing/2014/main" id="{15BC0388-6A9D-49C3-95A2-E478F6B3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6" y="228600"/>
            <a:ext cx="88407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3276600" cy="13716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20574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43434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77% Tuition &amp; Fees Funded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18288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79% Invested in People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66800" y="46482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2098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267200" y="49530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43400" y="24384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334962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Challenge #3</a:t>
            </a:r>
            <a:r>
              <a:rPr lang="en-US" sz="3600" b="1" kern="0" dirty="0">
                <a:solidFill>
                  <a:srgbClr val="003300"/>
                </a:solidFill>
                <a:cs typeface="Arial" panose="020B0604020202020204" pitchFamily="34" charset="0"/>
              </a:rPr>
              <a:t> – </a:t>
            </a:r>
            <a:endParaRPr lang="en-US" sz="3600" b="1" kern="0" dirty="0">
              <a:solidFill>
                <a:srgbClr val="0033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Cost and Revenue Dynamics</a:t>
            </a:r>
          </a:p>
        </p:txBody>
      </p:sp>
    </p:spTree>
    <p:extLst>
      <p:ext uri="{BB962C8B-B14F-4D97-AF65-F5344CB8AC3E}">
        <p14:creationId xmlns:p14="http://schemas.microsoft.com/office/powerpoint/2010/main" val="18761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2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83235" y="5572665"/>
            <a:ext cx="8653731" cy="1173192"/>
          </a:xfrm>
          <a:prstGeom prst="rect">
            <a:avLst/>
          </a:prstGeom>
          <a:solidFill>
            <a:srgbClr val="0074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Total Projected Personnel-Related Cost Increase:  $24.4 million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Equates to 4.5 percent annual increase to personnel costs in a year WITH the large Blended OPE one time offset (5.8% increase without it)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796" y="-76200"/>
            <a:ext cx="7391400" cy="8346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800" b="1" kern="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Dynamics – Personnel Costs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151133"/>
              </p:ext>
            </p:extLst>
          </p:nvPr>
        </p:nvGraphicFramePr>
        <p:xfrm>
          <a:off x="283235" y="634844"/>
          <a:ext cx="8653731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165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65299897"/>
                    </a:ext>
                  </a:extLst>
                </a:gridCol>
                <a:gridCol w="4745966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4691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Cost Driver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FY26 Projected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Cost Increase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FY26 Percentage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Increase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8928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Faculty, Staff, &amp; GE Salary and Wages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$19.5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3.6%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E&amp;G compensation increases based on current contracts (e.g., classified staff, GE), announced increases for OAs and historical rates / current administrative proposals for those groups without ratified contracts.  Includes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approximately 1,200 graduate employees, 1,630 faculty, 850 classified staff and 1,220 unrepresented staff on the E&amp;G fund. Does not include any projected expenses related to adding staff.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18664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$2.9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4.6%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increases of 4.15% on December 1, 2024, and 4.6% on December 1, 2025.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18664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Retirement Costs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$7.6 million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9.4%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Increases for PERS rates for FY26 as approved by PERS board.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5552"/>
                  </a:ext>
                </a:extLst>
              </a:tr>
              <a:tr h="18664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Blended OPE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($7.2 million)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(4.0%)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Blended OPE carryforward (atypical leave and hiring dynamics) balances from a previous period are buying down benefits expenses during FY26 on a one-time basis.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17934"/>
                  </a:ext>
                </a:extLst>
              </a:tr>
              <a:tr h="18664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TTF Faculty Hiring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$1.6 million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1.1%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 Net Tenure Track Hires. 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9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3276600" cy="13716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20574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43434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77% Tuition &amp; Fees Funded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18288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79% Invested in People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66800" y="46482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2098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267200" y="49530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43400" y="24384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334962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Challenge #3</a:t>
            </a:r>
            <a:r>
              <a:rPr lang="en-US" sz="3600" b="1" kern="0" dirty="0">
                <a:solidFill>
                  <a:srgbClr val="003300"/>
                </a:solidFill>
                <a:cs typeface="Arial" panose="020B0604020202020204" pitchFamily="34" charset="0"/>
              </a:rPr>
              <a:t> – </a:t>
            </a:r>
            <a:endParaRPr lang="en-US" sz="3600" b="1" kern="0" dirty="0">
              <a:solidFill>
                <a:srgbClr val="0033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Cost and Revenue Dynamics</a:t>
            </a:r>
            <a:endParaRPr lang="en-US" sz="3200" b="1" kern="0" dirty="0">
              <a:solidFill>
                <a:srgbClr val="0033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81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AAU publics 2025-26 tuition and mandatory fees resident full-time undergraduate&#10;&#10;Average is $14,649 and Oregon Guaranteed for 2025 cohort is $16,755&#10;&#10;For more detail, email dsharp@uoregon.edu">
            <a:extLst>
              <a:ext uri="{FF2B5EF4-FFF2-40B4-BE49-F238E27FC236}">
                <a16:creationId xmlns:a16="http://schemas.microsoft.com/office/drawing/2014/main" id="{AC2CC9DA-703F-4945-87D2-289BA5DC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03200"/>
            <a:ext cx="905639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AAU publics 2025-26 tuition and mandatory fees resident full-time undergraduate&#10;&#10;Showing guaranteed tuition in green&#10;&#10;Average is $14,538 and Oregon Guaranteed for 2025 cohort is $16,755&#10;&#10;For more detail, email dsharp@uoregon.edu">
            <a:extLst>
              <a:ext uri="{FF2B5EF4-FFF2-40B4-BE49-F238E27FC236}">
                <a16:creationId xmlns:a16="http://schemas.microsoft.com/office/drawing/2014/main" id="{8E14F51C-2170-43B3-B163-466B9B02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7641"/>
            <a:ext cx="8991600" cy="6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3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AU publics 2025-26 tuition and mandatory fees non resident full-time undergraduate&#10;&#10;Average is $44,025 and Oregon Guaranteed for 2025 cohort is $46,077&#10;&#10;For more detail, email dsharp@uoregon.edu">
            <a:extLst>
              <a:ext uri="{FF2B5EF4-FFF2-40B4-BE49-F238E27FC236}">
                <a16:creationId xmlns:a16="http://schemas.microsoft.com/office/drawing/2014/main" id="{F3B7C5BE-5A2B-4F59-BC65-FEE44A9F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7321"/>
            <a:ext cx="9004299" cy="6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28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AAU publics 2025-26 tuition and mandatory fees nonresident full-time undergraduate&#10;&#10;Guaranteed tuition shown in green&#10;&#10;Average is $44,558 and Oregon Guaranteed for 2025 cohort is $46,077&#10;&#10;For more detail, email dsharp@uoregon.edu">
            <a:extLst>
              <a:ext uri="{FF2B5EF4-FFF2-40B4-BE49-F238E27FC236}">
                <a16:creationId xmlns:a16="http://schemas.microsoft.com/office/drawing/2014/main" id="{55D6E9AD-3EEB-4285-A499-219538BC1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69"/>
            <a:ext cx="9029699" cy="63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9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SIDENT Cost of Attendance for 2025-26 academic year among Big 10 publics.&#10;&#10;Oregon is third from most expensive at $38,607. Average is $34,964.&#10;&#10;For more detail, email dsharp@uoregon.edu">
            <a:extLst>
              <a:ext uri="{FF2B5EF4-FFF2-40B4-BE49-F238E27FC236}">
                <a16:creationId xmlns:a16="http://schemas.microsoft.com/office/drawing/2014/main" id="{24A054F9-D103-48A4-BF28-5C9F3988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" y="304800"/>
            <a:ext cx="8992383" cy="63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56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NONRESIDENT Cost of Attendance for 2025-26 academic year among Big 10 publics.&#10;&#10;Oregon is third from most expensive at $67,929. Average is $62,289.&#10;&#10;For more detail, email dsharp@uoregon.edu">
            <a:extLst>
              <a:ext uri="{FF2B5EF4-FFF2-40B4-BE49-F238E27FC236}">
                <a16:creationId xmlns:a16="http://schemas.microsoft.com/office/drawing/2014/main" id="{AB06A20C-02E1-440F-849F-C0D322F1B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88888"/>
            <a:ext cx="9023996" cy="63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3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ident Tuition and fee increases year over year.&#10;&#10;For more detail, email dsharp@uoregon.edu">
            <a:extLst>
              <a:ext uri="{FF2B5EF4-FFF2-40B4-BE49-F238E27FC236}">
                <a16:creationId xmlns:a16="http://schemas.microsoft.com/office/drawing/2014/main" id="{D0DD1D76-5FB4-467D-88E7-D04C2F48D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3" y="238648"/>
            <a:ext cx="8885349" cy="62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98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" descr="Nonresident Tuition and fee increases year over year.&#10;&#10;For more detail, email dsharp@uoregon.edu">
            <a:extLst>
              <a:ext uri="{FF2B5EF4-FFF2-40B4-BE49-F238E27FC236}">
                <a16:creationId xmlns:a16="http://schemas.microsoft.com/office/drawing/2014/main" id="{59C4B143-EF47-4FC7-A77E-EC76D1777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0" y="228600"/>
            <a:ext cx="8851860" cy="62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4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st of Attendance for 2025-26 AY among Big 10 Publics&#10;&#10;For more detail, email dsharp@uoregon.edu">
            <a:extLst>
              <a:ext uri="{FF2B5EF4-FFF2-40B4-BE49-F238E27FC236}">
                <a16:creationId xmlns:a16="http://schemas.microsoft.com/office/drawing/2014/main" id="{2E0704C3-CD9E-4F7D-A6B4-74EC0DF3D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" y="304800"/>
            <a:ext cx="9023996" cy="63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nual E&amp;G state appropriations from FY08 ($74.5M) to FY25 ($106.5M)&#10;&#10;For more detail, email dsharp@uoregon.edu">
            <a:extLst>
              <a:ext uri="{FF2B5EF4-FFF2-40B4-BE49-F238E27FC236}">
                <a16:creationId xmlns:a16="http://schemas.microsoft.com/office/drawing/2014/main" id="{5D4EEEC9-C3ED-54DF-03FD-AA3A680B2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10" y="222749"/>
            <a:ext cx="8602202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6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AADB913-7E90-2405-AAA3-1AC0053ED8FD}"/>
              </a:ext>
            </a:extLst>
          </p:cNvPr>
          <p:cNvGrpSpPr/>
          <p:nvPr/>
        </p:nvGrpSpPr>
        <p:grpSpPr>
          <a:xfrm>
            <a:off x="703513" y="5892997"/>
            <a:ext cx="1987215" cy="106525"/>
            <a:chOff x="1969465" y="5650991"/>
            <a:chExt cx="2035208" cy="1077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D3E18-DB1B-7551-0CD8-E9E2CC16E1CA}"/>
                </a:ext>
              </a:extLst>
            </p:cNvPr>
            <p:cNvSpPr txBox="1"/>
            <p:nvPr/>
          </p:nvSpPr>
          <p:spPr>
            <a:xfrm>
              <a:off x="3472329" y="5650991"/>
              <a:ext cx="532344" cy="10772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7265D2-9749-968F-E58E-6086B668B2A2}"/>
                </a:ext>
              </a:extLst>
            </p:cNvPr>
            <p:cNvSpPr txBox="1"/>
            <p:nvPr/>
          </p:nvSpPr>
          <p:spPr>
            <a:xfrm>
              <a:off x="1969465" y="5650991"/>
              <a:ext cx="1441180" cy="10772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5" name="slide14" descr="FY23 state appropriations per student FTE among AAU publics&#10;&#10;Oregon is $5,256 and average is $11,749&#10;&#10;For more detail, email dsharp@uoregon.edu">
            <a:extLst>
              <a:ext uri="{FF2B5EF4-FFF2-40B4-BE49-F238E27FC236}">
                <a16:creationId xmlns:a16="http://schemas.microsoft.com/office/drawing/2014/main" id="{1680EAEF-72D0-EE7F-0C8A-86C0274D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24570"/>
            <a:ext cx="9067800" cy="64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7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7" descr="FY23 state appropriations per resident student and resident tuition and fees among AAU publics&#10;&#10;For more detail, email dsharp@uoregon.edu">
            <a:extLst>
              <a:ext uri="{FF2B5EF4-FFF2-40B4-BE49-F238E27FC236}">
                <a16:creationId xmlns:a16="http://schemas.microsoft.com/office/drawing/2014/main" id="{6B30184A-5DE5-52D1-CE7A-0982EE507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" y="228600"/>
            <a:ext cx="904780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FY23 state appropriations per resident among Big 10 publics&#10;&#10;For more detail, email dsharp@uoregon.edu">
            <a:extLst>
              <a:ext uri="{FF2B5EF4-FFF2-40B4-BE49-F238E27FC236}">
                <a16:creationId xmlns:a16="http://schemas.microsoft.com/office/drawing/2014/main" id="{082143B7-B92D-4A48-8F3C-A4668C4C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" y="304800"/>
            <a:ext cx="894858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FY23 state appropriations per resident student and resident tuition and fees among Big 10 publics&#10;&#10;For more detail, email dsharp@uoregon.edu">
            <a:extLst>
              <a:ext uri="{FF2B5EF4-FFF2-40B4-BE49-F238E27FC236}">
                <a16:creationId xmlns:a16="http://schemas.microsoft.com/office/drawing/2014/main" id="{554FDDEF-1849-4445-B181-4995F1393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51497"/>
            <a:ext cx="8916183" cy="63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17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D760F-572A-6355-A965-5F3CBD25B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55E491-E4BB-783F-EB34-3762DC18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6039"/>
            <a:ext cx="8610600" cy="1112839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Previous Rounds of Cost Reductions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1C0AAA-D96B-B2B1-ABF2-74CEACB3CA52}"/>
              </a:ext>
            </a:extLst>
          </p:cNvPr>
          <p:cNvCxnSpPr/>
          <p:nvPr/>
        </p:nvCxnSpPr>
        <p:spPr bwMode="auto">
          <a:xfrm>
            <a:off x="255364" y="9144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0A5CC-E466-EFF4-4F6C-D352C9AB3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1"/>
            <a:endParaRPr lang="en-US" dirty="0">
              <a:highlight>
                <a:srgbClr val="FFFF00"/>
              </a:highlight>
            </a:endParaRPr>
          </a:p>
          <a:p>
            <a:pPr marL="5715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15E47B6-C927-6A16-495B-E2C377844EE9}"/>
              </a:ext>
            </a:extLst>
          </p:cNvPr>
          <p:cNvSpPr txBox="1">
            <a:spLocks/>
          </p:cNvSpPr>
          <p:nvPr/>
        </p:nvSpPr>
        <p:spPr bwMode="auto">
          <a:xfrm>
            <a:off x="380998" y="990600"/>
            <a:ext cx="8610601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</a:rPr>
              <a:t>FY2017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Administrative Cuts: $3.0M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CAS Cost Cut: $3.3M</a:t>
            </a:r>
          </a:p>
          <a:p>
            <a:pPr marL="514350" lvl="1" indent="0">
              <a:spcBef>
                <a:spcPts val="0"/>
              </a:spcBef>
              <a:buFont typeface="Arial" charset="0"/>
              <a:buNone/>
            </a:pPr>
            <a:endParaRPr lang="en-US" sz="11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</a:rPr>
              <a:t>FY2018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Presidential Directed Cuts: $4.5M</a:t>
            </a:r>
          </a:p>
          <a:p>
            <a:pPr marL="514350" lvl="1" indent="0">
              <a:spcBef>
                <a:spcPts val="0"/>
              </a:spcBef>
              <a:buFont typeface="Arial" charset="0"/>
              <a:buNone/>
            </a:pPr>
            <a:endParaRPr lang="en-US" sz="11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</a:rPr>
              <a:t>FY2019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Administrative &amp; Academic Cuts: $11.6 million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1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FY2025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E&amp;G fund wide $29.2 million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0" descr="Comparison of faculty per 1000 students among AAU publics&#10;&#10;UO number of faculty per 1,000 students is 74.5% of the AAU mean&#10;&#10;For more detail, email dsharp@uoregon.edu">
            <a:extLst>
              <a:ext uri="{FF2B5EF4-FFF2-40B4-BE49-F238E27FC236}">
                <a16:creationId xmlns:a16="http://schemas.microsoft.com/office/drawing/2014/main" id="{79AC054C-901E-340E-04CF-B355A652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" y="304800"/>
            <a:ext cx="894009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8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1" descr="Comparison of staffing per 1000 students among AAU publics&#10;&#10;UO number of non-teaching faculty and staff per 1,000 students is 66.0% of the AAU mean&#10;&#10;For more detail, email dsharp@uoregon.edu">
            <a:extLst>
              <a:ext uri="{FF2B5EF4-FFF2-40B4-BE49-F238E27FC236}">
                <a16:creationId xmlns:a16="http://schemas.microsoft.com/office/drawing/2014/main" id="{90F9043F-0F25-B31A-38C0-CCDDFA5CE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9" y="304800"/>
            <a:ext cx="883238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2F893-8375-A737-88F5-A4B8EB5DE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964664"/>
              </p:ext>
            </p:extLst>
          </p:nvPr>
        </p:nvGraphicFramePr>
        <p:xfrm>
          <a:off x="838200" y="3738552"/>
          <a:ext cx="8229600" cy="304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Balance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397" y="835826"/>
          <a:ext cx="8839202" cy="2902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5779">
                  <a:extLst>
                    <a:ext uri="{9D8B030D-6E8A-4147-A177-3AD203B41FA5}">
                      <a16:colId xmlns:a16="http://schemas.microsoft.com/office/drawing/2014/main" val="3695909702"/>
                    </a:ext>
                  </a:extLst>
                </a:gridCol>
                <a:gridCol w="876576">
                  <a:extLst>
                    <a:ext uri="{9D8B030D-6E8A-4147-A177-3AD203B41FA5}">
                      <a16:colId xmlns:a16="http://schemas.microsoft.com/office/drawing/2014/main" val="3628622364"/>
                    </a:ext>
                  </a:extLst>
                </a:gridCol>
                <a:gridCol w="803522">
                  <a:extLst>
                    <a:ext uri="{9D8B030D-6E8A-4147-A177-3AD203B41FA5}">
                      <a16:colId xmlns:a16="http://schemas.microsoft.com/office/drawing/2014/main" val="2951169523"/>
                    </a:ext>
                  </a:extLst>
                </a:gridCol>
                <a:gridCol w="973972">
                  <a:extLst>
                    <a:ext uri="{9D8B030D-6E8A-4147-A177-3AD203B41FA5}">
                      <a16:colId xmlns:a16="http://schemas.microsoft.com/office/drawing/2014/main" val="250922952"/>
                    </a:ext>
                  </a:extLst>
                </a:gridCol>
                <a:gridCol w="1014141">
                  <a:extLst>
                    <a:ext uri="{9D8B030D-6E8A-4147-A177-3AD203B41FA5}">
                      <a16:colId xmlns:a16="http://schemas.microsoft.com/office/drawing/2014/main" val="3668365473"/>
                    </a:ext>
                  </a:extLst>
                </a:gridCol>
                <a:gridCol w="933803">
                  <a:extLst>
                    <a:ext uri="{9D8B030D-6E8A-4147-A177-3AD203B41FA5}">
                      <a16:colId xmlns:a16="http://schemas.microsoft.com/office/drawing/2014/main" val="1363216429"/>
                    </a:ext>
                  </a:extLst>
                </a:gridCol>
                <a:gridCol w="933803">
                  <a:extLst>
                    <a:ext uri="{9D8B030D-6E8A-4147-A177-3AD203B41FA5}">
                      <a16:colId xmlns:a16="http://schemas.microsoft.com/office/drawing/2014/main" val="2355377694"/>
                    </a:ext>
                  </a:extLst>
                </a:gridCol>
                <a:gridCol w="933803">
                  <a:extLst>
                    <a:ext uri="{9D8B030D-6E8A-4147-A177-3AD203B41FA5}">
                      <a16:colId xmlns:a16="http://schemas.microsoft.com/office/drawing/2014/main" val="1414055699"/>
                    </a:ext>
                  </a:extLst>
                </a:gridCol>
                <a:gridCol w="933803">
                  <a:extLst>
                    <a:ext uri="{9D8B030D-6E8A-4147-A177-3AD203B41FA5}">
                      <a16:colId xmlns:a16="http://schemas.microsoft.com/office/drawing/2014/main" val="330891071"/>
                    </a:ext>
                  </a:extLst>
                </a:gridCol>
              </a:tblGrid>
              <a:tr h="4368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572365"/>
                  </a:ext>
                </a:extLst>
              </a:tr>
              <a:tr h="6796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Total Expenses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including </a:t>
                      </a:r>
                      <a:r>
                        <a:rPr lang="en-US" sz="1600" dirty="0" err="1">
                          <a:latin typeface="+mn-lt"/>
                        </a:rPr>
                        <a:t>CapEx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$520.0M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$544.0M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$552.6M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$524.1M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564.5M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$597.6M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$650.1M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$686.1M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5066365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Weekly </a:t>
                      </a:r>
                      <a:r>
                        <a:rPr lang="en-US" sz="1600" dirty="0" err="1">
                          <a:latin typeface="+mn-lt"/>
                        </a:rPr>
                        <a:t>OpEx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10.5M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$10.9M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$12.5M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$13.2M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8075971"/>
                  </a:ext>
                </a:extLst>
              </a:tr>
              <a:tr h="6796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End of Year Fund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$65.4M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$56.7M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$65.3M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$93.3M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$114.3M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$116.2M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$119.7M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427436"/>
                  </a:ext>
                </a:extLst>
              </a:tr>
              <a:tr h="4890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Weeks of </a:t>
                      </a:r>
                      <a:r>
                        <a:rPr lang="en-US" sz="1600" b="1" dirty="0" err="1">
                          <a:latin typeface="+mn-lt"/>
                        </a:rPr>
                        <a:t>OpEx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01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2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08C5E-0757-E3D0-608F-BE41764B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AFF6BF-84E9-879F-DEBA-7A162E455DF1}"/>
              </a:ext>
            </a:extLst>
          </p:cNvPr>
          <p:cNvSpPr/>
          <p:nvPr/>
        </p:nvSpPr>
        <p:spPr>
          <a:xfrm>
            <a:off x="3733800" y="809622"/>
            <a:ext cx="51816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6" name="Picture 5" descr="Annual E&amp;G state appropriations from FY08 ($74.5M) to FY12 ($43.75M)--the latter being the lowest in the last 17 years.&#10;&#10;For more detail, email dsharp@uoregon.edu">
            <a:extLst>
              <a:ext uri="{FF2B5EF4-FFF2-40B4-BE49-F238E27FC236}">
                <a16:creationId xmlns:a16="http://schemas.microsoft.com/office/drawing/2014/main" id="{4D9A8061-BD00-3C81-BF82-91F3CFAED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222749"/>
            <a:ext cx="8602202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7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3E0D-E204-6997-F47A-3A382E804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ABC95-57CA-C246-C35B-2A4F1C9171E8}"/>
              </a:ext>
            </a:extLst>
          </p:cNvPr>
          <p:cNvSpPr txBox="1"/>
          <p:nvPr/>
        </p:nvSpPr>
        <p:spPr>
          <a:xfrm>
            <a:off x="1143000" y="627711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77777"/>
                </a:solidFill>
                <a:latin typeface="+mn-lt"/>
              </a:rPr>
              <a:t>Compound Annual Growth Rate Since FY08: 2.1%</a:t>
            </a:r>
          </a:p>
        </p:txBody>
      </p:sp>
      <p:pic>
        <p:nvPicPr>
          <p:cNvPr id="7" name="Picture 6" descr="Annual E&amp;G state appropriations from FY08 ($74.5M) to FY12 ($43.75M) to &#10; FY25 ($106.5M)&#10;&#10;For more detail, email dsharp@uoregon.edu">
            <a:extLst>
              <a:ext uri="{FF2B5EF4-FFF2-40B4-BE49-F238E27FC236}">
                <a16:creationId xmlns:a16="http://schemas.microsoft.com/office/drawing/2014/main" id="{51E7CC25-9645-A87A-F78F-5EB001CE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10" y="222749"/>
            <a:ext cx="8602202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Historical State Appropriations FY90-25 in actual and CPI-adjusted dollars.&#10;&#10;For more detail, email dsharp@uoregon.edu">
            <a:extLst>
              <a:ext uri="{FF2B5EF4-FFF2-40B4-BE49-F238E27FC236}">
                <a16:creationId xmlns:a16="http://schemas.microsoft.com/office/drawing/2014/main" id="{7E8E614E-F72B-40F8-ACE3-B34C3E15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6" y="251498"/>
            <a:ext cx="8916184" cy="63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9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State appropriation and resident tuition (net: after remissions) revenue per resident student FTE&#10;&#10;For more detail, email dsharp@uoregon.edu">
            <a:extLst>
              <a:ext uri="{FF2B5EF4-FFF2-40B4-BE49-F238E27FC236}">
                <a16:creationId xmlns:a16="http://schemas.microsoft.com/office/drawing/2014/main" id="{D92F8619-52E4-43EE-A1F6-F6BDE457C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05354"/>
            <a:ext cx="8947796" cy="63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State appropriation and resident and nonresident tuition (net after remissions)  revenue per student FTE.&#10;&#10;For more detail, email dsharp@uoregon.edu">
            <a:extLst>
              <a:ext uri="{FF2B5EF4-FFF2-40B4-BE49-F238E27FC236}">
                <a16:creationId xmlns:a16="http://schemas.microsoft.com/office/drawing/2014/main" id="{214047CE-4C0D-4978-B05F-D0DEF4D7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8" y="251499"/>
            <a:ext cx="8916181" cy="63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9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A204AA912BD4988D9F17174E112EA" ma:contentTypeVersion="18" ma:contentTypeDescription="Create a new document." ma:contentTypeScope="" ma:versionID="486b06778006294c5b67d52dd44c58f1">
  <xsd:schema xmlns:xsd="http://www.w3.org/2001/XMLSchema" xmlns:xs="http://www.w3.org/2001/XMLSchema" xmlns:p="http://schemas.microsoft.com/office/2006/metadata/properties" xmlns:ns2="bd0e87c3-1093-42ab-88b4-2b25e291dff6" xmlns:ns3="db785a9d-0b9e-4bb6-8723-0485bf7d7e7d" targetNamespace="http://schemas.microsoft.com/office/2006/metadata/properties" ma:root="true" ma:fieldsID="349bbd83e3aa78e57bd1afa8463c72b1" ns2:_="" ns3:_="">
    <xsd:import namespace="bd0e87c3-1093-42ab-88b4-2b25e291dff6"/>
    <xsd:import namespace="db785a9d-0b9e-4bb6-8723-0485bf7d7e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e87c3-1093-42ab-88b4-2b25e291df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a0542bf-66cd-4298-9c78-e729ecf38ded}" ma:internalName="TaxCatchAll" ma:showField="CatchAllData" ma:web="bd0e87c3-1093-42ab-88b4-2b25e291d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85a9d-0b9e-4bb6-8723-0485bf7d7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1a9775-3525-4bf8-b88d-b7eef9d67d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785a9d-0b9e-4bb6-8723-0485bf7d7e7d">
      <Terms xmlns="http://schemas.microsoft.com/office/infopath/2007/PartnerControls"/>
    </lcf76f155ced4ddcb4097134ff3c332f>
    <TaxCatchAll xmlns="bd0e87c3-1093-42ab-88b4-2b25e291dff6" xsi:nil="true"/>
  </documentManagement>
</p:properties>
</file>

<file path=customXml/itemProps1.xml><?xml version="1.0" encoding="utf-8"?>
<ds:datastoreItem xmlns:ds="http://schemas.openxmlformats.org/officeDocument/2006/customXml" ds:itemID="{FA712A5E-B14C-4571-A6C0-6D2556B17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e87c3-1093-42ab-88b4-2b25e291dff6"/>
    <ds:schemaRef ds:uri="db785a9d-0b9e-4bb6-8723-0485bf7d7e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358A84-5A6D-4F61-A2B9-0BA22B5FF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CB1722-443E-4BC2-8314-1EABF3C6A436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bd0e87c3-1093-42ab-88b4-2b25e291dff6"/>
    <ds:schemaRef ds:uri="db785a9d-0b9e-4bb6-8723-0485bf7d7e7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18146</TotalTime>
  <Words>1689</Words>
  <Application>Microsoft Office PowerPoint</Application>
  <PresentationFormat>On-screen Show (4:3)</PresentationFormat>
  <Paragraphs>395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Tuition and Fee Advisory Board  University of Oregon Financial Briefing</vt:lpstr>
      <vt:lpstr>Agenda</vt:lpstr>
      <vt:lpstr>UO Budget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Resources FY2025  Major Revenue Streams  (E&amp;G Fund – Net of Remissions)</vt:lpstr>
      <vt:lpstr>PowerPoint Presentation</vt:lpstr>
      <vt:lpstr>Oregon is ranked 46th in the country in 4-year university per-student funding</vt:lpstr>
      <vt:lpstr>Agenda</vt:lpstr>
      <vt:lpstr>UO Budget Structure</vt:lpstr>
      <vt:lpstr>PowerPoint Presentation</vt:lpstr>
      <vt:lpstr>PowerPoint Presentation</vt:lpstr>
      <vt:lpstr>PowerPoint Presentation</vt:lpstr>
      <vt:lpstr>Agenda</vt:lpstr>
      <vt:lpstr>E&amp;G Fund Context</vt:lpstr>
      <vt:lpstr>E&amp;G Fund Challenge #1 – Benefits Costs</vt:lpstr>
      <vt:lpstr>E&amp;G Fund – PERS Impact</vt:lpstr>
      <vt:lpstr>ALL FUNDS – PERS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Dynamics – Personnel Costs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 Rounds of Cost Reductions</vt:lpstr>
      <vt:lpstr>PowerPoint Presentation</vt:lpstr>
      <vt:lpstr>PowerPoint Presentation</vt:lpstr>
      <vt:lpstr>E&amp;G Fund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jsweeney</dc:creator>
  <cp:lastModifiedBy>Debbie Sharp</cp:lastModifiedBy>
  <cp:revision>388</cp:revision>
  <cp:lastPrinted>2025-10-27T17:26:37Z</cp:lastPrinted>
  <dcterms:created xsi:type="dcterms:W3CDTF">2009-04-17T18:52:26Z</dcterms:created>
  <dcterms:modified xsi:type="dcterms:W3CDTF">2025-10-27T23:56:26Z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0x010100347A204AA912BD4988D9F17174E112EA</vt:lpwstr>
  </property>
</Properties>
</file>