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1" r:id="rId2"/>
    <p:sldId id="684" r:id="rId3"/>
    <p:sldId id="789" r:id="rId4"/>
    <p:sldId id="791" r:id="rId5"/>
    <p:sldId id="792" r:id="rId6"/>
    <p:sldId id="790" r:id="rId7"/>
    <p:sldId id="793" r:id="rId8"/>
    <p:sldId id="780" r:id="rId9"/>
    <p:sldId id="781" r:id="rId10"/>
    <p:sldId id="782" r:id="rId11"/>
    <p:sldId id="783" r:id="rId12"/>
    <p:sldId id="784" r:id="rId13"/>
    <p:sldId id="282" r:id="rId14"/>
    <p:sldId id="742" r:id="rId15"/>
    <p:sldId id="743" r:id="rId16"/>
    <p:sldId id="744" r:id="rId17"/>
    <p:sldId id="776" r:id="rId18"/>
    <p:sldId id="772" r:id="rId19"/>
    <p:sldId id="770" r:id="rId20"/>
    <p:sldId id="779" r:id="rId21"/>
    <p:sldId id="258" r:id="rId22"/>
    <p:sldId id="367" r:id="rId23"/>
    <p:sldId id="277" r:id="rId24"/>
    <p:sldId id="785" r:id="rId25"/>
    <p:sldId id="337" r:id="rId26"/>
    <p:sldId id="758" r:id="rId27"/>
    <p:sldId id="759" r:id="rId28"/>
    <p:sldId id="760" r:id="rId29"/>
    <p:sldId id="786" r:id="rId30"/>
    <p:sldId id="761" r:id="rId31"/>
    <p:sldId id="740" r:id="rId32"/>
    <p:sldId id="745" r:id="rId33"/>
    <p:sldId id="788" r:id="rId34"/>
    <p:sldId id="703" r:id="rId35"/>
    <p:sldId id="325" r:id="rId36"/>
    <p:sldId id="265" r:id="rId37"/>
    <p:sldId id="266" r:id="rId38"/>
    <p:sldId id="726" r:id="rId39"/>
    <p:sldId id="257" r:id="rId40"/>
    <p:sldId id="769" r:id="rId41"/>
    <p:sldId id="794" r:id="rId42"/>
    <p:sldId id="795" r:id="rId43"/>
    <p:sldId id="336" r:id="rId44"/>
    <p:sldId id="773" r:id="rId45"/>
    <p:sldId id="774" r:id="rId46"/>
    <p:sldId id="787" r:id="rId47"/>
    <p:sldId id="573" r:id="rId48"/>
    <p:sldId id="762" r:id="rId49"/>
    <p:sldId id="763" r:id="rId5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33"/>
    <a:srgbClr val="009900"/>
    <a:srgbClr val="555555"/>
    <a:srgbClr val="232D23"/>
    <a:srgbClr val="515150"/>
    <a:srgbClr val="5F5F5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6395" autoAdjust="0"/>
  </p:normalViewPr>
  <p:slideViewPr>
    <p:cSldViewPr>
      <p:cViewPr varScale="1">
        <p:scale>
          <a:sx n="108" d="100"/>
          <a:sy n="108" d="100"/>
        </p:scale>
        <p:origin x="798" y="10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fa-fs\fa\FA-Share\Presentations\FSI%20Materials\2022-3\E&amp;G%20final%20slide%20spreadshee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dirty="0">
                <a:solidFill>
                  <a:prstClr val="black">
                    <a:lumMod val="65000"/>
                    <a:lumOff val="35000"/>
                  </a:prstClr>
                </a:solidFill>
              </a:rPr>
              <a:t>E&amp;G Employee Headcount </a:t>
            </a:r>
          </a:p>
          <a:p>
            <a:pPr>
              <a:defRPr sz="2000"/>
            </a:pPr>
            <a:r>
              <a:rPr lang="en-US" sz="2000" b="0" i="0" u="none" strike="noStrike" kern="1200" spc="0" baseline="0" dirty="0">
                <a:solidFill>
                  <a:prstClr val="black">
                    <a:lumMod val="65000"/>
                    <a:lumOff val="35000"/>
                  </a:prstClr>
                </a:solidFill>
              </a:rPr>
              <a:t>June FY18 - FY24</a:t>
            </a:r>
          </a:p>
        </c:rich>
      </c:tx>
      <c:layout>
        <c:manualLayout>
          <c:xMode val="edge"/>
          <c:yMode val="edge"/>
          <c:x val="0.35816328062412689"/>
          <c:y val="2.07857383618591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'Headcount Data'!$B$129</c:f>
              <c:strCache>
                <c:ptCount val="1"/>
                <c:pt idx="0">
                  <c:v>June Headcount</c:v>
                </c:pt>
              </c:strCache>
            </c:strRef>
          </c:tx>
          <c:spPr>
            <a:solidFill>
              <a:schemeClr val="accent1"/>
            </a:solidFill>
            <a:ln>
              <a:noFill/>
            </a:ln>
            <a:effectLst/>
          </c:spPr>
          <c:invertIfNegative val="0"/>
          <c:cat>
            <c:strRef>
              <c:f>'Headcount Data'!$C$127:$I$127</c:f>
              <c:strCache>
                <c:ptCount val="7"/>
                <c:pt idx="0">
                  <c:v>FY18</c:v>
                </c:pt>
                <c:pt idx="1">
                  <c:v>FY19</c:v>
                </c:pt>
                <c:pt idx="2">
                  <c:v>FY20</c:v>
                </c:pt>
                <c:pt idx="3">
                  <c:v>FY21</c:v>
                </c:pt>
                <c:pt idx="4">
                  <c:v>FY22</c:v>
                </c:pt>
                <c:pt idx="5">
                  <c:v>FY23</c:v>
                </c:pt>
                <c:pt idx="6">
                  <c:v>FY24</c:v>
                </c:pt>
              </c:strCache>
            </c:strRef>
          </c:cat>
          <c:val>
            <c:numRef>
              <c:f>'Headcount Data'!$C$129:$I$129</c:f>
              <c:numCache>
                <c:formatCode>_(* #,##0_);_(* \(#,##0\);_(* "-"??_);_(@_)</c:formatCode>
                <c:ptCount val="7"/>
                <c:pt idx="0">
                  <c:v>3342</c:v>
                </c:pt>
                <c:pt idx="1">
                  <c:v>3444</c:v>
                </c:pt>
                <c:pt idx="2">
                  <c:v>3375</c:v>
                </c:pt>
                <c:pt idx="3">
                  <c:v>3320</c:v>
                </c:pt>
                <c:pt idx="4">
                  <c:v>3279</c:v>
                </c:pt>
                <c:pt idx="5">
                  <c:v>3427</c:v>
                </c:pt>
                <c:pt idx="6">
                  <c:v>3598</c:v>
                </c:pt>
              </c:numCache>
            </c:numRef>
          </c:val>
          <c:extLst>
            <c:ext xmlns:c16="http://schemas.microsoft.com/office/drawing/2014/chart" uri="{C3380CC4-5D6E-409C-BE32-E72D297353CC}">
              <c16:uniqueId val="{00000000-ACE5-4B53-975F-3BEDC993632B}"/>
            </c:ext>
          </c:extLst>
        </c:ser>
        <c:dLbls>
          <c:showLegendKey val="0"/>
          <c:showVal val="0"/>
          <c:showCatName val="0"/>
          <c:showSerName val="0"/>
          <c:showPercent val="0"/>
          <c:showBubbleSize val="0"/>
        </c:dLbls>
        <c:gapWidth val="75"/>
        <c:axId val="2117177455"/>
        <c:axId val="2117188687"/>
      </c:barChart>
      <c:catAx>
        <c:axId val="211717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7188687"/>
        <c:crosses val="autoZero"/>
        <c:auto val="1"/>
        <c:lblAlgn val="ctr"/>
        <c:lblOffset val="100"/>
        <c:noMultiLvlLbl val="0"/>
      </c:catAx>
      <c:valAx>
        <c:axId val="2117188687"/>
        <c:scaling>
          <c:orientation val="minMax"/>
          <c:min val="26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Employee Headcount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717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Sheet1!$B$4</c:f>
          <c:strCache>
            <c:ptCount val="1"/>
            <c:pt idx="0">
              <c:v>Projected Cummulative PERS Increases</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Sheet1!$A$11</c:f>
              <c:strCache>
                <c:ptCount val="1"/>
                <c:pt idx="0">
                  <c:v>Cumulative</c:v>
                </c:pt>
              </c:strCache>
            </c:strRef>
          </c:tx>
          <c:spPr>
            <a:solidFill>
              <a:srgbClr val="009900"/>
            </a:solidFill>
            <a:ln>
              <a:noFill/>
            </a:ln>
            <a:effectLst/>
          </c:spPr>
          <c:invertIfNegative val="0"/>
          <c:cat>
            <c:strRef>
              <c:f>Sheet1!$B$5:$K$6</c:f>
              <c:strCache>
                <c:ptCount val="8"/>
                <c:pt idx="0">
                  <c:v>FY18</c:v>
                </c:pt>
                <c:pt idx="1">
                  <c:v>FY19</c:v>
                </c:pt>
                <c:pt idx="2">
                  <c:v>FY20</c:v>
                </c:pt>
                <c:pt idx="3">
                  <c:v>FY21</c:v>
                </c:pt>
                <c:pt idx="4">
                  <c:v>FY22</c:v>
                </c:pt>
                <c:pt idx="5">
                  <c:v>FY23</c:v>
                </c:pt>
                <c:pt idx="6">
                  <c:v>FY24</c:v>
                </c:pt>
                <c:pt idx="7">
                  <c:v>FY25</c:v>
                </c:pt>
              </c:strCache>
            </c:strRef>
          </c:cat>
          <c:val>
            <c:numRef>
              <c:f>Sheet1!$B$11:$I$11</c:f>
              <c:numCache>
                <c:formatCode>"$"#,##0,,"M"</c:formatCode>
                <c:ptCount val="8"/>
                <c:pt idx="0">
                  <c:v>10500000</c:v>
                </c:pt>
                <c:pt idx="1">
                  <c:v>10500000</c:v>
                </c:pt>
                <c:pt idx="2">
                  <c:v>20600000</c:v>
                </c:pt>
                <c:pt idx="3">
                  <c:v>20600000</c:v>
                </c:pt>
                <c:pt idx="4">
                  <c:v>20600000</c:v>
                </c:pt>
                <c:pt idx="5">
                  <c:v>20600000</c:v>
                </c:pt>
                <c:pt idx="6">
                  <c:v>22800000</c:v>
                </c:pt>
                <c:pt idx="7">
                  <c:v>22800000</c:v>
                </c:pt>
              </c:numCache>
            </c:numRef>
          </c:val>
          <c:extLst>
            <c:ext xmlns:c16="http://schemas.microsoft.com/office/drawing/2014/chart" uri="{C3380CC4-5D6E-409C-BE32-E72D297353CC}">
              <c16:uniqueId val="{00000000-0D47-43DF-A1C9-270017B7AEEE}"/>
            </c:ext>
          </c:extLst>
        </c:ser>
        <c:dLbls>
          <c:showLegendKey val="0"/>
          <c:showVal val="0"/>
          <c:showCatName val="0"/>
          <c:showSerName val="0"/>
          <c:showPercent val="0"/>
          <c:showBubbleSize val="0"/>
        </c:dLbls>
        <c:gapWidth val="50"/>
        <c:overlap val="-27"/>
        <c:axId val="998747504"/>
        <c:axId val="998725904"/>
      </c:barChart>
      <c:catAx>
        <c:axId val="99874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8725904"/>
        <c:crosses val="autoZero"/>
        <c:auto val="1"/>
        <c:lblAlgn val="ctr"/>
        <c:lblOffset val="100"/>
        <c:noMultiLvlLbl val="0"/>
      </c:catAx>
      <c:valAx>
        <c:axId val="99872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Cumulative PERS Increases
(millions of dollars)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quot;$&quot;#,##0,,&quot;M&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74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911438489543639E-2"/>
          <c:y val="0.18256365980568218"/>
          <c:w val="0.88758318516637036"/>
          <c:h val="0.78730464612976014"/>
        </c:manualLayout>
      </c:layout>
      <c:barChart>
        <c:barDir val="col"/>
        <c:grouping val="clustered"/>
        <c:varyColors val="0"/>
        <c:ser>
          <c:idx val="0"/>
          <c:order val="0"/>
          <c:tx>
            <c:strRef>
              <c:f>Sheet1!$B$1</c:f>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Fall 2016</c:v>
                </c:pt>
                <c:pt idx="1">
                  <c:v>Fall 2017</c:v>
                </c:pt>
                <c:pt idx="2">
                  <c:v>Fall 2018</c:v>
                </c:pt>
                <c:pt idx="3">
                  <c:v>Fall 2019</c:v>
                </c:pt>
                <c:pt idx="4">
                  <c:v>Fall 2020</c:v>
                </c:pt>
                <c:pt idx="5">
                  <c:v>Fall 2021</c:v>
                </c:pt>
                <c:pt idx="6">
                  <c:v>Fall 2022</c:v>
                </c:pt>
              </c:strCache>
            </c:strRef>
          </c:cat>
          <c:val>
            <c:numRef>
              <c:f>Sheet1!$B$2:$B$8</c:f>
              <c:numCache>
                <c:formatCode>"$"0.0,,\ "m"</c:formatCode>
                <c:ptCount val="7"/>
                <c:pt idx="0">
                  <c:v>-8400000</c:v>
                </c:pt>
                <c:pt idx="1">
                  <c:v>-19100000</c:v>
                </c:pt>
                <c:pt idx="2">
                  <c:v>-32100000</c:v>
                </c:pt>
                <c:pt idx="3">
                  <c:v>-52200000</c:v>
                </c:pt>
                <c:pt idx="4">
                  <c:v>-72400000</c:v>
                </c:pt>
                <c:pt idx="5">
                  <c:v>-83400000</c:v>
                </c:pt>
                <c:pt idx="6">
                  <c:v>-92100000</c:v>
                </c:pt>
              </c:numCache>
            </c:numRef>
          </c:val>
          <c:extLst>
            <c:ext xmlns:c16="http://schemas.microsoft.com/office/drawing/2014/chart" uri="{C3380CC4-5D6E-409C-BE32-E72D297353CC}">
              <c16:uniqueId val="{00000000-9468-4A8F-B9CD-B513CB8291A1}"/>
            </c:ext>
          </c:extLst>
        </c:ser>
        <c:dLbls>
          <c:dLblPos val="outEnd"/>
          <c:showLegendKey val="0"/>
          <c:showVal val="1"/>
          <c:showCatName val="0"/>
          <c:showSerName val="0"/>
          <c:showPercent val="0"/>
          <c:showBubbleSize val="0"/>
        </c:dLbls>
        <c:gapWidth val="219"/>
        <c:overlap val="-27"/>
        <c:axId val="60467264"/>
        <c:axId val="60458528"/>
      </c:barChart>
      <c:catAx>
        <c:axId val="604672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458528"/>
        <c:crosses val="autoZero"/>
        <c:auto val="1"/>
        <c:lblAlgn val="ctr"/>
        <c:lblOffset val="100"/>
        <c:noMultiLvlLbl val="0"/>
      </c:catAx>
      <c:valAx>
        <c:axId val="60458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46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182983377077866"/>
          <c:y val="2.5723726162208416E-2"/>
        </c:manualLayout>
      </c:layout>
      <c:overlay val="0"/>
      <c:spPr>
        <a:solidFill>
          <a:schemeClr val="bg1"/>
        </a:solid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921478565179352E-2"/>
          <c:y val="0.10623166562861042"/>
          <c:w val="0.93580074365704291"/>
          <c:h val="0.74810067402339508"/>
        </c:manualLayout>
      </c:layout>
      <c:barChart>
        <c:barDir val="col"/>
        <c:grouping val="clustered"/>
        <c:varyColors val="0"/>
        <c:ser>
          <c:idx val="0"/>
          <c:order val="0"/>
          <c:tx>
            <c:strRef>
              <c:f>Sheet1!$A$8</c:f>
              <c:strCache>
                <c:ptCount val="1"/>
                <c:pt idx="0">
                  <c:v>Weeks of Operating Expenses</c:v>
                </c:pt>
              </c:strCache>
            </c:strRef>
          </c:tx>
          <c:spPr>
            <a:solidFill>
              <a:srgbClr val="007833"/>
            </a:solidFill>
            <a:ln>
              <a:solidFill>
                <a:srgbClr val="007833"/>
              </a:solidFill>
            </a:ln>
            <a:effectLst/>
          </c:spPr>
          <c:invertIfNegative val="0"/>
          <c:cat>
            <c:strRef>
              <c:f>Sheet1!$B$2:$K$2</c:f>
              <c:strCache>
                <c:ptCount val="7"/>
                <c:pt idx="0">
                  <c:v>FY2018</c:v>
                </c:pt>
                <c:pt idx="1">
                  <c:v>FY2019</c:v>
                </c:pt>
                <c:pt idx="2">
                  <c:v>FY2020</c:v>
                </c:pt>
                <c:pt idx="3">
                  <c:v>FY2021</c:v>
                </c:pt>
                <c:pt idx="4">
                  <c:v>FY2022</c:v>
                </c:pt>
                <c:pt idx="5">
                  <c:v>FY2023</c:v>
                </c:pt>
                <c:pt idx="6">
                  <c:v>FY2024</c:v>
                </c:pt>
              </c:strCache>
            </c:strRef>
          </c:cat>
          <c:val>
            <c:numRef>
              <c:f>Sheet1!$B$8:$K$8</c:f>
              <c:numCache>
                <c:formatCode>_(* #,##0.0_);_(* \(#,##0.0\);_(* "-"??_);_(@_)</c:formatCode>
                <c:ptCount val="7"/>
                <c:pt idx="0">
                  <c:v>7.9975344342763348</c:v>
                </c:pt>
                <c:pt idx="1">
                  <c:v>6.2548083887701065</c:v>
                </c:pt>
                <c:pt idx="2">
                  <c:v>5.3312971753385012</c:v>
                </c:pt>
                <c:pt idx="3">
                  <c:v>6.4750443645866094</c:v>
                </c:pt>
                <c:pt idx="4">
                  <c:v>8.5960829168520743</c:v>
                </c:pt>
                <c:pt idx="5">
                  <c:v>9.9391304347826086</c:v>
                </c:pt>
                <c:pt idx="6" formatCode="&quot;$&quot;#,##0.00_);[Red]\(&quot;$&quot;#,##0.00\)">
                  <c:v>9.4711818615947809</c:v>
                </c:pt>
              </c:numCache>
            </c:numRef>
          </c:val>
          <c:extLst>
            <c:ext xmlns:c16="http://schemas.microsoft.com/office/drawing/2014/chart" uri="{C3380CC4-5D6E-409C-BE32-E72D297353CC}">
              <c16:uniqueId val="{00000000-F471-43C9-B7F9-9D7776A67BDD}"/>
            </c:ext>
          </c:extLst>
        </c:ser>
        <c:dLbls>
          <c:showLegendKey val="0"/>
          <c:showVal val="0"/>
          <c:showCatName val="0"/>
          <c:showSerName val="0"/>
          <c:showPercent val="0"/>
          <c:showBubbleSize val="0"/>
        </c:dLbls>
        <c:gapWidth val="55"/>
        <c:overlap val="100"/>
        <c:axId val="1803627104"/>
        <c:axId val="1803626688"/>
      </c:barChart>
      <c:catAx>
        <c:axId val="180362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03626688"/>
        <c:crosses val="autoZero"/>
        <c:auto val="1"/>
        <c:lblAlgn val="ctr"/>
        <c:lblOffset val="100"/>
        <c:noMultiLvlLbl val="0"/>
      </c:catAx>
      <c:valAx>
        <c:axId val="1803626688"/>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0362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343" cy="467072"/>
          </a:xfrm>
          <a:prstGeom prst="rect">
            <a:avLst/>
          </a:prstGeom>
        </p:spPr>
        <p:txBody>
          <a:bodyPr vert="horz" lIns="93656" tIns="46828" rIns="93656" bIns="46828" rtlCol="0"/>
          <a:lstStyle>
            <a:lvl1pPr algn="l">
              <a:defRPr sz="1200"/>
            </a:lvl1pPr>
          </a:lstStyle>
          <a:p>
            <a:endParaRPr lang="en-US"/>
          </a:p>
        </p:txBody>
      </p:sp>
      <p:sp>
        <p:nvSpPr>
          <p:cNvPr id="3" name="Date Placeholder 2"/>
          <p:cNvSpPr>
            <a:spLocks noGrp="1"/>
          </p:cNvSpPr>
          <p:nvPr>
            <p:ph type="dt" sz="quarter" idx="1"/>
          </p:nvPr>
        </p:nvSpPr>
        <p:spPr>
          <a:xfrm>
            <a:off x="3978134" y="1"/>
            <a:ext cx="3043343" cy="467072"/>
          </a:xfrm>
          <a:prstGeom prst="rect">
            <a:avLst/>
          </a:prstGeom>
        </p:spPr>
        <p:txBody>
          <a:bodyPr vert="horz" lIns="93656" tIns="46828" rIns="93656" bIns="46828" rtlCol="0"/>
          <a:lstStyle>
            <a:lvl1pPr algn="r">
              <a:defRPr sz="1200"/>
            </a:lvl1pPr>
          </a:lstStyle>
          <a:p>
            <a:fld id="{724763AF-AD85-4BB8-A329-8DF14F0CA59A}" type="datetimeFigureOut">
              <a:rPr lang="en-US" smtClean="0"/>
              <a:t>12/23/2024</a:t>
            </a:fld>
            <a:endParaRPr lang="en-US"/>
          </a:p>
        </p:txBody>
      </p:sp>
      <p:sp>
        <p:nvSpPr>
          <p:cNvPr id="4" name="Footer Placeholder 3"/>
          <p:cNvSpPr>
            <a:spLocks noGrp="1"/>
          </p:cNvSpPr>
          <p:nvPr>
            <p:ph type="ftr" sz="quarter" idx="2"/>
          </p:nvPr>
        </p:nvSpPr>
        <p:spPr>
          <a:xfrm>
            <a:off x="2" y="8842032"/>
            <a:ext cx="3043343" cy="467071"/>
          </a:xfrm>
          <a:prstGeom prst="rect">
            <a:avLst/>
          </a:prstGeom>
        </p:spPr>
        <p:txBody>
          <a:bodyPr vert="horz" lIns="93656" tIns="46828" rIns="93656" bIns="46828"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2"/>
            <a:ext cx="3043343" cy="467071"/>
          </a:xfrm>
          <a:prstGeom prst="rect">
            <a:avLst/>
          </a:prstGeom>
        </p:spPr>
        <p:txBody>
          <a:bodyPr vert="horz" lIns="93656" tIns="46828" rIns="93656" bIns="46828" rtlCol="0" anchor="b"/>
          <a:lstStyle>
            <a:lvl1pPr algn="r">
              <a:defRPr sz="1200"/>
            </a:lvl1pPr>
          </a:lstStyle>
          <a:p>
            <a:fld id="{DC3214E7-7C21-4E4E-8B1D-E705AE64CFD7}" type="slidenum">
              <a:rPr lang="en-US" smtClean="0"/>
              <a:t>‹#›</a:t>
            </a:fld>
            <a:endParaRPr lang="en-US"/>
          </a:p>
        </p:txBody>
      </p:sp>
    </p:spTree>
    <p:extLst>
      <p:ext uri="{BB962C8B-B14F-4D97-AF65-F5344CB8AC3E}">
        <p14:creationId xmlns:p14="http://schemas.microsoft.com/office/powerpoint/2010/main" val="751901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656" tIns="46828" rIns="93656" bIns="4682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34" y="2"/>
            <a:ext cx="3043343" cy="465455"/>
          </a:xfrm>
          <a:prstGeom prst="rect">
            <a:avLst/>
          </a:prstGeom>
        </p:spPr>
        <p:txBody>
          <a:bodyPr vert="horz" lIns="93656" tIns="46828" rIns="93656" bIns="46828" rtlCol="0"/>
          <a:lstStyle>
            <a:lvl1pPr algn="r" fontAlgn="auto">
              <a:spcBef>
                <a:spcPts val="0"/>
              </a:spcBef>
              <a:spcAft>
                <a:spcPts val="0"/>
              </a:spcAft>
              <a:defRPr sz="1200">
                <a:latin typeface="+mn-lt"/>
              </a:defRPr>
            </a:lvl1pPr>
          </a:lstStyle>
          <a:p>
            <a:pPr>
              <a:defRPr/>
            </a:pPr>
            <a:fld id="{10EB9C15-934A-430C-BEF4-B0E49B3A5DDD}" type="datetimeFigureOut">
              <a:rPr lang="en-US"/>
              <a:pPr>
                <a:defRPr/>
              </a:pPr>
              <a:t>12/23/2024</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656" tIns="46828" rIns="93656" bIns="46828" rtlCol="0" anchor="ctr"/>
          <a:lstStyle/>
          <a:p>
            <a:pPr lvl="0"/>
            <a:endParaRPr lang="en-US" noProof="0" dirty="0"/>
          </a:p>
        </p:txBody>
      </p:sp>
      <p:sp>
        <p:nvSpPr>
          <p:cNvPr id="5" name="Notes Placeholder 4"/>
          <p:cNvSpPr>
            <a:spLocks noGrp="1"/>
          </p:cNvSpPr>
          <p:nvPr>
            <p:ph type="body" sz="quarter" idx="3"/>
          </p:nvPr>
        </p:nvSpPr>
        <p:spPr>
          <a:xfrm>
            <a:off x="702311" y="4421826"/>
            <a:ext cx="5618480" cy="4189095"/>
          </a:xfrm>
          <a:prstGeom prst="rect">
            <a:avLst/>
          </a:prstGeom>
        </p:spPr>
        <p:txBody>
          <a:bodyPr vert="horz" lIns="93656" tIns="46828" rIns="93656" bIns="468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2032"/>
            <a:ext cx="3043343" cy="465455"/>
          </a:xfrm>
          <a:prstGeom prst="rect">
            <a:avLst/>
          </a:prstGeom>
        </p:spPr>
        <p:txBody>
          <a:bodyPr vert="horz" lIns="93656" tIns="46828" rIns="93656" bIns="4682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3656" tIns="46828" rIns="93656" bIns="46828" rtlCol="0" anchor="b"/>
          <a:lstStyle>
            <a:lvl1pPr algn="r" fontAlgn="auto">
              <a:spcBef>
                <a:spcPts val="0"/>
              </a:spcBef>
              <a:spcAft>
                <a:spcPts val="0"/>
              </a:spcAft>
              <a:defRPr sz="1200">
                <a:latin typeface="+mn-lt"/>
              </a:defRPr>
            </a:lvl1pPr>
          </a:lstStyle>
          <a:p>
            <a:pPr>
              <a:defRPr/>
            </a:pPr>
            <a:fld id="{2621E89E-7B24-443C-BBAB-3D107AB78D84}" type="slidenum">
              <a:rPr lang="en-US"/>
              <a:pPr>
                <a:defRPr/>
              </a:pPr>
              <a:t>‹#›</a:t>
            </a:fld>
            <a:endParaRPr lang="en-US" dirty="0"/>
          </a:p>
        </p:txBody>
      </p:sp>
    </p:spTree>
    <p:extLst>
      <p:ext uri="{BB962C8B-B14F-4D97-AF65-F5344CB8AC3E}">
        <p14:creationId xmlns:p14="http://schemas.microsoft.com/office/powerpoint/2010/main" val="1184256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A0804628-F619-46F1-BD3B-E98D7B8B6ECF}" type="slidenum">
              <a:rPr lang="en-US" smtClean="0"/>
              <a:pPr>
                <a:defRPr/>
              </a:pPr>
              <a:t>1</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28737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25</a:t>
            </a:fld>
            <a:endParaRPr lang="en-US" dirty="0"/>
          </a:p>
        </p:txBody>
      </p:sp>
    </p:spTree>
    <p:extLst>
      <p:ext uri="{BB962C8B-B14F-4D97-AF65-F5344CB8AC3E}">
        <p14:creationId xmlns:p14="http://schemas.microsoft.com/office/powerpoint/2010/main" val="122503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73100"/>
            <a:ext cx="4508500" cy="3381375"/>
          </a:xfrm>
        </p:spPr>
      </p:sp>
      <p:sp>
        <p:nvSpPr>
          <p:cNvPr id="3" name="Notes Placeholder 2"/>
          <p:cNvSpPr>
            <a:spLocks noGrp="1"/>
          </p:cNvSpPr>
          <p:nvPr>
            <p:ph type="body" idx="1"/>
          </p:nvPr>
        </p:nvSpPr>
        <p:spPr>
          <a:xfrm>
            <a:off x="1044588" y="4278354"/>
            <a:ext cx="4924455" cy="405317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26</a:t>
            </a:fld>
            <a:endParaRPr lang="en-US" dirty="0"/>
          </a:p>
        </p:txBody>
      </p:sp>
    </p:spTree>
    <p:extLst>
      <p:ext uri="{BB962C8B-B14F-4D97-AF65-F5344CB8AC3E}">
        <p14:creationId xmlns:p14="http://schemas.microsoft.com/office/powerpoint/2010/main" val="4960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73100"/>
            <a:ext cx="4508500" cy="3381375"/>
          </a:xfrm>
        </p:spPr>
      </p:sp>
      <p:sp>
        <p:nvSpPr>
          <p:cNvPr id="3" name="Notes Placeholder 2"/>
          <p:cNvSpPr>
            <a:spLocks noGrp="1"/>
          </p:cNvSpPr>
          <p:nvPr>
            <p:ph type="body" idx="1"/>
          </p:nvPr>
        </p:nvSpPr>
        <p:spPr>
          <a:xfrm>
            <a:off x="1044588" y="4278354"/>
            <a:ext cx="4924455" cy="405317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27</a:t>
            </a:fld>
            <a:endParaRPr lang="en-US" dirty="0"/>
          </a:p>
        </p:txBody>
      </p:sp>
    </p:spTree>
    <p:extLst>
      <p:ext uri="{BB962C8B-B14F-4D97-AF65-F5344CB8AC3E}">
        <p14:creationId xmlns:p14="http://schemas.microsoft.com/office/powerpoint/2010/main" val="111267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6438"/>
            <a:ext cx="4695825" cy="3522662"/>
          </a:xfrm>
        </p:spPr>
      </p:sp>
      <p:sp>
        <p:nvSpPr>
          <p:cNvPr id="3" name="Notes Placeholder 2"/>
          <p:cNvSpPr>
            <a:spLocks noGrp="1"/>
          </p:cNvSpPr>
          <p:nvPr>
            <p:ph type="body" idx="1"/>
          </p:nvPr>
        </p:nvSpPr>
        <p:spPr>
          <a:xfrm>
            <a:off x="1078834" y="4464371"/>
            <a:ext cx="5085913" cy="4229395"/>
          </a:xfrm>
        </p:spPr>
        <p:txBody>
          <a:bodyPr/>
          <a:lstStyle/>
          <a:p>
            <a:pPr defTabSz="911832"/>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28</a:t>
            </a:fld>
            <a:endParaRPr lang="en-US" dirty="0"/>
          </a:p>
        </p:txBody>
      </p:sp>
    </p:spTree>
    <p:extLst>
      <p:ext uri="{BB962C8B-B14F-4D97-AF65-F5344CB8AC3E}">
        <p14:creationId xmlns:p14="http://schemas.microsoft.com/office/powerpoint/2010/main" val="320401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E9B0-8CBD-1ADB-4FDD-3D5AB62D4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6211F-A087-90E3-2CA5-F801EC0A7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A9B23-5954-27DB-E976-DF49E1DACA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6D51C2-02C3-844D-8E37-7F43527991C6}"/>
              </a:ext>
            </a:extLst>
          </p:cNvPr>
          <p:cNvSpPr>
            <a:spLocks noGrp="1"/>
          </p:cNvSpPr>
          <p:nvPr>
            <p:ph type="sldNum" sz="quarter" idx="10"/>
          </p:nvPr>
        </p:nvSpPr>
        <p:spPr/>
        <p:txBody>
          <a:bodyPr/>
          <a:lstStyle/>
          <a:p>
            <a:pPr>
              <a:defRPr/>
            </a:pPr>
            <a:fld id="{2621E89E-7B24-443C-BBAB-3D107AB78D84}" type="slidenum">
              <a:rPr lang="en-US" smtClean="0"/>
              <a:pPr>
                <a:defRPr/>
              </a:pPr>
              <a:t>29</a:t>
            </a:fld>
            <a:endParaRPr lang="en-US" dirty="0"/>
          </a:p>
        </p:txBody>
      </p:sp>
    </p:spTree>
    <p:extLst>
      <p:ext uri="{BB962C8B-B14F-4D97-AF65-F5344CB8AC3E}">
        <p14:creationId xmlns:p14="http://schemas.microsoft.com/office/powerpoint/2010/main" val="226914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703762" cy="3529012"/>
          </a:xfrm>
        </p:spPr>
      </p:sp>
      <p:sp>
        <p:nvSpPr>
          <p:cNvPr id="3" name="Notes Placeholder 2"/>
          <p:cNvSpPr>
            <a:spLocks noGrp="1"/>
          </p:cNvSpPr>
          <p:nvPr>
            <p:ph type="body" idx="1"/>
          </p:nvPr>
        </p:nvSpPr>
        <p:spPr>
          <a:xfrm>
            <a:off x="1092975" y="4464365"/>
            <a:ext cx="5152566" cy="4229397"/>
          </a:xfrm>
        </p:spPr>
        <p:txBody>
          <a:bodyPr/>
          <a:lstStyle/>
          <a:p>
            <a:pPr marL="176295" indent="-176295">
              <a:buFont typeface="Arial" panose="020B0604020202020204" pitchFamily="34" charset="0"/>
              <a:buChar char="•"/>
            </a:pPr>
            <a:endParaRPr lang="en-US" dirty="0"/>
          </a:p>
        </p:txBody>
      </p:sp>
    </p:spTree>
    <p:extLst>
      <p:ext uri="{BB962C8B-B14F-4D97-AF65-F5344CB8AC3E}">
        <p14:creationId xmlns:p14="http://schemas.microsoft.com/office/powerpoint/2010/main" val="83423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98500"/>
            <a:ext cx="4662488" cy="3498850"/>
          </a:xfrm>
        </p:spPr>
      </p:sp>
      <p:sp>
        <p:nvSpPr>
          <p:cNvPr id="3" name="Notes Placeholder 2"/>
          <p:cNvSpPr>
            <a:spLocks noGrp="1"/>
          </p:cNvSpPr>
          <p:nvPr>
            <p:ph type="body" idx="1"/>
          </p:nvPr>
        </p:nvSpPr>
        <p:spPr>
          <a:xfrm>
            <a:off x="1077665" y="4427866"/>
            <a:ext cx="5080406" cy="4194819"/>
          </a:xfrm>
        </p:spPr>
        <p:txBody>
          <a:bodyPr/>
          <a:lstStyle/>
          <a:p>
            <a:pPr marL="173922" indent="-173922">
              <a:buFont typeface="Arial" panose="020B0604020202020204" pitchFamily="34" charset="0"/>
              <a:buChar char="•"/>
            </a:pPr>
            <a:endParaRPr lang="en-US" dirty="0"/>
          </a:p>
        </p:txBody>
      </p:sp>
    </p:spTree>
    <p:extLst>
      <p:ext uri="{BB962C8B-B14F-4D97-AF65-F5344CB8AC3E}">
        <p14:creationId xmlns:p14="http://schemas.microsoft.com/office/powerpoint/2010/main" val="17879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5325"/>
            <a:ext cx="4646613" cy="3486150"/>
          </a:xfrm>
        </p:spPr>
      </p:sp>
      <p:sp>
        <p:nvSpPr>
          <p:cNvPr id="3" name="Notes Placeholder 2"/>
          <p:cNvSpPr>
            <a:spLocks noGrp="1"/>
          </p:cNvSpPr>
          <p:nvPr>
            <p:ph type="body" idx="1"/>
          </p:nvPr>
        </p:nvSpPr>
        <p:spPr>
          <a:xfrm>
            <a:off x="1060826" y="4411871"/>
            <a:ext cx="5001013" cy="4179660"/>
          </a:xfrm>
        </p:spPr>
        <p:txBody>
          <a:bodyPr/>
          <a:lstStyle/>
          <a:p>
            <a:pPr marL="172736" indent="-172736">
              <a:buFont typeface="Arial" panose="020B0604020202020204" pitchFamily="34" charset="0"/>
              <a:buChar char="•"/>
            </a:pPr>
            <a:endParaRPr lang="en-US" dirty="0"/>
          </a:p>
        </p:txBody>
      </p:sp>
    </p:spTree>
    <p:extLst>
      <p:ext uri="{BB962C8B-B14F-4D97-AF65-F5344CB8AC3E}">
        <p14:creationId xmlns:p14="http://schemas.microsoft.com/office/powerpoint/2010/main" val="31045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FD63-9BCF-0713-5DFF-90FD0B43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A2D5B-FB75-FE75-D3B6-40D0D4073488}"/>
              </a:ext>
            </a:extLst>
          </p:cNvPr>
          <p:cNvSpPr>
            <a:spLocks noGrp="1" noRot="1" noChangeAspect="1"/>
          </p:cNvSpPr>
          <p:nvPr>
            <p:ph type="sldImg"/>
          </p:nvPr>
        </p:nvSpPr>
        <p:spPr>
          <a:xfrm>
            <a:off x="1177925" y="673100"/>
            <a:ext cx="4508500" cy="3381375"/>
          </a:xfrm>
        </p:spPr>
      </p:sp>
      <p:sp>
        <p:nvSpPr>
          <p:cNvPr id="3" name="Notes Placeholder 2">
            <a:extLst>
              <a:ext uri="{FF2B5EF4-FFF2-40B4-BE49-F238E27FC236}">
                <a16:creationId xmlns:a16="http://schemas.microsoft.com/office/drawing/2014/main" id="{68D3AD4A-7476-60F1-BCF2-9F9BE851BA03}"/>
              </a:ext>
            </a:extLst>
          </p:cNvPr>
          <p:cNvSpPr>
            <a:spLocks noGrp="1"/>
          </p:cNvSpPr>
          <p:nvPr>
            <p:ph type="body" idx="1"/>
          </p:nvPr>
        </p:nvSpPr>
        <p:spPr>
          <a:xfrm>
            <a:off x="1044588" y="4278354"/>
            <a:ext cx="4924455" cy="4053172"/>
          </a:xfrm>
        </p:spPr>
        <p:txBody>
          <a:bodyPr/>
          <a:lstStyle/>
          <a:p>
            <a:endParaRPr lang="en-US" dirty="0"/>
          </a:p>
        </p:txBody>
      </p:sp>
      <p:sp>
        <p:nvSpPr>
          <p:cNvPr id="4" name="Slide Number Placeholder 3">
            <a:extLst>
              <a:ext uri="{FF2B5EF4-FFF2-40B4-BE49-F238E27FC236}">
                <a16:creationId xmlns:a16="http://schemas.microsoft.com/office/drawing/2014/main" id="{FB8F05BE-50F0-9A8A-B1AA-AC0C6684F320}"/>
              </a:ext>
            </a:extLst>
          </p:cNvPr>
          <p:cNvSpPr>
            <a:spLocks noGrp="1"/>
          </p:cNvSpPr>
          <p:nvPr>
            <p:ph type="sldNum" sz="quarter" idx="10"/>
          </p:nvPr>
        </p:nvSpPr>
        <p:spPr/>
        <p:txBody>
          <a:bodyPr/>
          <a:lstStyle/>
          <a:p>
            <a:pPr>
              <a:defRPr/>
            </a:pPr>
            <a:fld id="{4F71E5C1-42FB-4DA5-8DE9-383A35A6BE86}" type="slidenum">
              <a:rPr lang="en-US" smtClean="0"/>
              <a:pPr>
                <a:defRPr/>
              </a:pPr>
              <a:t>33</a:t>
            </a:fld>
            <a:endParaRPr lang="en-US" dirty="0"/>
          </a:p>
        </p:txBody>
      </p:sp>
    </p:spTree>
    <p:extLst>
      <p:ext uri="{BB962C8B-B14F-4D97-AF65-F5344CB8AC3E}">
        <p14:creationId xmlns:p14="http://schemas.microsoft.com/office/powerpoint/2010/main" val="377071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7938" y="695325"/>
            <a:ext cx="4624387" cy="3468688"/>
          </a:xfrm>
        </p:spPr>
      </p:sp>
      <p:sp>
        <p:nvSpPr>
          <p:cNvPr id="3" name="Notes Placeholder 2"/>
          <p:cNvSpPr>
            <a:spLocks noGrp="1"/>
          </p:cNvSpPr>
          <p:nvPr>
            <p:ph type="body" idx="1"/>
          </p:nvPr>
        </p:nvSpPr>
        <p:spPr>
          <a:xfrm>
            <a:off x="1092485" y="4393132"/>
            <a:ext cx="5150275" cy="416191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34</a:t>
            </a:fld>
            <a:endParaRPr lang="en-US" dirty="0"/>
          </a:p>
        </p:txBody>
      </p:sp>
    </p:spTree>
    <p:extLst>
      <p:ext uri="{BB962C8B-B14F-4D97-AF65-F5344CB8AC3E}">
        <p14:creationId xmlns:p14="http://schemas.microsoft.com/office/powerpoint/2010/main" val="3647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2</a:t>
            </a:fld>
            <a:endParaRPr lang="en-US" dirty="0"/>
          </a:p>
        </p:txBody>
      </p:sp>
    </p:spTree>
    <p:extLst>
      <p:ext uri="{BB962C8B-B14F-4D97-AF65-F5344CB8AC3E}">
        <p14:creationId xmlns:p14="http://schemas.microsoft.com/office/powerpoint/2010/main" val="3024269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5325"/>
            <a:ext cx="4646613" cy="3486150"/>
          </a:xfrm>
        </p:spPr>
      </p:sp>
      <p:sp>
        <p:nvSpPr>
          <p:cNvPr id="3" name="Notes Placeholder 2"/>
          <p:cNvSpPr>
            <a:spLocks noGrp="1"/>
          </p:cNvSpPr>
          <p:nvPr>
            <p:ph type="body" idx="1"/>
          </p:nvPr>
        </p:nvSpPr>
        <p:spPr>
          <a:xfrm>
            <a:off x="1060826" y="4411871"/>
            <a:ext cx="5001013" cy="4179660"/>
          </a:xfrm>
        </p:spPr>
        <p:txBody>
          <a:bodyPr/>
          <a:lstStyle/>
          <a:p>
            <a:pPr marL="172736" indent="-172736">
              <a:buFont typeface="Arial" panose="020B0604020202020204" pitchFamily="34" charset="0"/>
              <a:buChar char="•"/>
            </a:pPr>
            <a:endParaRPr lang="en-US" dirty="0"/>
          </a:p>
        </p:txBody>
      </p:sp>
    </p:spTree>
    <p:extLst>
      <p:ext uri="{BB962C8B-B14F-4D97-AF65-F5344CB8AC3E}">
        <p14:creationId xmlns:p14="http://schemas.microsoft.com/office/powerpoint/2010/main" val="2865220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75">
              <a:defRPr/>
            </a:pPr>
            <a:r>
              <a:rPr lang="en-US" dirty="0"/>
              <a:t>Slide updated with Jamie’s numbers 9/28/23</a:t>
            </a:r>
          </a:p>
          <a:p>
            <a:endParaRPr lang="en-US" dirty="0"/>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38</a:t>
            </a:fld>
            <a:endParaRPr lang="en-US" dirty="0"/>
          </a:p>
        </p:txBody>
      </p:sp>
    </p:spTree>
    <p:extLst>
      <p:ext uri="{BB962C8B-B14F-4D97-AF65-F5344CB8AC3E}">
        <p14:creationId xmlns:p14="http://schemas.microsoft.com/office/powerpoint/2010/main" val="2057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0050" y="523875"/>
            <a:ext cx="3506788" cy="2630488"/>
          </a:xfrm>
        </p:spPr>
      </p:sp>
      <p:sp>
        <p:nvSpPr>
          <p:cNvPr id="3" name="Notes Placeholder 2"/>
          <p:cNvSpPr>
            <a:spLocks noGrp="1"/>
          </p:cNvSpPr>
          <p:nvPr>
            <p:ph type="body" idx="1"/>
          </p:nvPr>
        </p:nvSpPr>
        <p:spPr>
          <a:xfrm>
            <a:off x="1428040" y="3328465"/>
            <a:ext cx="6732166" cy="31532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43</a:t>
            </a:fld>
            <a:endParaRPr lang="en-US" dirty="0"/>
          </a:p>
        </p:txBody>
      </p:sp>
    </p:spTree>
    <p:extLst>
      <p:ext uri="{BB962C8B-B14F-4D97-AF65-F5344CB8AC3E}">
        <p14:creationId xmlns:p14="http://schemas.microsoft.com/office/powerpoint/2010/main" val="210676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3062-8F48-DFFC-46D3-5B662E8D2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97F67-C815-3BF2-9FDE-720ED499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26E2E-B802-2E9F-F91C-FF42EB0254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CEC103-C67C-11E8-A6DD-9952FAE7733D}"/>
              </a:ext>
            </a:extLst>
          </p:cNvPr>
          <p:cNvSpPr>
            <a:spLocks noGrp="1"/>
          </p:cNvSpPr>
          <p:nvPr>
            <p:ph type="sldNum" sz="quarter" idx="10"/>
          </p:nvPr>
        </p:nvSpPr>
        <p:spPr/>
        <p:txBody>
          <a:bodyPr/>
          <a:lstStyle/>
          <a:p>
            <a:pPr>
              <a:defRPr/>
            </a:pPr>
            <a:fld id="{2621E89E-7B24-443C-BBAB-3D107AB78D84}" type="slidenum">
              <a:rPr lang="en-US" smtClean="0"/>
              <a:pPr>
                <a:defRPr/>
              </a:pPr>
              <a:t>46</a:t>
            </a:fld>
            <a:endParaRPr lang="en-US" dirty="0"/>
          </a:p>
        </p:txBody>
      </p:sp>
    </p:spTree>
    <p:extLst>
      <p:ext uri="{BB962C8B-B14F-4D97-AF65-F5344CB8AC3E}">
        <p14:creationId xmlns:p14="http://schemas.microsoft.com/office/powerpoint/2010/main" val="1757679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750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71287-F24A-310B-E31D-CE0DA9749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3CA39-4C99-45F8-2CD6-285618489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6892B-4949-5846-5092-64AE89E52C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C6A4CF-F4DB-DE3E-CD85-44E7592FA1CA}"/>
              </a:ext>
            </a:extLst>
          </p:cNvPr>
          <p:cNvSpPr>
            <a:spLocks noGrp="1"/>
          </p:cNvSpPr>
          <p:nvPr>
            <p:ph type="sldNum" sz="quarter" idx="10"/>
          </p:nvPr>
        </p:nvSpPr>
        <p:spPr/>
        <p:txBody>
          <a:bodyPr/>
          <a:lstStyle/>
          <a:p>
            <a:pPr>
              <a:defRPr/>
            </a:pPr>
            <a:fld id="{2621E89E-7B24-443C-BBAB-3D107AB78D84}" type="slidenum">
              <a:rPr lang="en-US" smtClean="0"/>
              <a:pPr>
                <a:defRPr/>
              </a:pPr>
              <a:t>12</a:t>
            </a:fld>
            <a:endParaRPr lang="en-US" dirty="0"/>
          </a:p>
        </p:txBody>
      </p:sp>
    </p:spTree>
    <p:extLst>
      <p:ext uri="{BB962C8B-B14F-4D97-AF65-F5344CB8AC3E}">
        <p14:creationId xmlns:p14="http://schemas.microsoft.com/office/powerpoint/2010/main" val="113823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13</a:t>
            </a:fld>
            <a:endParaRPr lang="en-US" dirty="0"/>
          </a:p>
        </p:txBody>
      </p:sp>
    </p:spTree>
    <p:extLst>
      <p:ext uri="{BB962C8B-B14F-4D97-AF65-F5344CB8AC3E}">
        <p14:creationId xmlns:p14="http://schemas.microsoft.com/office/powerpoint/2010/main" val="34334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8952" eaLnBrk="1" hangingPunct="1">
              <a:spcBef>
                <a:spcPct val="0"/>
              </a:spcBef>
              <a:defRPr/>
            </a:pPr>
            <a:r>
              <a:rPr lang="en-US" dirty="0"/>
              <a:t>Updated with Brian </a:t>
            </a:r>
            <a:r>
              <a:rPr lang="en-US" baseline="0" dirty="0"/>
              <a:t>info</a:t>
            </a:r>
            <a:endParaRPr lang="en-US" dirty="0"/>
          </a:p>
          <a:p>
            <a:pPr eaLnBrk="1" hangingPunct="1">
              <a:spcBef>
                <a:spcPct val="0"/>
              </a:spcBef>
            </a:pPr>
            <a:endParaRPr lang="en-US" dirty="0"/>
          </a:p>
        </p:txBody>
      </p:sp>
    </p:spTree>
    <p:extLst>
      <p:ext uri="{BB962C8B-B14F-4D97-AF65-F5344CB8AC3E}">
        <p14:creationId xmlns:p14="http://schemas.microsoft.com/office/powerpoint/2010/main" val="203999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8952" eaLnBrk="1" hangingPunct="1">
              <a:spcBef>
                <a:spcPct val="0"/>
              </a:spcBef>
              <a:defRPr/>
            </a:pPr>
            <a:r>
              <a:rPr lang="en-US" dirty="0"/>
              <a:t>Updated with Brian </a:t>
            </a:r>
            <a:r>
              <a:rPr lang="en-US" baseline="0" dirty="0"/>
              <a:t>info</a:t>
            </a:r>
            <a:endParaRPr lang="en-US" dirty="0"/>
          </a:p>
          <a:p>
            <a:pPr eaLnBrk="1" hangingPunct="1">
              <a:spcBef>
                <a:spcPct val="0"/>
              </a:spcBef>
            </a:pPr>
            <a:endParaRPr lang="en-US" dirty="0"/>
          </a:p>
        </p:txBody>
      </p:sp>
    </p:spTree>
    <p:extLst>
      <p:ext uri="{BB962C8B-B14F-4D97-AF65-F5344CB8AC3E}">
        <p14:creationId xmlns:p14="http://schemas.microsoft.com/office/powerpoint/2010/main" val="411689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8952" eaLnBrk="1" hangingPunct="1">
              <a:spcBef>
                <a:spcPct val="0"/>
              </a:spcBef>
              <a:defRPr/>
            </a:pPr>
            <a:r>
              <a:rPr lang="en-US" dirty="0"/>
              <a:t>Updated with Brian </a:t>
            </a:r>
            <a:r>
              <a:rPr lang="en-US" baseline="0" dirty="0"/>
              <a:t>info</a:t>
            </a:r>
            <a:endParaRPr lang="en-US" dirty="0"/>
          </a:p>
          <a:p>
            <a:pPr eaLnBrk="1" hangingPunct="1">
              <a:spcBef>
                <a:spcPct val="0"/>
              </a:spcBef>
            </a:pPr>
            <a:endParaRPr lang="en-US" dirty="0"/>
          </a:p>
        </p:txBody>
      </p:sp>
    </p:spTree>
    <p:extLst>
      <p:ext uri="{BB962C8B-B14F-4D97-AF65-F5344CB8AC3E}">
        <p14:creationId xmlns:p14="http://schemas.microsoft.com/office/powerpoint/2010/main" val="36986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with Brian info</a:t>
            </a:r>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22</a:t>
            </a:fld>
            <a:endParaRPr lang="en-US" dirty="0"/>
          </a:p>
        </p:txBody>
      </p:sp>
    </p:spTree>
    <p:extLst>
      <p:ext uri="{BB962C8B-B14F-4D97-AF65-F5344CB8AC3E}">
        <p14:creationId xmlns:p14="http://schemas.microsoft.com/office/powerpoint/2010/main" val="368130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CA9A-8F24-20E4-50D6-8235436C0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48473-2A25-C7DF-A002-8613F5CD1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46079-7001-BF0A-013B-DEC7E28D07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C4570B-4F06-E634-05B1-D0134DBF1F6C}"/>
              </a:ext>
            </a:extLst>
          </p:cNvPr>
          <p:cNvSpPr>
            <a:spLocks noGrp="1"/>
          </p:cNvSpPr>
          <p:nvPr>
            <p:ph type="sldNum" sz="quarter" idx="10"/>
          </p:nvPr>
        </p:nvSpPr>
        <p:spPr/>
        <p:txBody>
          <a:bodyPr/>
          <a:lstStyle/>
          <a:p>
            <a:pPr>
              <a:defRPr/>
            </a:pPr>
            <a:fld id="{2621E89E-7B24-443C-BBAB-3D107AB78D84}" type="slidenum">
              <a:rPr lang="en-US" smtClean="0"/>
              <a:pPr>
                <a:defRPr/>
              </a:pPr>
              <a:t>24</a:t>
            </a:fld>
            <a:endParaRPr lang="en-US" dirty="0"/>
          </a:p>
        </p:txBody>
      </p:sp>
    </p:spTree>
    <p:extLst>
      <p:ext uri="{BB962C8B-B14F-4D97-AF65-F5344CB8AC3E}">
        <p14:creationId xmlns:p14="http://schemas.microsoft.com/office/powerpoint/2010/main" val="402615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7AB0EFFE-3D85-436D-80EE-393222C59BE7}" type="datetime1">
              <a:rPr lang="en-US" smtClean="0"/>
              <a:t>12/23/2024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6" name="Slide Number Placeholder 5"/>
          <p:cNvSpPr>
            <a:spLocks noGrp="1"/>
          </p:cNvSpPr>
          <p:nvPr>
            <p:ph type="sldNum" sz="quarter" idx="12"/>
          </p:nvPr>
        </p:nvSpPr>
        <p:spPr>
          <a:xfrm>
            <a:off x="6934200" y="6356350"/>
            <a:ext cx="2133600" cy="365125"/>
          </a:xfrm>
          <a:prstGeom prst="rect">
            <a:avLst/>
          </a:prstGeom>
        </p:spPr>
        <p:txBody>
          <a:bodyPr/>
          <a:lstStyle>
            <a:lvl1pPr algn="r" fontAlgn="auto">
              <a:spcBef>
                <a:spcPts val="0"/>
              </a:spcBef>
              <a:spcAft>
                <a:spcPts val="0"/>
              </a:spcAft>
              <a:defRPr smtClean="0">
                <a:latin typeface="+mn-lt"/>
              </a:defRPr>
            </a:lvl1pPr>
          </a:lstStyle>
          <a:p>
            <a:pPr>
              <a:defRPr/>
            </a:pPr>
            <a:fld id="{D5A65DA0-CADD-4A81-BFE5-A527DFACE986}" type="slidenum">
              <a:rPr lang="en-US"/>
              <a:pPr>
                <a:defRPr/>
              </a:pPr>
              <a:t>‹#›</a:t>
            </a:fld>
            <a:endParaRPr lang="en-US" dirty="0"/>
          </a:p>
        </p:txBody>
      </p:sp>
    </p:spTree>
    <p:extLst>
      <p:ext uri="{BB962C8B-B14F-4D97-AF65-F5344CB8AC3E}">
        <p14:creationId xmlns:p14="http://schemas.microsoft.com/office/powerpoint/2010/main" val="136638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2E4E0991-ABC6-4824-84D0-F0B19C3AB3CB}" type="datetime1">
              <a:rPr lang="en-US" smtClean="0"/>
              <a:t>12/23/2024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lvl1pPr algn="r" fontAlgn="auto">
              <a:spcBef>
                <a:spcPts val="0"/>
              </a:spcBef>
              <a:spcAft>
                <a:spcPts val="0"/>
              </a:spcAft>
              <a:defRPr>
                <a:latin typeface="+mn-lt"/>
              </a:defRPr>
            </a:lvl1pPr>
          </a:lstStyle>
          <a:p>
            <a:pPr>
              <a:defRPr/>
            </a:pPr>
            <a:fld id="{4444DD6E-F883-4E63-B07E-1D21765BA6A7}" type="slidenum">
              <a:rPr lang="en-US" smtClean="0"/>
              <a:pPr>
                <a:defRPr/>
              </a:pPr>
              <a:t>‹#›</a:t>
            </a:fld>
            <a:endParaRPr lang="en-US" dirty="0"/>
          </a:p>
        </p:txBody>
      </p:sp>
    </p:spTree>
    <p:extLst>
      <p:ext uri="{BB962C8B-B14F-4D97-AF65-F5344CB8AC3E}">
        <p14:creationId xmlns:p14="http://schemas.microsoft.com/office/powerpoint/2010/main" val="390367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7BABD7DC-D1FB-481D-BB5D-62C29B176F5B}" type="datetime1">
              <a:rPr lang="en-US" smtClean="0"/>
              <a:t>12/23/2024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6" name="Slide Number Placeholder 5"/>
          <p:cNvSpPr>
            <a:spLocks noGrp="1"/>
          </p:cNvSpPr>
          <p:nvPr>
            <p:ph type="sldNum" sz="quarter" idx="12"/>
          </p:nvPr>
        </p:nvSpPr>
        <p:spPr>
          <a:xfrm>
            <a:off x="6934200" y="6358060"/>
            <a:ext cx="2133600" cy="365125"/>
          </a:xfrm>
          <a:prstGeom prst="rect">
            <a:avLst/>
          </a:prstGeom>
        </p:spPr>
        <p:txBody>
          <a:bodyPr/>
          <a:lstStyle>
            <a:lvl1pPr algn="r" fontAlgn="auto">
              <a:spcBef>
                <a:spcPts val="0"/>
              </a:spcBef>
              <a:spcAft>
                <a:spcPts val="0"/>
              </a:spcAft>
              <a:defRPr>
                <a:latin typeface="+mn-lt"/>
              </a:defRPr>
            </a:lvl1pPr>
          </a:lstStyle>
          <a:p>
            <a:pPr>
              <a:defRPr/>
            </a:pPr>
            <a:fld id="{D03A8DA9-8489-4AEB-B116-ADEB67F81603}" type="slidenum">
              <a:rPr lang="en-US" smtClean="0"/>
              <a:pPr>
                <a:defRPr/>
              </a:pPr>
              <a:t>‹#›</a:t>
            </a:fld>
            <a:endParaRPr lang="en-US" dirty="0"/>
          </a:p>
        </p:txBody>
      </p:sp>
    </p:spTree>
    <p:extLst>
      <p:ext uri="{BB962C8B-B14F-4D97-AF65-F5344CB8AC3E}">
        <p14:creationId xmlns:p14="http://schemas.microsoft.com/office/powerpoint/2010/main" val="238333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2"/>
            <a:ext cx="8610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95F32BBF-C011-474D-9CA8-0B40D8DF05AF}" type="datetime1">
              <a:rPr lang="en-US" smtClean="0"/>
              <a:t>12/23/2024</a:t>
            </a:fld>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CFA6B9-FB70-4F96-A900-AFFE0473BD8F}" type="slidenum">
              <a:rPr lang="en-US"/>
              <a:pPr>
                <a:defRPr/>
              </a:pPr>
              <a:t>‹#›</a:t>
            </a:fld>
            <a:endParaRPr lang="en-US" dirty="0"/>
          </a:p>
        </p:txBody>
      </p:sp>
    </p:spTree>
    <p:extLst>
      <p:ext uri="{BB962C8B-B14F-4D97-AF65-F5344CB8AC3E}">
        <p14:creationId xmlns:p14="http://schemas.microsoft.com/office/powerpoint/2010/main" val="179178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7871B2A8-C73D-4AF5-8BCC-B5C0E86A9310}" type="datetime1">
              <a:rPr lang="en-US" smtClean="0"/>
              <a:t>12/23/2024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UO Professional Development                                                                                                                        http://odt.uoregon.edu</a:t>
            </a:r>
          </a:p>
        </p:txBody>
      </p:sp>
      <p:sp>
        <p:nvSpPr>
          <p:cNvPr id="6" name="Slide Number Placeholder 5"/>
          <p:cNvSpPr>
            <a:spLocks noGrp="1"/>
          </p:cNvSpPr>
          <p:nvPr>
            <p:ph type="sldNum" sz="quarter" idx="12"/>
          </p:nvPr>
        </p:nvSpPr>
        <p:spPr>
          <a:xfrm>
            <a:off x="7010400" y="6356349"/>
            <a:ext cx="2133600" cy="365125"/>
          </a:xfrm>
          <a:prstGeom prst="rect">
            <a:avLst/>
          </a:prstGeom>
        </p:spPr>
        <p:txBody>
          <a:bodyPr/>
          <a:lstStyle>
            <a:lvl1pPr algn="r" fontAlgn="auto">
              <a:spcBef>
                <a:spcPts val="0"/>
              </a:spcBef>
              <a:spcAft>
                <a:spcPts val="0"/>
              </a:spcAft>
              <a:defRPr>
                <a:latin typeface="+mn-lt"/>
              </a:defRPr>
            </a:lvl1pPr>
          </a:lstStyle>
          <a:p>
            <a:pPr>
              <a:defRPr/>
            </a:pPr>
            <a:fld id="{4F15B88F-9F0D-42A1-B079-B0F229B6E464}" type="slidenum">
              <a:rPr lang="en-US" smtClean="0"/>
              <a:pPr>
                <a:defRPr/>
              </a:pPr>
              <a:t>‹#›</a:t>
            </a:fld>
            <a:endParaRPr lang="en-US" dirty="0"/>
          </a:p>
        </p:txBody>
      </p:sp>
    </p:spTree>
    <p:extLst>
      <p:ext uri="{BB962C8B-B14F-4D97-AF65-F5344CB8AC3E}">
        <p14:creationId xmlns:p14="http://schemas.microsoft.com/office/powerpoint/2010/main" val="834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3BE3EA3-740C-4070-A7A1-1B37FDBA0098}" type="datetime1">
              <a:rPr lang="en-US" smtClean="0"/>
              <a:t>12/23/2024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6" name="Slide Number Placeholder 5"/>
          <p:cNvSpPr>
            <a:spLocks noGrp="1"/>
          </p:cNvSpPr>
          <p:nvPr>
            <p:ph type="sldNum" sz="quarter" idx="12"/>
          </p:nvPr>
        </p:nvSpPr>
        <p:spPr>
          <a:xfrm>
            <a:off x="7010400" y="6356349"/>
            <a:ext cx="2133600" cy="365125"/>
          </a:xfrm>
          <a:prstGeom prst="rect">
            <a:avLst/>
          </a:prstGeom>
        </p:spPr>
        <p:txBody>
          <a:bodyPr/>
          <a:lstStyle>
            <a:lvl1pPr algn="r" fontAlgn="auto">
              <a:spcBef>
                <a:spcPts val="0"/>
              </a:spcBef>
              <a:spcAft>
                <a:spcPts val="0"/>
              </a:spcAft>
              <a:defRPr>
                <a:latin typeface="+mn-lt"/>
              </a:defRPr>
            </a:lvl1pPr>
          </a:lstStyle>
          <a:p>
            <a:pPr>
              <a:defRPr/>
            </a:pPr>
            <a:fld id="{256BB260-4CB4-43EF-A1E0-C6166309E4BE}" type="slidenum">
              <a:rPr lang="en-US" smtClean="0"/>
              <a:pPr>
                <a:defRPr/>
              </a:pPr>
              <a:t>‹#›</a:t>
            </a:fld>
            <a:endParaRPr lang="en-US" dirty="0"/>
          </a:p>
        </p:txBody>
      </p:sp>
    </p:spTree>
    <p:extLst>
      <p:ext uri="{BB962C8B-B14F-4D97-AF65-F5344CB8AC3E}">
        <p14:creationId xmlns:p14="http://schemas.microsoft.com/office/powerpoint/2010/main" val="107619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05151FE2-3EA3-4B13-ACFB-892F701AA923}" type="datetime1">
              <a:rPr lang="en-US" smtClean="0"/>
              <a:t>12/23/2024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7" name="Slide Number Placeholder 6"/>
          <p:cNvSpPr>
            <a:spLocks noGrp="1"/>
          </p:cNvSpPr>
          <p:nvPr>
            <p:ph type="sldNum" sz="quarter" idx="12"/>
          </p:nvPr>
        </p:nvSpPr>
        <p:spPr>
          <a:xfrm>
            <a:off x="7010400" y="6356349"/>
            <a:ext cx="2133600" cy="365125"/>
          </a:xfrm>
          <a:prstGeom prst="rect">
            <a:avLst/>
          </a:prstGeom>
        </p:spPr>
        <p:txBody>
          <a:bodyPr/>
          <a:lstStyle>
            <a:lvl1pPr algn="r" fontAlgn="auto">
              <a:spcBef>
                <a:spcPts val="0"/>
              </a:spcBef>
              <a:spcAft>
                <a:spcPts val="0"/>
              </a:spcAft>
              <a:defRPr>
                <a:latin typeface="+mn-lt"/>
              </a:defRPr>
            </a:lvl1pPr>
          </a:lstStyle>
          <a:p>
            <a:pPr>
              <a:defRPr/>
            </a:pPr>
            <a:fld id="{9EB732F4-27A1-44B6-A69A-4C2B6D3E7D55}" type="slidenum">
              <a:rPr lang="en-US" smtClean="0"/>
              <a:pPr>
                <a:defRPr/>
              </a:pPr>
              <a:t>‹#›</a:t>
            </a:fld>
            <a:endParaRPr lang="en-US" dirty="0"/>
          </a:p>
        </p:txBody>
      </p:sp>
    </p:spTree>
    <p:extLst>
      <p:ext uri="{BB962C8B-B14F-4D97-AF65-F5344CB8AC3E}">
        <p14:creationId xmlns:p14="http://schemas.microsoft.com/office/powerpoint/2010/main" val="26198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610162A4-475F-4192-91E2-88095F8C0D9C}" type="datetime1">
              <a:rPr lang="en-US" smtClean="0"/>
              <a:t>12/23/2024</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UO Professional Development                                                                                                                        http://odt.uoregon.edu</a:t>
            </a:r>
          </a:p>
        </p:txBody>
      </p:sp>
      <p:sp>
        <p:nvSpPr>
          <p:cNvPr id="9" name="Slide Number Placeholder 8"/>
          <p:cNvSpPr>
            <a:spLocks noGrp="1"/>
          </p:cNvSpPr>
          <p:nvPr>
            <p:ph type="sldNum" sz="quarter" idx="12"/>
          </p:nvPr>
        </p:nvSpPr>
        <p:spPr>
          <a:xfrm>
            <a:off x="7010400" y="6356349"/>
            <a:ext cx="2133600" cy="365125"/>
          </a:xfrm>
          <a:prstGeom prst="rect">
            <a:avLst/>
          </a:prstGeom>
        </p:spPr>
        <p:txBody>
          <a:bodyPr/>
          <a:lstStyle>
            <a:lvl1pPr algn="r" fontAlgn="auto">
              <a:spcBef>
                <a:spcPts val="0"/>
              </a:spcBef>
              <a:spcAft>
                <a:spcPts val="0"/>
              </a:spcAft>
              <a:defRPr>
                <a:latin typeface="+mn-lt"/>
              </a:defRPr>
            </a:lvl1pPr>
          </a:lstStyle>
          <a:p>
            <a:pPr>
              <a:defRPr/>
            </a:pPr>
            <a:fld id="{F3BDDDBD-73AF-4952-9D94-F38D7F399B55}" type="slidenum">
              <a:rPr lang="en-US" smtClean="0"/>
              <a:pPr>
                <a:defRPr/>
              </a:pPr>
              <a:t>‹#›</a:t>
            </a:fld>
            <a:endParaRPr lang="en-US" dirty="0"/>
          </a:p>
        </p:txBody>
      </p:sp>
    </p:spTree>
    <p:extLst>
      <p:ext uri="{BB962C8B-B14F-4D97-AF65-F5344CB8AC3E}">
        <p14:creationId xmlns:p14="http://schemas.microsoft.com/office/powerpoint/2010/main" val="182081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CB90A0A1-3AA7-4578-A60F-C23FAE9901F9}" type="datetime1">
              <a:rPr lang="en-US" smtClean="0"/>
              <a:t>12/23/2024</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UO Professional Development                                                                                                                        http://odt.uoregon.edu</a:t>
            </a:r>
          </a:p>
        </p:txBody>
      </p:sp>
      <p:sp>
        <p:nvSpPr>
          <p:cNvPr id="5" name="Slide Number Placeholder 4"/>
          <p:cNvSpPr>
            <a:spLocks noGrp="1"/>
          </p:cNvSpPr>
          <p:nvPr>
            <p:ph type="sldNum" sz="quarter" idx="12"/>
          </p:nvPr>
        </p:nvSpPr>
        <p:spPr>
          <a:xfrm>
            <a:off x="7010400" y="6355129"/>
            <a:ext cx="2133600" cy="365125"/>
          </a:xfrm>
          <a:prstGeom prst="rect">
            <a:avLst/>
          </a:prstGeom>
        </p:spPr>
        <p:txBody>
          <a:bodyPr/>
          <a:lstStyle>
            <a:lvl1pPr algn="r" fontAlgn="auto">
              <a:spcBef>
                <a:spcPts val="0"/>
              </a:spcBef>
              <a:spcAft>
                <a:spcPts val="0"/>
              </a:spcAft>
              <a:defRPr>
                <a:latin typeface="+mn-lt"/>
              </a:defRPr>
            </a:lvl1pPr>
          </a:lstStyle>
          <a:p>
            <a:pPr>
              <a:defRPr/>
            </a:pPr>
            <a:fld id="{FB445712-8EAF-4AB6-A9A7-628CFA75D520}" type="slidenum">
              <a:rPr lang="en-US" smtClean="0"/>
              <a:pPr>
                <a:defRPr/>
              </a:pPr>
              <a:t>‹#›</a:t>
            </a:fld>
            <a:endParaRPr lang="en-US" dirty="0"/>
          </a:p>
        </p:txBody>
      </p:sp>
    </p:spTree>
    <p:extLst>
      <p:ext uri="{BB962C8B-B14F-4D97-AF65-F5344CB8AC3E}">
        <p14:creationId xmlns:p14="http://schemas.microsoft.com/office/powerpoint/2010/main" val="411378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4F11AB8-63D2-4E30-9472-10691F6C6230}" type="datetime1">
              <a:rPr lang="en-US" smtClean="0"/>
              <a:t>12/23/2024</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4" name="Slide Number Placeholder 3"/>
          <p:cNvSpPr>
            <a:spLocks noGrp="1"/>
          </p:cNvSpPr>
          <p:nvPr>
            <p:ph type="sldNum" sz="quarter" idx="12"/>
          </p:nvPr>
        </p:nvSpPr>
        <p:spPr>
          <a:xfrm>
            <a:off x="7010400" y="6356349"/>
            <a:ext cx="2133600" cy="365125"/>
          </a:xfrm>
          <a:prstGeom prst="rect">
            <a:avLst/>
          </a:prstGeom>
        </p:spPr>
        <p:txBody>
          <a:bodyPr/>
          <a:lstStyle>
            <a:lvl1pPr algn="r" fontAlgn="auto">
              <a:spcBef>
                <a:spcPts val="0"/>
              </a:spcBef>
              <a:spcAft>
                <a:spcPts val="0"/>
              </a:spcAft>
              <a:defRPr>
                <a:latin typeface="+mn-lt"/>
              </a:defRPr>
            </a:lvl1pPr>
          </a:lstStyle>
          <a:p>
            <a:pPr>
              <a:defRPr/>
            </a:pPr>
            <a:fld id="{E709D2D6-3845-4298-968F-A9B87D2DA7D1}" type="slidenum">
              <a:rPr lang="en-US" smtClean="0"/>
              <a:pPr>
                <a:defRPr/>
              </a:pPr>
              <a:t>‹#›</a:t>
            </a:fld>
            <a:endParaRPr lang="en-US" dirty="0"/>
          </a:p>
        </p:txBody>
      </p:sp>
    </p:spTree>
    <p:extLst>
      <p:ext uri="{BB962C8B-B14F-4D97-AF65-F5344CB8AC3E}">
        <p14:creationId xmlns:p14="http://schemas.microsoft.com/office/powerpoint/2010/main" val="396528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56E2F82-5255-444B-9E09-B70739ABAB69}" type="datetime1">
              <a:rPr lang="en-US" smtClean="0"/>
              <a:t>12/23/2024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UO Professional Development                                                                                                                        http://odt.uoregon.edu</a:t>
            </a:r>
          </a:p>
        </p:txBody>
      </p:sp>
      <p:sp>
        <p:nvSpPr>
          <p:cNvPr id="7" name="Slide Number Placeholder 6"/>
          <p:cNvSpPr>
            <a:spLocks noGrp="1"/>
          </p:cNvSpPr>
          <p:nvPr>
            <p:ph type="sldNum" sz="quarter" idx="12"/>
          </p:nvPr>
        </p:nvSpPr>
        <p:spPr>
          <a:xfrm>
            <a:off x="7010400" y="6356350"/>
            <a:ext cx="2133600" cy="365125"/>
          </a:xfrm>
          <a:prstGeom prst="rect">
            <a:avLst/>
          </a:prstGeom>
        </p:spPr>
        <p:txBody>
          <a:bodyPr/>
          <a:lstStyle>
            <a:lvl1pPr fontAlgn="auto">
              <a:spcBef>
                <a:spcPts val="0"/>
              </a:spcBef>
              <a:spcAft>
                <a:spcPts val="0"/>
              </a:spcAft>
              <a:defRPr>
                <a:latin typeface="+mn-lt"/>
              </a:defRPr>
            </a:lvl1pPr>
          </a:lstStyle>
          <a:p>
            <a:pPr algn="r">
              <a:defRPr/>
            </a:pPr>
            <a:fld id="{688F9856-AF31-4A01-A996-D41B733856B8}" type="slidenum">
              <a:rPr lang="en-US" smtClean="0"/>
              <a:pPr algn="r">
                <a:defRPr/>
              </a:pPr>
              <a:t>‹#›</a:t>
            </a:fld>
            <a:endParaRPr lang="en-US" dirty="0"/>
          </a:p>
        </p:txBody>
      </p:sp>
    </p:spTree>
    <p:extLst>
      <p:ext uri="{BB962C8B-B14F-4D97-AF65-F5344CB8AC3E}">
        <p14:creationId xmlns:p14="http://schemas.microsoft.com/office/powerpoint/2010/main" val="352601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A02CD11-F08D-4C9C-A462-B782312040F5}" type="datetime1">
              <a:rPr lang="en-US" smtClean="0"/>
              <a:t>12/23/2024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UO Professional Development                                                                                                                        http://odt.uoregon.edu</a:t>
            </a:r>
            <a:endParaRPr lang="en-US" dirty="0"/>
          </a:p>
        </p:txBody>
      </p:sp>
      <p:sp>
        <p:nvSpPr>
          <p:cNvPr id="7" name="Slide Number Placeholder 6"/>
          <p:cNvSpPr>
            <a:spLocks noGrp="1"/>
          </p:cNvSpPr>
          <p:nvPr>
            <p:ph type="sldNum" sz="quarter" idx="12"/>
          </p:nvPr>
        </p:nvSpPr>
        <p:spPr>
          <a:xfrm>
            <a:off x="7010400" y="6356349"/>
            <a:ext cx="2133600" cy="365125"/>
          </a:xfrm>
          <a:prstGeom prst="rect">
            <a:avLst/>
          </a:prstGeom>
        </p:spPr>
        <p:txBody>
          <a:bodyPr/>
          <a:lstStyle>
            <a:lvl1pPr fontAlgn="auto">
              <a:spcBef>
                <a:spcPts val="0"/>
              </a:spcBef>
              <a:spcAft>
                <a:spcPts val="0"/>
              </a:spcAft>
              <a:defRPr>
                <a:latin typeface="+mn-lt"/>
              </a:defRPr>
            </a:lvl1pPr>
          </a:lstStyle>
          <a:p>
            <a:pPr algn="r">
              <a:defRPr/>
            </a:pPr>
            <a:fld id="{D3D479FD-B007-428B-9DE1-AC46720A0D43}" type="slidenum">
              <a:rPr lang="en-US" smtClean="0"/>
              <a:pPr algn="r">
                <a:defRPr/>
              </a:pPr>
              <a:t>‹#›</a:t>
            </a:fld>
            <a:endParaRPr lang="en-US" dirty="0"/>
          </a:p>
        </p:txBody>
      </p:sp>
    </p:spTree>
    <p:extLst>
      <p:ext uri="{BB962C8B-B14F-4D97-AF65-F5344CB8AC3E}">
        <p14:creationId xmlns:p14="http://schemas.microsoft.com/office/powerpoint/2010/main" val="284428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32519-3BD8-445F-AEDC-A0D3969F2F1D}" type="datetime1">
              <a:rPr lang="en-US" smtClean="0"/>
              <a:t>12/23/2024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UO Professional Development                                                                                                                        http://odt.uoregon.edu</a:t>
            </a:r>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5"/>
          <p:cNvSpPr>
            <a:spLocks noGrp="1"/>
          </p:cNvSpPr>
          <p:nvPr>
            <p:ph type="ctrTitle"/>
          </p:nvPr>
        </p:nvSpPr>
        <p:spPr>
          <a:xfrm>
            <a:off x="800100" y="2855896"/>
            <a:ext cx="7772400" cy="691686"/>
          </a:xfrm>
        </p:spPr>
        <p:txBody>
          <a:bodyPr tIns="0" bIns="365760"/>
          <a:lstStyle/>
          <a:p>
            <a:pPr eaLnBrk="1" hangingPunct="1"/>
            <a:r>
              <a:rPr lang="en-US" sz="3600" b="1" dirty="0">
                <a:latin typeface="+mn-lt"/>
                <a:cs typeface="Arial" charset="0"/>
              </a:rPr>
              <a:t>University of Oregon</a:t>
            </a:r>
            <a:br>
              <a:rPr lang="en-US" sz="3600" b="1" dirty="0">
                <a:latin typeface="+mn-lt"/>
                <a:cs typeface="Arial" charset="0"/>
              </a:rPr>
            </a:br>
            <a:r>
              <a:rPr lang="en-US" sz="3600" b="1" dirty="0">
                <a:latin typeface="+mn-lt"/>
                <a:cs typeface="Arial" charset="0"/>
              </a:rPr>
              <a:t>Financial Briefing</a:t>
            </a:r>
            <a:endParaRPr lang="en-US" sz="1050" b="1" i="1" dirty="0">
              <a:latin typeface="+mn-lt"/>
              <a:cs typeface="Arial" charset="0"/>
            </a:endParaRPr>
          </a:p>
        </p:txBody>
      </p:sp>
      <p:sp>
        <p:nvSpPr>
          <p:cNvPr id="8196" name="Subtitle 6"/>
          <p:cNvSpPr>
            <a:spLocks noGrp="1"/>
          </p:cNvSpPr>
          <p:nvPr>
            <p:ph type="subTitle" idx="1"/>
          </p:nvPr>
        </p:nvSpPr>
        <p:spPr>
          <a:xfrm>
            <a:off x="304800" y="3733800"/>
            <a:ext cx="8763000" cy="2739564"/>
          </a:xfrm>
        </p:spPr>
        <p:txBody>
          <a:bodyPr lIns="0" tIns="0" rIns="0" bIns="0"/>
          <a:lstStyle/>
          <a:p>
            <a:pPr eaLnBrk="1" hangingPunct="1">
              <a:defRPr/>
            </a:pPr>
            <a:endParaRPr lang="en-US" sz="100" dirty="0">
              <a:solidFill>
                <a:srgbClr val="232D23"/>
              </a:solidFill>
              <a:cs typeface="Arial" pitchFamily="34" charset="0"/>
            </a:endParaRPr>
          </a:p>
          <a:p>
            <a:pPr eaLnBrk="1" hangingPunct="1">
              <a:defRPr/>
            </a:pPr>
            <a:r>
              <a:rPr lang="en-US" dirty="0">
                <a:solidFill>
                  <a:srgbClr val="232D23"/>
                </a:solidFill>
                <a:cs typeface="Arial" pitchFamily="34" charset="0"/>
              </a:rPr>
              <a:t>October 14, 2024</a:t>
            </a:r>
            <a:endParaRPr lang="en-US" dirty="0">
              <a:solidFill>
                <a:srgbClr val="FF0000"/>
              </a:solidFill>
              <a:cs typeface="Arial" pitchFamily="34" charset="0"/>
            </a:endParaRPr>
          </a:p>
          <a:p>
            <a:pPr eaLnBrk="1" hangingPunct="1">
              <a:defRPr/>
            </a:pPr>
            <a:endParaRPr lang="en-US" sz="2800" dirty="0">
              <a:solidFill>
                <a:srgbClr val="232D23"/>
              </a:solidFill>
              <a:cs typeface="Arial" pitchFamily="34" charset="0"/>
            </a:endParaRPr>
          </a:p>
          <a:p>
            <a:pPr eaLnBrk="1" hangingPunct="1">
              <a:spcBef>
                <a:spcPts val="0"/>
              </a:spcBef>
              <a:defRPr/>
            </a:pPr>
            <a:r>
              <a:rPr lang="en-US" sz="2800" dirty="0">
                <a:solidFill>
                  <a:srgbClr val="232D23"/>
                </a:solidFill>
                <a:cs typeface="Arial" pitchFamily="34" charset="0"/>
              </a:rPr>
              <a:t>Brian Fox, Associate Vice President for </a:t>
            </a:r>
          </a:p>
          <a:p>
            <a:pPr eaLnBrk="1" hangingPunct="1">
              <a:spcBef>
                <a:spcPts val="0"/>
              </a:spcBef>
              <a:defRPr/>
            </a:pPr>
            <a:r>
              <a:rPr lang="en-US" sz="2800" dirty="0">
                <a:solidFill>
                  <a:srgbClr val="232D23"/>
                </a:solidFill>
                <a:cs typeface="Arial" pitchFamily="34" charset="0"/>
              </a:rPr>
              <a:t>Budget, Financial Analysis and Data Analytics</a:t>
            </a:r>
          </a:p>
          <a:p>
            <a:pPr eaLnBrk="1" hangingPunct="1">
              <a:spcBef>
                <a:spcPts val="0"/>
              </a:spcBef>
              <a:defRPr/>
            </a:pPr>
            <a:endParaRPr lang="en-US" sz="2800" dirty="0">
              <a:solidFill>
                <a:srgbClr val="232D23"/>
              </a:solidFill>
              <a:cs typeface="Arial" pitchFamily="34" charset="0"/>
            </a:endParaRPr>
          </a:p>
          <a:p>
            <a:pPr eaLnBrk="1" hangingPunct="1">
              <a:spcBef>
                <a:spcPts val="0"/>
              </a:spcBef>
              <a:defRPr/>
            </a:pPr>
            <a:r>
              <a:rPr lang="en-US" sz="2800" dirty="0">
                <a:solidFill>
                  <a:srgbClr val="232D23"/>
                </a:solidFill>
                <a:cs typeface="Arial" pitchFamily="34" charset="0"/>
              </a:rPr>
              <a:t>JP Monroe, Director Institutional Research</a:t>
            </a:r>
            <a:endParaRPr lang="en-US" sz="3000" dirty="0"/>
          </a:p>
          <a:p>
            <a:pPr eaLnBrk="1" hangingPunct="1">
              <a:defRPr/>
            </a:pPr>
            <a:endParaRPr lang="en-US" dirty="0"/>
          </a:p>
        </p:txBody>
      </p:sp>
      <p:sp>
        <p:nvSpPr>
          <p:cNvPr id="13317" name="TextBox 4"/>
          <p:cNvSpPr txBox="1">
            <a:spLocks noChangeArrowheads="1"/>
          </p:cNvSpPr>
          <p:nvPr/>
        </p:nvSpPr>
        <p:spPr bwMode="auto">
          <a:xfrm>
            <a:off x="685800" y="1437086"/>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solidFill>
                  <a:srgbClr val="001E0E"/>
                </a:solidFill>
                <a:latin typeface="+mn-lt"/>
                <a:cs typeface="Arial" charset="0"/>
              </a:rPr>
              <a:t>Tuition and Fee Advisory Board</a:t>
            </a:r>
            <a:endParaRPr lang="en-US" sz="1050" dirty="0">
              <a:solidFill>
                <a:srgbClr val="001E0E"/>
              </a:solidFill>
              <a:latin typeface="+mn-lt"/>
              <a:cs typeface="Arial" charset="0"/>
            </a:endParaRPr>
          </a:p>
        </p:txBody>
      </p:sp>
      <p:grpSp>
        <p:nvGrpSpPr>
          <p:cNvPr id="7" name="Group 6"/>
          <p:cNvGrpSpPr/>
          <p:nvPr/>
        </p:nvGrpSpPr>
        <p:grpSpPr>
          <a:xfrm>
            <a:off x="0" y="-7875"/>
            <a:ext cx="9144000" cy="1057423"/>
            <a:chOff x="0" y="3636"/>
            <a:chExt cx="9144000" cy="1057423"/>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36"/>
              <a:ext cx="9144000" cy="105742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240180"/>
              <a:ext cx="2756528" cy="58433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3" descr="Cost of attendance for the 2024-25 academic year among Big 10 Publics (residents)&#10;&#10;A bar chart that shows the cost of attendance among the Big 10 publics for resident students. Total cost of Attendance is placed on the y axis and the Institution is on the x axis. An average of $33,440 is included. University of Oregon is the third highest on the chart, costing $37,091, third to UCLA ($38,168) and Rutgers ($38,838).&#10;&#10;For details, message dsharp@uoregon.edu">
            <a:extLst>
              <a:ext uri="{FF2B5EF4-FFF2-40B4-BE49-F238E27FC236}">
                <a16:creationId xmlns:a16="http://schemas.microsoft.com/office/drawing/2014/main" id="{CF12B9FB-1850-42BA-A5EF-F0A2365C5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3" y="89867"/>
            <a:ext cx="9124005" cy="6454707"/>
          </a:xfrm>
          <a:prstGeom prst="rect">
            <a:avLst/>
          </a:prstGeom>
        </p:spPr>
      </p:pic>
      <p:sp>
        <p:nvSpPr>
          <p:cNvPr id="2" name="Slide Number Placeholder 1">
            <a:extLst>
              <a:ext uri="{FF2B5EF4-FFF2-40B4-BE49-F238E27FC236}">
                <a16:creationId xmlns:a16="http://schemas.microsoft.com/office/drawing/2014/main" id="{9FB2ED4D-58EB-3E97-82FC-00ED87D9D960}"/>
              </a:ext>
            </a:extLst>
          </p:cNvPr>
          <p:cNvSpPr>
            <a:spLocks noGrp="1"/>
          </p:cNvSpPr>
          <p:nvPr>
            <p:ph type="sldNum" sz="quarter" idx="12"/>
          </p:nvPr>
        </p:nvSpPr>
        <p:spPr>
          <a:xfrm>
            <a:off x="6934200" y="6416675"/>
            <a:ext cx="2133600" cy="365125"/>
          </a:xfrm>
        </p:spPr>
        <p:txBody>
          <a:bodyPr/>
          <a:lstStyle/>
          <a:p>
            <a:pPr>
              <a:defRPr/>
            </a:pPr>
            <a:fld id="{D5A65DA0-CADD-4A81-BFE5-A527DFACE986}" type="slidenum">
              <a:rPr lang="en-US" smtClean="0"/>
              <a:pPr>
                <a:defRPr/>
              </a:pPr>
              <a:t>10</a:t>
            </a:fld>
            <a:endParaRPr lang="en-US" dirty="0"/>
          </a:p>
        </p:txBody>
      </p:sp>
    </p:spTree>
    <p:extLst>
      <p:ext uri="{BB962C8B-B14F-4D97-AF65-F5344CB8AC3E}">
        <p14:creationId xmlns:p14="http://schemas.microsoft.com/office/powerpoint/2010/main" val="365021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Cost of Attendance for the 2024-25 academic year among Big 10 Publics&#10;&#10;A bar chart that shows the cost of attendance among the Big 10 publics for non-resident students. Total cost of Attendance is placed on the y axis and the Institution is on the x axis. An average of $59,425 is included. University of Oregon is the third highest on the chart, costing $65,553, third to UCLA ($72,368) and Michigan ($80,142). The University of Oregon is very similar to the University of Washington, which costs $65,541.&#10;&#10;For details, message dsharp@uoregon.edu">
            <a:extLst>
              <a:ext uri="{FF2B5EF4-FFF2-40B4-BE49-F238E27FC236}">
                <a16:creationId xmlns:a16="http://schemas.microsoft.com/office/drawing/2014/main" id="{47A79012-55D3-4CD8-89FE-4B1296F2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1" y="84826"/>
            <a:ext cx="9124004" cy="6454706"/>
          </a:xfrm>
          <a:prstGeom prst="rect">
            <a:avLst/>
          </a:prstGeom>
        </p:spPr>
      </p:pic>
      <p:sp>
        <p:nvSpPr>
          <p:cNvPr id="2" name="Slide Number Placeholder 1">
            <a:extLst>
              <a:ext uri="{FF2B5EF4-FFF2-40B4-BE49-F238E27FC236}">
                <a16:creationId xmlns:a16="http://schemas.microsoft.com/office/drawing/2014/main" id="{B6C5BA14-3AE2-8C55-369F-9C9DD2795688}"/>
              </a:ext>
            </a:extLst>
          </p:cNvPr>
          <p:cNvSpPr>
            <a:spLocks noGrp="1"/>
          </p:cNvSpPr>
          <p:nvPr>
            <p:ph type="sldNum" sz="quarter" idx="12"/>
          </p:nvPr>
        </p:nvSpPr>
        <p:spPr>
          <a:xfrm>
            <a:off x="6934200" y="6416675"/>
            <a:ext cx="2133600" cy="365125"/>
          </a:xfrm>
        </p:spPr>
        <p:txBody>
          <a:bodyPr/>
          <a:lstStyle/>
          <a:p>
            <a:pPr>
              <a:defRPr/>
            </a:pPr>
            <a:fld id="{D5A65DA0-CADD-4A81-BFE5-A527DFACE986}" type="slidenum">
              <a:rPr lang="en-US" smtClean="0"/>
              <a:pPr>
                <a:defRPr/>
              </a:pPr>
              <a:t>11</a:t>
            </a:fld>
            <a:endParaRPr lang="en-US" dirty="0"/>
          </a:p>
        </p:txBody>
      </p:sp>
    </p:spTree>
    <p:extLst>
      <p:ext uri="{BB962C8B-B14F-4D97-AF65-F5344CB8AC3E}">
        <p14:creationId xmlns:p14="http://schemas.microsoft.com/office/powerpoint/2010/main" val="17706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5D73-6387-5AC8-8384-64253FEA4E5D}"/>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AD545025-7C94-F16D-627E-0606BDA7335C}"/>
              </a:ext>
            </a:extLst>
          </p:cNvPr>
          <p:cNvSpPr>
            <a:spLocks noGrp="1"/>
          </p:cNvSpPr>
          <p:nvPr>
            <p:ph type="title"/>
          </p:nvPr>
        </p:nvSpPr>
        <p:spPr/>
        <p:txBody>
          <a:bodyPr/>
          <a:lstStyle/>
          <a:p>
            <a:pPr eaLnBrk="1" hangingPunct="1"/>
            <a:r>
              <a:rPr lang="en-US" sz="3600" b="1" kern="0" dirty="0">
                <a:solidFill>
                  <a:srgbClr val="003300"/>
                </a:solidFill>
                <a:latin typeface="+mn-lt"/>
                <a:cs typeface="Arial" panose="020B0604020202020204" pitchFamily="34" charset="0"/>
              </a:rPr>
              <a:t>Agenda</a:t>
            </a:r>
          </a:p>
        </p:txBody>
      </p:sp>
      <p:sp>
        <p:nvSpPr>
          <p:cNvPr id="14339" name="Content Placeholder 4">
            <a:extLst>
              <a:ext uri="{FF2B5EF4-FFF2-40B4-BE49-F238E27FC236}">
                <a16:creationId xmlns:a16="http://schemas.microsoft.com/office/drawing/2014/main" id="{C9D1F5C4-2D84-68C3-30DB-0822AED1E6F6}"/>
              </a:ext>
            </a:extLst>
          </p:cNvPr>
          <p:cNvSpPr>
            <a:spLocks noGrp="1"/>
          </p:cNvSpPr>
          <p:nvPr>
            <p:ph idx="1"/>
          </p:nvPr>
        </p:nvSpPr>
        <p:spPr>
          <a:xfrm>
            <a:off x="914400" y="1828800"/>
            <a:ext cx="8305800" cy="3200400"/>
          </a:xfrm>
        </p:spPr>
        <p:txBody>
          <a:bodyPr/>
          <a:lstStyle/>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Historical &amp; Comparative Data</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UO Budget Structure</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Key Sources of University Funding</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Cost Drivers</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E&amp;G Fund Challenges </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FY24 and Beyond</a:t>
            </a:r>
          </a:p>
          <a:p>
            <a:pPr eaLnBrk="1" fontAlgn="auto" hangingPunct="1">
              <a:spcBef>
                <a:spcPts val="600"/>
              </a:spcBef>
              <a:spcAft>
                <a:spcPts val="0"/>
              </a:spcAft>
              <a:buFont typeface="Arial" pitchFamily="34" charset="0"/>
              <a:buChar char="•"/>
              <a:defRPr/>
            </a:pPr>
            <a:endParaRPr lang="en-US" sz="2800" dirty="0">
              <a:cs typeface="Arial" panose="020B0604020202020204" pitchFamily="34" charset="0"/>
            </a:endParaRPr>
          </a:p>
        </p:txBody>
      </p:sp>
      <p:sp>
        <p:nvSpPr>
          <p:cNvPr id="2" name="Right Arrow 3">
            <a:extLst>
              <a:ext uri="{FF2B5EF4-FFF2-40B4-BE49-F238E27FC236}">
                <a16:creationId xmlns:a16="http://schemas.microsoft.com/office/drawing/2014/main" id="{CBC48974-0F2F-B1E1-7A81-4299B4EA22D4}"/>
              </a:ext>
            </a:extLst>
          </p:cNvPr>
          <p:cNvSpPr/>
          <p:nvPr/>
        </p:nvSpPr>
        <p:spPr>
          <a:xfrm>
            <a:off x="393405" y="2395270"/>
            <a:ext cx="4572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C329C7E-4F68-90DC-C5EE-61BBED16FD00}"/>
              </a:ext>
            </a:extLst>
          </p:cNvPr>
          <p:cNvSpPr>
            <a:spLocks noGrp="1"/>
          </p:cNvSpPr>
          <p:nvPr>
            <p:ph type="sldNum" sz="quarter" idx="12"/>
          </p:nvPr>
        </p:nvSpPr>
        <p:spPr/>
        <p:txBody>
          <a:bodyPr/>
          <a:lstStyle/>
          <a:p>
            <a:pPr algn="r">
              <a:defRPr/>
            </a:pPr>
            <a:fld id="{4F15B88F-9F0D-42A1-B079-B0F229B6E464}" type="slidenum">
              <a:rPr lang="en-US" smtClean="0"/>
              <a:pPr algn="r">
                <a:defRPr/>
              </a:pPr>
              <a:t>12</a:t>
            </a:fld>
            <a:endParaRPr lang="en-US" dirty="0"/>
          </a:p>
        </p:txBody>
      </p:sp>
    </p:spTree>
    <p:extLst>
      <p:ext uri="{BB962C8B-B14F-4D97-AF65-F5344CB8AC3E}">
        <p14:creationId xmlns:p14="http://schemas.microsoft.com/office/powerpoint/2010/main" val="148263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43000" y="423658"/>
            <a:ext cx="7010400" cy="811720"/>
          </a:xfrm>
        </p:spPr>
        <p:txBody>
          <a:bodyPr/>
          <a:lstStyle/>
          <a:p>
            <a:pPr algn="l" eaLnBrk="1" hangingPunct="1"/>
            <a:r>
              <a:rPr lang="en-US" altLang="en-US" sz="3600" b="1" kern="0" dirty="0">
                <a:solidFill>
                  <a:srgbClr val="003300"/>
                </a:solidFill>
                <a:latin typeface="+mn-lt"/>
                <a:cs typeface="Arial" panose="020B0604020202020204" pitchFamily="34" charset="0"/>
              </a:rPr>
              <a:t>UO Budget Structure</a:t>
            </a:r>
          </a:p>
        </p:txBody>
      </p:sp>
      <p:sp>
        <p:nvSpPr>
          <p:cNvPr id="8" name="Rectangle 7"/>
          <p:cNvSpPr/>
          <p:nvPr/>
        </p:nvSpPr>
        <p:spPr>
          <a:xfrm>
            <a:off x="1981200" y="3283740"/>
            <a:ext cx="2362200" cy="2667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anose="020B0604020202020204" pitchFamily="34" charset="0"/>
              <a:cs typeface="Arial" panose="020B0604020202020204" pitchFamily="34" charset="0"/>
            </a:endParaRPr>
          </a:p>
        </p:txBody>
      </p:sp>
      <p:sp>
        <p:nvSpPr>
          <p:cNvPr id="9" name="Rectangle 8" title="E&amp;G: School and College Budgets"/>
          <p:cNvSpPr/>
          <p:nvPr/>
        </p:nvSpPr>
        <p:spPr>
          <a:xfrm>
            <a:off x="2130650" y="31260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School &amp; College 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135413" y="1384543"/>
            <a:ext cx="1510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E&amp;G Funds</a:t>
            </a:r>
          </a:p>
        </p:txBody>
      </p:sp>
      <p:sp>
        <p:nvSpPr>
          <p:cNvPr id="11" name="TextBox 10"/>
          <p:cNvSpPr txBox="1">
            <a:spLocks noChangeArrowheads="1"/>
          </p:cNvSpPr>
          <p:nvPr/>
        </p:nvSpPr>
        <p:spPr bwMode="auto">
          <a:xfrm>
            <a:off x="5029200" y="1371600"/>
            <a:ext cx="1608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Other Funds</a:t>
            </a:r>
          </a:p>
        </p:txBody>
      </p:sp>
      <p:sp>
        <p:nvSpPr>
          <p:cNvPr id="12" name="Rectangle 11" title="E&amp;G: Central Admin Budgets"/>
          <p:cNvSpPr/>
          <p:nvPr/>
        </p:nvSpPr>
        <p:spPr>
          <a:xfrm>
            <a:off x="2130650" y="39642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Central Admin</a:t>
            </a:r>
          </a:p>
          <a:p>
            <a:pPr algn="ctr">
              <a:defRPr/>
            </a:pPr>
            <a:r>
              <a:rPr lang="en-US" sz="1400" dirty="0">
                <a:solidFill>
                  <a:schemeClr val="tx1"/>
                </a:solidFill>
                <a:latin typeface="Arial" panose="020B0604020202020204" pitchFamily="34" charset="0"/>
                <a:cs typeface="Arial" panose="020B0604020202020204" pitchFamily="34" charset="0"/>
              </a:rPr>
              <a:t>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3" name="Rectangle 12" title="E&amp;G: Institutional Expenses (debt, assessments, utilities, leases)"/>
          <p:cNvSpPr/>
          <p:nvPr/>
        </p:nvSpPr>
        <p:spPr>
          <a:xfrm>
            <a:off x="2130650" y="48024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Arial" panose="020B0604020202020204" pitchFamily="34" charset="0"/>
                <a:cs typeface="Arial" panose="020B0604020202020204" pitchFamily="34" charset="0"/>
              </a:rPr>
              <a:t>Institutional Expenses</a:t>
            </a:r>
          </a:p>
          <a:p>
            <a:pPr algn="ctr">
              <a:defRPr/>
            </a:pPr>
            <a:r>
              <a:rPr lang="en-US" sz="1400" dirty="0">
                <a:solidFill>
                  <a:schemeClr val="tx1"/>
                </a:solidFill>
                <a:latin typeface="Arial" panose="020B0604020202020204" pitchFamily="34" charset="0"/>
                <a:cs typeface="Arial" panose="020B0604020202020204" pitchFamily="34" charset="0"/>
              </a:rPr>
              <a:t>(Debt, assessments, utilities, leases)</a:t>
            </a:r>
          </a:p>
        </p:txBody>
      </p:sp>
      <p:sp>
        <p:nvSpPr>
          <p:cNvPr id="14" name="TextBox 13"/>
          <p:cNvSpPr txBox="1">
            <a:spLocks noChangeArrowheads="1"/>
          </p:cNvSpPr>
          <p:nvPr/>
        </p:nvSpPr>
        <p:spPr bwMode="auto">
          <a:xfrm>
            <a:off x="1902050" y="1786483"/>
            <a:ext cx="2898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400" i="1" dirty="0">
                <a:latin typeface="Arial" panose="020B0604020202020204" pitchFamily="34" charset="0"/>
                <a:cs typeface="Arial" panose="020B0604020202020204" pitchFamily="34" charset="0"/>
              </a:rPr>
              <a:t>Tuition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State Appropriation</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F&amp;A Return</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Overhead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Fee revenue, interest earnings</a:t>
            </a:r>
          </a:p>
        </p:txBody>
      </p:sp>
      <p:sp>
        <p:nvSpPr>
          <p:cNvPr id="15" name="TextBox 14"/>
          <p:cNvSpPr txBox="1">
            <a:spLocks noChangeArrowheads="1"/>
          </p:cNvSpPr>
          <p:nvPr/>
        </p:nvSpPr>
        <p:spPr bwMode="auto">
          <a:xfrm>
            <a:off x="4876800" y="1784653"/>
            <a:ext cx="307007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400" i="1" dirty="0">
                <a:latin typeface="Arial" panose="020B0604020202020204" pitchFamily="34" charset="0"/>
                <a:cs typeface="Arial" panose="020B0604020202020204" pitchFamily="34" charset="0"/>
              </a:rPr>
              <a:t>Grants and Contracts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Auxiliary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Service Center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Designated Operations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Restricted gifts</a:t>
            </a:r>
          </a:p>
        </p:txBody>
      </p:sp>
      <p:sp>
        <p:nvSpPr>
          <p:cNvPr id="17" name="Rectangle 16" title="Other funds: Grants and Contracts"/>
          <p:cNvSpPr/>
          <p:nvPr/>
        </p:nvSpPr>
        <p:spPr>
          <a:xfrm>
            <a:off x="5105400" y="31242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Grants &amp; Contracts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8" name="Rectangle 17" title="Other funds: Plant Funds"/>
          <p:cNvSpPr/>
          <p:nvPr/>
        </p:nvSpPr>
        <p:spPr>
          <a:xfrm>
            <a:off x="5105400" y="39624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Plant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9" name="Rectangle 18" title="Other funds: Auxiliary, Service Centers, and Designated Ops Funds"/>
          <p:cNvSpPr/>
          <p:nvPr/>
        </p:nvSpPr>
        <p:spPr>
          <a:xfrm>
            <a:off x="5105400" y="4800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Arial" panose="020B0604020202020204" pitchFamily="34" charset="0"/>
                <a:cs typeface="Arial" panose="020B0604020202020204" pitchFamily="34" charset="0"/>
              </a:rPr>
              <a:t>Auxiliary, Service Centers, and Designated Ops Funds</a:t>
            </a:r>
            <a:endParaRPr lang="en-US" dirty="0">
              <a:solidFill>
                <a:schemeClr val="tx1"/>
              </a:solidFill>
              <a:latin typeface="Arial" panose="020B0604020202020204" pitchFamily="34" charset="0"/>
              <a:cs typeface="Arial" panose="020B0604020202020204" pitchFamily="34" charset="0"/>
            </a:endParaRPr>
          </a:p>
        </p:txBody>
      </p:sp>
      <p:sp>
        <p:nvSpPr>
          <p:cNvPr id="20" name="Rectangle 19" title="Other funds: Restricted Gifts"/>
          <p:cNvSpPr/>
          <p:nvPr/>
        </p:nvSpPr>
        <p:spPr>
          <a:xfrm>
            <a:off x="5105400" y="5562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Restricted Gifts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B324BA2-2364-CECB-E11F-E972D912F7A7}"/>
              </a:ext>
            </a:extLst>
          </p:cNvPr>
          <p:cNvSpPr>
            <a:spLocks noGrp="1"/>
          </p:cNvSpPr>
          <p:nvPr>
            <p:ph type="sldNum" sz="quarter" idx="12"/>
          </p:nvPr>
        </p:nvSpPr>
        <p:spPr/>
        <p:txBody>
          <a:bodyPr/>
          <a:lstStyle/>
          <a:p>
            <a:pPr algn="r">
              <a:defRPr/>
            </a:pPr>
            <a:fld id="{4F15B88F-9F0D-42A1-B079-B0F229B6E464}" type="slidenum">
              <a:rPr lang="en-US" smtClean="0"/>
              <a:pPr algn="r">
                <a:defRPr/>
              </a:pPr>
              <a:t>13</a:t>
            </a:fld>
            <a:endParaRPr lang="en-US" dirty="0"/>
          </a:p>
        </p:txBody>
      </p:sp>
    </p:spTree>
    <p:extLst>
      <p:ext uri="{BB962C8B-B14F-4D97-AF65-F5344CB8AC3E}">
        <p14:creationId xmlns:p14="http://schemas.microsoft.com/office/powerpoint/2010/main" val="33093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ual state appropriations in support of operations&#10;&#10;A bar chart showing the annual state appropriations in support of operations over time (FY08-FY24). The amount of money in millions is shown on the y axis and the Fiscal Year is shown on the x axis. The data is as follows: &#10;FY08=80.1M&#10;FY09=73.1M&#10;FY10=66.8M&#10;FY11=66.5M&#10;FY12=44.8M&#10;FY13=47.3M&#10;FY14=49.4M&#10;FY15=55.9M&#10;FY16=64.5M&#10;FY17=66.5M&#10;FY18=72.7M&#10;FY19=74.4M&#10;FY20=81.1M&#10;FY21=84.5M&#10;FY22=88.6M&#10;FY23=90.5M&#10;FY24=98.2M&#10;FY12 is the lowest, with $44.8M, and FY24 is the highest, with $98.2M. &#10;&#10;For details, message dsharp@uoregon.edu">
            <a:extLst>
              <a:ext uri="{FF2B5EF4-FFF2-40B4-BE49-F238E27FC236}">
                <a16:creationId xmlns:a16="http://schemas.microsoft.com/office/drawing/2014/main" id="{680916A9-82A7-1DA0-4801-8ABDBBF0C99C}"/>
              </a:ext>
            </a:extLst>
          </p:cNvPr>
          <p:cNvPicPr>
            <a:picLocks noChangeAspect="1"/>
          </p:cNvPicPr>
          <p:nvPr/>
        </p:nvPicPr>
        <p:blipFill>
          <a:blip r:embed="rId3"/>
          <a:stretch>
            <a:fillRect/>
          </a:stretch>
        </p:blipFill>
        <p:spPr>
          <a:xfrm>
            <a:off x="228223" y="270998"/>
            <a:ext cx="8687553" cy="6316003"/>
          </a:xfrm>
          <a:prstGeom prst="rect">
            <a:avLst/>
          </a:prstGeom>
        </p:spPr>
      </p:pic>
      <p:sp>
        <p:nvSpPr>
          <p:cNvPr id="2" name="Slide Number Placeholder 1">
            <a:extLst>
              <a:ext uri="{FF2B5EF4-FFF2-40B4-BE49-F238E27FC236}">
                <a16:creationId xmlns:a16="http://schemas.microsoft.com/office/drawing/2014/main" id="{496E65C6-4DF8-5BB1-9982-F0BECADD20C4}"/>
              </a:ext>
            </a:extLst>
          </p:cNvPr>
          <p:cNvSpPr>
            <a:spLocks noGrp="1"/>
          </p:cNvSpPr>
          <p:nvPr>
            <p:ph type="sldNum" sz="quarter" idx="12"/>
          </p:nvPr>
        </p:nvSpPr>
        <p:spPr>
          <a:xfrm>
            <a:off x="6934200" y="6492875"/>
            <a:ext cx="2133600" cy="365125"/>
          </a:xfrm>
        </p:spPr>
        <p:txBody>
          <a:bodyPr/>
          <a:lstStyle/>
          <a:p>
            <a:pPr algn="r">
              <a:defRPr/>
            </a:pPr>
            <a:fld id="{4F15B88F-9F0D-42A1-B079-B0F229B6E464}" type="slidenum">
              <a:rPr lang="en-US" smtClean="0"/>
              <a:pPr algn="r">
                <a:defRPr/>
              </a:pPr>
              <a:t>14</a:t>
            </a:fld>
            <a:endParaRPr lang="en-US" dirty="0"/>
          </a:p>
        </p:txBody>
      </p:sp>
    </p:spTree>
    <p:extLst>
      <p:ext uri="{BB962C8B-B14F-4D97-AF65-F5344CB8AC3E}">
        <p14:creationId xmlns:p14="http://schemas.microsoft.com/office/powerpoint/2010/main" val="32179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nual state appropriations in support of operations&#10;&#10;A bar chart showing the annual state appropriations in support of operations over time (FY08-FY12). The amount of money in millions is shown on the y axis and the Fiscal Year is shown on the x axis. The data is as follows: &#10;FY08=80.1M&#10;FY09=73.1M&#10;FY10=66.8M&#10;FY11=66.5M&#10;FY12=44.8M&#10;&#10;For details, message dsharp@uoregon.edu">
            <a:extLst>
              <a:ext uri="{FF2B5EF4-FFF2-40B4-BE49-F238E27FC236}">
                <a16:creationId xmlns:a16="http://schemas.microsoft.com/office/drawing/2014/main" id="{D3097443-FA3B-3492-F5C5-981C17F86E67}"/>
              </a:ext>
            </a:extLst>
          </p:cNvPr>
          <p:cNvPicPr>
            <a:picLocks noChangeAspect="1"/>
          </p:cNvPicPr>
          <p:nvPr/>
        </p:nvPicPr>
        <p:blipFill>
          <a:blip r:embed="rId3"/>
          <a:stretch>
            <a:fillRect/>
          </a:stretch>
        </p:blipFill>
        <p:spPr>
          <a:xfrm>
            <a:off x="234320" y="280143"/>
            <a:ext cx="8675360" cy="6297714"/>
          </a:xfrm>
          <a:prstGeom prst="rect">
            <a:avLst/>
          </a:prstGeom>
        </p:spPr>
      </p:pic>
      <p:sp>
        <p:nvSpPr>
          <p:cNvPr id="3" name="Slide Number Placeholder 2">
            <a:extLst>
              <a:ext uri="{FF2B5EF4-FFF2-40B4-BE49-F238E27FC236}">
                <a16:creationId xmlns:a16="http://schemas.microsoft.com/office/drawing/2014/main" id="{D0BCB416-E3B4-FE27-C646-8DA9C157A3E7}"/>
              </a:ext>
            </a:extLst>
          </p:cNvPr>
          <p:cNvSpPr>
            <a:spLocks noGrp="1"/>
          </p:cNvSpPr>
          <p:nvPr>
            <p:ph type="sldNum" sz="quarter" idx="12"/>
          </p:nvPr>
        </p:nvSpPr>
        <p:spPr>
          <a:xfrm>
            <a:off x="6934200" y="6492875"/>
            <a:ext cx="2133600" cy="365125"/>
          </a:xfrm>
        </p:spPr>
        <p:txBody>
          <a:bodyPr/>
          <a:lstStyle/>
          <a:p>
            <a:pPr algn="r">
              <a:defRPr/>
            </a:pPr>
            <a:fld id="{4F15B88F-9F0D-42A1-B079-B0F229B6E464}" type="slidenum">
              <a:rPr lang="en-US" smtClean="0"/>
              <a:pPr algn="r">
                <a:defRPr/>
              </a:pPr>
              <a:t>15</a:t>
            </a:fld>
            <a:endParaRPr lang="en-US" dirty="0"/>
          </a:p>
        </p:txBody>
      </p:sp>
    </p:spTree>
    <p:extLst>
      <p:ext uri="{BB962C8B-B14F-4D97-AF65-F5344CB8AC3E}">
        <p14:creationId xmlns:p14="http://schemas.microsoft.com/office/powerpoint/2010/main" val="25350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ual state appropriations in support of operations&#10;&#10;A bar chart showing the annual state appropriations in support of operations over time (FY08-FY24). The amount of money in millions is shown on the y axis and the Fiscal Year is shown on the x axis. The data is as follows: &#10;FY08=80.1M&#10;FY09=73.1M&#10;FY10=66.8M&#10;FY11=66.5M&#10;FY12=44.8M&#10;FY13=47.3M&#10;FY14=49.4M&#10;FY15=55.9M&#10;FY16=64.5M&#10;FY17=66.5M&#10;FY18=72.7M&#10;FY19=74.4M&#10;FY20=81.1M&#10;FY21=84.5M&#10;FY22=88.6M&#10;FY23=90.5M&#10;FY24=98.2M&#10;FY12 is the lowest, with $44.8M, and FY24 is the highest, with $98.2M. &#10;&#10;For details, message dsharp@uoregon.edu">
            <a:extLst>
              <a:ext uri="{FF2B5EF4-FFF2-40B4-BE49-F238E27FC236}">
                <a16:creationId xmlns:a16="http://schemas.microsoft.com/office/drawing/2014/main" id="{9E5D0272-4320-4A05-5D0C-6ABC3CF40B18}"/>
              </a:ext>
            </a:extLst>
          </p:cNvPr>
          <p:cNvPicPr>
            <a:picLocks noChangeAspect="1"/>
          </p:cNvPicPr>
          <p:nvPr/>
        </p:nvPicPr>
        <p:blipFill>
          <a:blip r:embed="rId3"/>
          <a:stretch>
            <a:fillRect/>
          </a:stretch>
        </p:blipFill>
        <p:spPr>
          <a:xfrm>
            <a:off x="228223" y="270998"/>
            <a:ext cx="8687553" cy="6316003"/>
          </a:xfrm>
          <a:prstGeom prst="rect">
            <a:avLst/>
          </a:prstGeom>
        </p:spPr>
      </p:pic>
      <p:sp>
        <p:nvSpPr>
          <p:cNvPr id="2" name="Slide Number Placeholder 1">
            <a:extLst>
              <a:ext uri="{FF2B5EF4-FFF2-40B4-BE49-F238E27FC236}">
                <a16:creationId xmlns:a16="http://schemas.microsoft.com/office/drawing/2014/main" id="{30905D17-1ABD-AE55-F747-B9CE6A2F6CE8}"/>
              </a:ext>
            </a:extLst>
          </p:cNvPr>
          <p:cNvSpPr>
            <a:spLocks noGrp="1"/>
          </p:cNvSpPr>
          <p:nvPr>
            <p:ph type="sldNum" sz="quarter" idx="12"/>
          </p:nvPr>
        </p:nvSpPr>
        <p:spPr>
          <a:xfrm>
            <a:off x="6934200" y="6492875"/>
            <a:ext cx="2133600" cy="365125"/>
          </a:xfrm>
        </p:spPr>
        <p:txBody>
          <a:bodyPr/>
          <a:lstStyle/>
          <a:p>
            <a:pPr algn="r">
              <a:defRPr/>
            </a:pPr>
            <a:fld id="{4F15B88F-9F0D-42A1-B079-B0F229B6E464}" type="slidenum">
              <a:rPr lang="en-US" smtClean="0"/>
              <a:pPr algn="r">
                <a:defRPr/>
              </a:pPr>
              <a:t>16</a:t>
            </a:fld>
            <a:endParaRPr lang="en-US" dirty="0"/>
          </a:p>
        </p:txBody>
      </p:sp>
    </p:spTree>
    <p:extLst>
      <p:ext uri="{BB962C8B-B14F-4D97-AF65-F5344CB8AC3E}">
        <p14:creationId xmlns:p14="http://schemas.microsoft.com/office/powerpoint/2010/main" val="180298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Left: A table that shows the State appropriation in actual dollars and CPI-adjusted rates every year from FY90 through FY24.&#10;&#10;Right: A line graph with the State Appropriation in actual dollars (orange) and CPI-adjusted dollars (green). Dollars in millions are on the y-axis and the Fiscal Year is on the x-axis. In FY90, state appropriation is $62.4M in actual $ and $160.9M in CPI-adjusted dollars. In FY24, both equal $98.2M.&#10;&#10;For details, message dsharp@uoregon.edu" title="State appropriation in actual and CPI-adjusted dollars FY90-FY24">
            <a:extLst>
              <a:ext uri="{FF2B5EF4-FFF2-40B4-BE49-F238E27FC236}">
                <a16:creationId xmlns:a16="http://schemas.microsoft.com/office/drawing/2014/main" id="{E04165F8-8361-4B77-861E-36B383F4B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8" y="265494"/>
            <a:ext cx="8943503" cy="6327012"/>
          </a:xfrm>
          <a:prstGeom prst="rect">
            <a:avLst/>
          </a:prstGeom>
        </p:spPr>
      </p:pic>
      <p:sp>
        <p:nvSpPr>
          <p:cNvPr id="3" name="Slide Number Placeholder 2">
            <a:extLst>
              <a:ext uri="{FF2B5EF4-FFF2-40B4-BE49-F238E27FC236}">
                <a16:creationId xmlns:a16="http://schemas.microsoft.com/office/drawing/2014/main" id="{2F9D1EE7-78B1-A029-6D97-6BFB6B34F96C}"/>
              </a:ext>
            </a:extLst>
          </p:cNvPr>
          <p:cNvSpPr>
            <a:spLocks noGrp="1"/>
          </p:cNvSpPr>
          <p:nvPr>
            <p:ph type="sldNum" sz="quarter" idx="12"/>
          </p:nvPr>
        </p:nvSpPr>
        <p:spPr/>
        <p:txBody>
          <a:bodyPr/>
          <a:lstStyle/>
          <a:p>
            <a:pPr>
              <a:defRPr/>
            </a:pPr>
            <a:fld id="{D5A65DA0-CADD-4A81-BFE5-A527DFACE986}" type="slidenum">
              <a:rPr lang="en-US" smtClean="0"/>
              <a:pPr>
                <a:defRPr/>
              </a:pPr>
              <a:t>17</a:t>
            </a:fld>
            <a:endParaRPr lang="en-US" dirty="0"/>
          </a:p>
        </p:txBody>
      </p:sp>
    </p:spTree>
    <p:extLst>
      <p:ext uri="{BB962C8B-B14F-4D97-AF65-F5344CB8AC3E}">
        <p14:creationId xmlns:p14="http://schemas.microsoft.com/office/powerpoint/2010/main" val="63142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tate appropriations per student FTE among AAU publics (FY2022)&#10;&#10;A horizontal bar graph showing the State Appropriations per Student FTE among AAU publics for the Fiscal Year 2022. Institutions are placed on the y axis and the amount of state appropriation per student in increments of $2000 is on the x axis. An average of $10,701 is included. The University of Oregon is the second lowest on the graph, with $3,934 (only above the University of Colorado-Boulder-$3,163). &#10;&#10;For details, message dsharp@uoregon.edu">
            <a:extLst>
              <a:ext uri="{FF2B5EF4-FFF2-40B4-BE49-F238E27FC236}">
                <a16:creationId xmlns:a16="http://schemas.microsoft.com/office/drawing/2014/main" id="{614A6A40-C19A-4551-8FF8-65AC0AC03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993950" cy="6362700"/>
          </a:xfrm>
          <a:prstGeom prst="rect">
            <a:avLst/>
          </a:prstGeom>
        </p:spPr>
      </p:pic>
      <p:sp>
        <p:nvSpPr>
          <p:cNvPr id="3" name="Slide Number Placeholder 2">
            <a:extLst>
              <a:ext uri="{FF2B5EF4-FFF2-40B4-BE49-F238E27FC236}">
                <a16:creationId xmlns:a16="http://schemas.microsoft.com/office/drawing/2014/main" id="{7F1BCFED-12EB-033F-C1C7-9523F14E8E06}"/>
              </a:ext>
            </a:extLst>
          </p:cNvPr>
          <p:cNvSpPr>
            <a:spLocks noGrp="1"/>
          </p:cNvSpPr>
          <p:nvPr>
            <p:ph type="sldNum" sz="quarter" idx="12"/>
          </p:nvPr>
        </p:nvSpPr>
        <p:spPr/>
        <p:txBody>
          <a:bodyPr/>
          <a:lstStyle/>
          <a:p>
            <a:pPr>
              <a:defRPr/>
            </a:pPr>
            <a:fld id="{D5A65DA0-CADD-4A81-BFE5-A527DFACE986}" type="slidenum">
              <a:rPr lang="en-US" smtClean="0"/>
              <a:pPr>
                <a:defRPr/>
              </a:pPr>
              <a:t>18</a:t>
            </a:fld>
            <a:endParaRPr lang="en-US" dirty="0"/>
          </a:p>
        </p:txBody>
      </p:sp>
    </p:spTree>
    <p:extLst>
      <p:ext uri="{BB962C8B-B14F-4D97-AF65-F5344CB8AC3E}">
        <p14:creationId xmlns:p14="http://schemas.microsoft.com/office/powerpoint/2010/main" val="336652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State Appropriations per Resident Student and Resident Tuition and Fees among AAU Publics (FY2022)&#10;&#10;Bar chart showing AAU publics on the x-axis and dollars on the y-axis. Resident tuition and fees are shown on the bottom of each bar and state appropriations on the top. A total is also given.&#10;&#10;UO is the second lowest on the chart (above only University of Colorado Boulder).&#10;&#10;Resident tuition and fees are $14,421 and state appropriations are $7,401, for a total of $21,822.&#10;&#10;For more details, message dsharp@uoregon.edu">
            <a:extLst>
              <a:ext uri="{FF2B5EF4-FFF2-40B4-BE49-F238E27FC236}">
                <a16:creationId xmlns:a16="http://schemas.microsoft.com/office/drawing/2014/main" id="{593298B1-8DF2-4AC9-8A0D-75A504587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599"/>
            <a:ext cx="8915400" cy="6307131"/>
          </a:xfrm>
          <a:prstGeom prst="rect">
            <a:avLst/>
          </a:prstGeom>
        </p:spPr>
      </p:pic>
      <p:sp>
        <p:nvSpPr>
          <p:cNvPr id="2" name="Slide Number Placeholder 1">
            <a:extLst>
              <a:ext uri="{FF2B5EF4-FFF2-40B4-BE49-F238E27FC236}">
                <a16:creationId xmlns:a16="http://schemas.microsoft.com/office/drawing/2014/main" id="{C587697D-4AA6-A5C4-8A68-E7A30C761D18}"/>
              </a:ext>
            </a:extLst>
          </p:cNvPr>
          <p:cNvSpPr>
            <a:spLocks noGrp="1"/>
          </p:cNvSpPr>
          <p:nvPr>
            <p:ph type="sldNum" sz="quarter" idx="12"/>
          </p:nvPr>
        </p:nvSpPr>
        <p:spPr/>
        <p:txBody>
          <a:bodyPr/>
          <a:lstStyle/>
          <a:p>
            <a:pPr>
              <a:defRPr/>
            </a:pPr>
            <a:fld id="{D5A65DA0-CADD-4A81-BFE5-A527DFACE986}" type="slidenum">
              <a:rPr lang="en-US" smtClean="0"/>
              <a:pPr>
                <a:defRPr/>
              </a:pPr>
              <a:t>19</a:t>
            </a:fld>
            <a:endParaRPr lang="en-US" dirty="0"/>
          </a:p>
        </p:txBody>
      </p:sp>
    </p:spTree>
    <p:extLst>
      <p:ext uri="{BB962C8B-B14F-4D97-AF65-F5344CB8AC3E}">
        <p14:creationId xmlns:p14="http://schemas.microsoft.com/office/powerpoint/2010/main" val="82156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US" sz="3600" b="1" kern="0" dirty="0">
                <a:solidFill>
                  <a:srgbClr val="003300"/>
                </a:solidFill>
                <a:latin typeface="+mn-lt"/>
                <a:cs typeface="Arial" panose="020B0604020202020204" pitchFamily="34" charset="0"/>
              </a:rPr>
              <a:t>Agenda</a:t>
            </a:r>
          </a:p>
        </p:txBody>
      </p:sp>
      <p:sp>
        <p:nvSpPr>
          <p:cNvPr id="14339" name="Content Placeholder 4"/>
          <p:cNvSpPr>
            <a:spLocks noGrp="1"/>
          </p:cNvSpPr>
          <p:nvPr>
            <p:ph idx="1"/>
          </p:nvPr>
        </p:nvSpPr>
        <p:spPr>
          <a:xfrm>
            <a:off x="914400" y="1828800"/>
            <a:ext cx="8305800" cy="3200400"/>
          </a:xfrm>
        </p:spPr>
        <p:txBody>
          <a:bodyPr/>
          <a:lstStyle/>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Historical &amp; Comparative Data</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UO Budget Structure</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Key Sources of University Funding</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Cost Drivers</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E&amp;G Fund Challenges </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FY24 and Beyond</a:t>
            </a:r>
          </a:p>
          <a:p>
            <a:pPr eaLnBrk="1" fontAlgn="auto" hangingPunct="1">
              <a:spcBef>
                <a:spcPts val="600"/>
              </a:spcBef>
              <a:spcAft>
                <a:spcPts val="0"/>
              </a:spcAft>
              <a:buFont typeface="Arial" pitchFamily="34" charset="0"/>
              <a:buChar char="•"/>
              <a:defRPr/>
            </a:pPr>
            <a:endParaRPr lang="en-US" sz="2800" dirty="0">
              <a:cs typeface="Arial" panose="020B0604020202020204" pitchFamily="34" charset="0"/>
            </a:endParaRPr>
          </a:p>
        </p:txBody>
      </p:sp>
      <p:sp>
        <p:nvSpPr>
          <p:cNvPr id="3" name="Right Arrow 3">
            <a:extLst>
              <a:ext uri="{FF2B5EF4-FFF2-40B4-BE49-F238E27FC236}">
                <a16:creationId xmlns:a16="http://schemas.microsoft.com/office/drawing/2014/main" id="{94BAE7EA-40E1-FA97-7E62-D9B9B9719B95}"/>
              </a:ext>
            </a:extLst>
          </p:cNvPr>
          <p:cNvSpPr/>
          <p:nvPr/>
        </p:nvSpPr>
        <p:spPr>
          <a:xfrm>
            <a:off x="457200" y="1839433"/>
            <a:ext cx="4572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F7FF84D-FAE5-4ABA-8DAF-9AD8F6EC9FF3}"/>
              </a:ext>
            </a:extLst>
          </p:cNvPr>
          <p:cNvSpPr>
            <a:spLocks noGrp="1"/>
          </p:cNvSpPr>
          <p:nvPr>
            <p:ph type="sldNum" sz="quarter" idx="12"/>
          </p:nvPr>
        </p:nvSpPr>
        <p:spPr/>
        <p:txBody>
          <a:bodyPr/>
          <a:lstStyle/>
          <a:p>
            <a:pPr algn="r">
              <a:defRPr/>
            </a:pPr>
            <a:fld id="{4F15B88F-9F0D-42A1-B079-B0F229B6E464}" type="slidenum">
              <a:rPr lang="en-US" smtClean="0"/>
              <a:pPr algn="r">
                <a:defRPr/>
              </a:pPr>
              <a:t>2</a:t>
            </a:fld>
            <a:endParaRPr lang="en-US" dirty="0"/>
          </a:p>
        </p:txBody>
      </p:sp>
    </p:spTree>
    <p:extLst>
      <p:ext uri="{BB962C8B-B14F-4D97-AF65-F5344CB8AC3E}">
        <p14:creationId xmlns:p14="http://schemas.microsoft.com/office/powerpoint/2010/main" val="23868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A line graph compares the State Appropriation per FTE (green line) and the Resident Tuition Revenue per FTE (yellow line) between FY99 and FY24. The amount of money in increments of $2,000 is on the Y axis and the Fiscal Year is on the X axis. In FY99, the State Appropriation was $10,012 and in FY24 the Appropriation is $8,357. The Resident Tuition Revenue per FTE was $5,912 in FY99 and $11,401 in in FY24.&#10;&#10;For more details, message dsharp@uoregon.edu" title="State Appropriation and Resident (net: after remissions) Revenue per Resident Student FTE">
            <a:extLst>
              <a:ext uri="{FF2B5EF4-FFF2-40B4-BE49-F238E27FC236}">
                <a16:creationId xmlns:a16="http://schemas.microsoft.com/office/drawing/2014/main" id="{C4B6EEE4-66F8-4508-B5B2-4D5A5D6F0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13" y="282922"/>
            <a:ext cx="8894232" cy="6292155"/>
          </a:xfrm>
          <a:prstGeom prst="rect">
            <a:avLst/>
          </a:prstGeom>
        </p:spPr>
      </p:pic>
      <p:sp>
        <p:nvSpPr>
          <p:cNvPr id="4" name="Slide Number Placeholder 3">
            <a:extLst>
              <a:ext uri="{FF2B5EF4-FFF2-40B4-BE49-F238E27FC236}">
                <a16:creationId xmlns:a16="http://schemas.microsoft.com/office/drawing/2014/main" id="{F8D1B1A1-43B7-6CF6-ACE4-D860B58D2765}"/>
              </a:ext>
            </a:extLst>
          </p:cNvPr>
          <p:cNvSpPr>
            <a:spLocks noGrp="1"/>
          </p:cNvSpPr>
          <p:nvPr>
            <p:ph type="sldNum" sz="quarter" idx="12"/>
          </p:nvPr>
        </p:nvSpPr>
        <p:spPr>
          <a:xfrm>
            <a:off x="6858000" y="6416675"/>
            <a:ext cx="2133600" cy="365125"/>
          </a:xfrm>
        </p:spPr>
        <p:txBody>
          <a:bodyPr/>
          <a:lstStyle/>
          <a:p>
            <a:pPr>
              <a:defRPr/>
            </a:pPr>
            <a:fld id="{D5A65DA0-CADD-4A81-BFE5-A527DFACE986}" type="slidenum">
              <a:rPr lang="en-US" smtClean="0"/>
              <a:pPr>
                <a:defRPr/>
              </a:pPr>
              <a:t>20</a:t>
            </a:fld>
            <a:endParaRPr lang="en-US" dirty="0"/>
          </a:p>
        </p:txBody>
      </p:sp>
    </p:spTree>
    <p:extLst>
      <p:ext uri="{BB962C8B-B14F-4D97-AF65-F5344CB8AC3E}">
        <p14:creationId xmlns:p14="http://schemas.microsoft.com/office/powerpoint/2010/main" val="78937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A line graph compares the State Appropriation per FTE (green line), the Resident Tuition Revenue per FTE (yellow line), and the Nonresident Tuition Revenue per FTE (red line), between FY99 and FY24. The amount of money in increments of $2000 is on the y axis and the Fiscal Year is on the X axis. &#10;&#10;State Appropriation was $10,012 in FY99 and $8,357 in FY24.&#10;Resident Tuition Revenue per FTE was $5,912 in FY99 and $11,401 in FY24.&#10;Nonresident Revenue was $19,921 in FY99 and $28,226 in FY24.&#10;&#10;For more details, message dsharp@uoregon.edu&#10;" title="State Appropriation and Resident and Nonresident Tuition (net: after remissions) Revenue per Student FTE">
            <a:extLst>
              <a:ext uri="{FF2B5EF4-FFF2-40B4-BE49-F238E27FC236}">
                <a16:creationId xmlns:a16="http://schemas.microsoft.com/office/drawing/2014/main" id="{164235E8-D437-4556-A28B-245F2228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2388"/>
            <a:ext cx="8839200" cy="6253224"/>
          </a:xfrm>
          <a:prstGeom prst="rect">
            <a:avLst/>
          </a:prstGeom>
        </p:spPr>
      </p:pic>
      <p:sp>
        <p:nvSpPr>
          <p:cNvPr id="4" name="Slide Number Placeholder 3">
            <a:extLst>
              <a:ext uri="{FF2B5EF4-FFF2-40B4-BE49-F238E27FC236}">
                <a16:creationId xmlns:a16="http://schemas.microsoft.com/office/drawing/2014/main" id="{C9528013-1E10-E1D1-8D74-50F5F23537B4}"/>
              </a:ext>
            </a:extLst>
          </p:cNvPr>
          <p:cNvSpPr>
            <a:spLocks noGrp="1"/>
          </p:cNvSpPr>
          <p:nvPr>
            <p:ph type="sldNum" sz="quarter" idx="12"/>
          </p:nvPr>
        </p:nvSpPr>
        <p:spPr>
          <a:xfrm>
            <a:off x="6858000" y="6416675"/>
            <a:ext cx="2133600" cy="365125"/>
          </a:xfrm>
        </p:spPr>
        <p:txBody>
          <a:bodyPr/>
          <a:lstStyle/>
          <a:p>
            <a:pPr>
              <a:defRPr/>
            </a:pPr>
            <a:fld id="{D5A65DA0-CADD-4A81-BFE5-A527DFACE986}" type="slidenum">
              <a:rPr lang="en-US" smtClean="0"/>
              <a:pPr>
                <a:defRPr/>
              </a:pPr>
              <a:t>21</a:t>
            </a:fld>
            <a:endParaRPr lang="en-US" dirty="0"/>
          </a:p>
        </p:txBody>
      </p:sp>
    </p:spTree>
    <p:extLst>
      <p:ext uri="{BB962C8B-B14F-4D97-AF65-F5344CB8AC3E}">
        <p14:creationId xmlns:p14="http://schemas.microsoft.com/office/powerpoint/2010/main" val="96740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533400" y="461108"/>
            <a:ext cx="8229600" cy="1143000"/>
          </a:xfrm>
        </p:spPr>
        <p:txBody>
          <a:bodyPr/>
          <a:lstStyle/>
          <a:p>
            <a:pPr eaLnBrk="1" hangingPunct="1"/>
            <a:r>
              <a:rPr lang="en-US" sz="3200" b="1" kern="0" dirty="0">
                <a:solidFill>
                  <a:srgbClr val="003300"/>
                </a:solidFill>
                <a:latin typeface="+mn-lt"/>
                <a:cs typeface="Arial" panose="020B0604020202020204" pitchFamily="34" charset="0"/>
              </a:rPr>
              <a:t>University Resources</a:t>
            </a:r>
            <a:br>
              <a:rPr lang="en-US" sz="3200" b="1" kern="0" dirty="0">
                <a:solidFill>
                  <a:srgbClr val="003300"/>
                </a:solidFill>
                <a:latin typeface="+mn-lt"/>
                <a:cs typeface="Arial" panose="020B0604020202020204" pitchFamily="34" charset="0"/>
              </a:rPr>
            </a:br>
            <a:r>
              <a:rPr lang="en-US" sz="3200" b="1" kern="0" dirty="0">
                <a:solidFill>
                  <a:srgbClr val="003300"/>
                </a:solidFill>
                <a:latin typeface="+mn-lt"/>
                <a:cs typeface="Arial" panose="020B0604020202020204" pitchFamily="34" charset="0"/>
              </a:rPr>
              <a:t>FY2024  Major Revenue Streams </a:t>
            </a:r>
            <a:br>
              <a:rPr lang="en-US" sz="3200" b="1" kern="0" dirty="0">
                <a:solidFill>
                  <a:srgbClr val="003300"/>
                </a:solidFill>
                <a:latin typeface="+mn-lt"/>
                <a:cs typeface="Arial" panose="020B0604020202020204" pitchFamily="34" charset="0"/>
              </a:rPr>
            </a:br>
            <a:r>
              <a:rPr lang="en-US" sz="3200" b="1" kern="0" dirty="0">
                <a:solidFill>
                  <a:srgbClr val="003300"/>
                </a:solidFill>
                <a:latin typeface="+mn-lt"/>
                <a:cs typeface="Arial" panose="020B0604020202020204" pitchFamily="34" charset="0"/>
              </a:rPr>
              <a:t>(E&amp;G Fund – Net of Remissions)</a:t>
            </a:r>
          </a:p>
        </p:txBody>
      </p:sp>
      <p:sp>
        <p:nvSpPr>
          <p:cNvPr id="4" name="Content Placeholder 3" descr="University Resources FY2024 Major Revenue Streams (E&amp;G Fund - Net of Remissions)&#10;&#10;A table describing the University Resources for the Fiscal Year 2024:&#10;State Appropriation $98.2 million&#10;Resident Net Tuition: $133.9 million&#10;Nonresident Net Tuition: $338.0 million&#10;&#10;For more details, message dsharp@uoregon.edu"/>
          <p:cNvSpPr>
            <a:spLocks noGrp="1"/>
          </p:cNvSpPr>
          <p:nvPr>
            <p:ph idx="1"/>
          </p:nvPr>
        </p:nvSpPr>
        <p:spPr>
          <a:xfrm>
            <a:off x="457200" y="1600200"/>
            <a:ext cx="8382000" cy="4525963"/>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State Appropriation</a:t>
            </a:r>
            <a:r>
              <a:rPr lang="en-US" dirty="0">
                <a:latin typeface="Arial" panose="020B0604020202020204" pitchFamily="34" charset="0"/>
                <a:cs typeface="Arial" panose="020B0604020202020204" pitchFamily="34" charset="0"/>
              </a:rPr>
              <a:t>			$98.2 million</a:t>
            </a:r>
          </a:p>
          <a:p>
            <a:r>
              <a:rPr lang="en-US" b="1" i="1" dirty="0">
                <a:solidFill>
                  <a:schemeClr val="bg1"/>
                </a:solidFill>
                <a:latin typeface="Arial" panose="020B0604020202020204" pitchFamily="34" charset="0"/>
                <a:cs typeface="Arial" panose="020B0604020202020204" pitchFamily="34" charset="0"/>
              </a:rPr>
              <a:t>Resident Tuition			</a:t>
            </a:r>
            <a:r>
              <a:rPr lang="en-US" dirty="0">
                <a:solidFill>
                  <a:schemeClr val="bg1"/>
                </a:solidFill>
                <a:latin typeface="Arial" panose="020B0604020202020204" pitchFamily="34" charset="0"/>
                <a:cs typeface="Arial" panose="020B0604020202020204" pitchFamily="34" charset="0"/>
              </a:rPr>
              <a:t>$114.5 mill</a:t>
            </a:r>
          </a:p>
          <a:p>
            <a:pPr marL="0" indent="0">
              <a:buNone/>
            </a:pPr>
            <a:r>
              <a:rPr lang="en-US" i="1" dirty="0">
                <a:latin typeface="Arial" panose="020B0604020202020204" pitchFamily="34" charset="0"/>
                <a:cs typeface="Arial" panose="020B0604020202020204" pitchFamily="34" charset="0"/>
              </a:rPr>
              <a:t>Resident Net Tuition	</a:t>
            </a:r>
            <a:r>
              <a:rPr lang="en-US" dirty="0">
                <a:latin typeface="Arial" panose="020B0604020202020204" pitchFamily="34" charset="0"/>
                <a:cs typeface="Arial" panose="020B0604020202020204" pitchFamily="34" charset="0"/>
              </a:rPr>
              <a:t>		$133.9 million</a:t>
            </a:r>
          </a:p>
          <a:p>
            <a:endParaRPr lang="en-US"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Nonresident Net Tuition</a:t>
            </a:r>
            <a:r>
              <a:rPr lang="en-US" dirty="0">
                <a:latin typeface="Arial" panose="020B0604020202020204" pitchFamily="34" charset="0"/>
                <a:cs typeface="Arial" panose="020B0604020202020204" pitchFamily="34" charset="0"/>
              </a:rPr>
              <a:t>		$338.0 million          </a:t>
            </a:r>
          </a:p>
        </p:txBody>
      </p:sp>
      <p:sp>
        <p:nvSpPr>
          <p:cNvPr id="3" name="Slide Number Placeholder 2">
            <a:extLst>
              <a:ext uri="{FF2B5EF4-FFF2-40B4-BE49-F238E27FC236}">
                <a16:creationId xmlns:a16="http://schemas.microsoft.com/office/drawing/2014/main" id="{A28A57C7-093D-87DA-2E17-35B823AE3A9A}"/>
              </a:ext>
            </a:extLst>
          </p:cNvPr>
          <p:cNvSpPr>
            <a:spLocks noGrp="1"/>
          </p:cNvSpPr>
          <p:nvPr>
            <p:ph type="sldNum" sz="quarter" idx="12"/>
          </p:nvPr>
        </p:nvSpPr>
        <p:spPr/>
        <p:txBody>
          <a:bodyPr/>
          <a:lstStyle/>
          <a:p>
            <a:pPr algn="r">
              <a:defRPr/>
            </a:pPr>
            <a:fld id="{4F15B88F-9F0D-42A1-B079-B0F229B6E464}" type="slidenum">
              <a:rPr lang="en-US" smtClean="0"/>
              <a:pPr algn="r">
                <a:defRPr/>
              </a:pPr>
              <a:t>22</a:t>
            </a:fld>
            <a:endParaRPr lang="en-US" dirty="0"/>
          </a:p>
        </p:txBody>
      </p:sp>
    </p:spTree>
    <p:extLst>
      <p:ext uri="{BB962C8B-B14F-4D97-AF65-F5344CB8AC3E}">
        <p14:creationId xmlns:p14="http://schemas.microsoft.com/office/powerpoint/2010/main" val="38218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lide22" descr="Increasing Dependence Upon Nonresident Tuition&#10;&#10;Two pie charts showing the Revenue Breakdowns for FY200 and FY2024. &#10;&#10;FY2000 Revenue Breakdown: &#10;44.2% State appropriation &#10;32.2% Nonresident tuition&#10;23.7% Resident tuition&#10;&#10;FY2024 Revenue Breakdown: &#10;17.2% State appropriation&#10;60.4% Nonresident tuition&#10;22.4% Resident tuition&#10;&#10;For more details, message dsharp@uoregon.edu">
            <a:extLst>
              <a:ext uri="{FF2B5EF4-FFF2-40B4-BE49-F238E27FC236}">
                <a16:creationId xmlns:a16="http://schemas.microsoft.com/office/drawing/2014/main" id="{016B910C-A612-4DDE-AA05-0090342AF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77956" cy="6492875"/>
          </a:xfrm>
          <a:prstGeom prst="rect">
            <a:avLst/>
          </a:prstGeom>
        </p:spPr>
      </p:pic>
      <p:sp>
        <p:nvSpPr>
          <p:cNvPr id="3" name="Slide Number Placeholder 2">
            <a:extLst>
              <a:ext uri="{FF2B5EF4-FFF2-40B4-BE49-F238E27FC236}">
                <a16:creationId xmlns:a16="http://schemas.microsoft.com/office/drawing/2014/main" id="{3F64E573-0C1E-1884-A606-EFF5DE82A7BB}"/>
              </a:ext>
            </a:extLst>
          </p:cNvPr>
          <p:cNvSpPr>
            <a:spLocks noGrp="1"/>
          </p:cNvSpPr>
          <p:nvPr>
            <p:ph type="sldNum" sz="quarter" idx="12"/>
          </p:nvPr>
        </p:nvSpPr>
        <p:spPr/>
        <p:txBody>
          <a:bodyPr/>
          <a:lstStyle/>
          <a:p>
            <a:pPr>
              <a:defRPr/>
            </a:pPr>
            <a:fld id="{D5A65DA0-CADD-4A81-BFE5-A527DFACE986}" type="slidenum">
              <a:rPr lang="en-US" smtClean="0"/>
              <a:pPr>
                <a:defRPr/>
              </a:pPr>
              <a:t>23</a:t>
            </a:fld>
            <a:endParaRPr lang="en-US" dirty="0"/>
          </a:p>
        </p:txBody>
      </p:sp>
    </p:spTree>
    <p:extLst>
      <p:ext uri="{BB962C8B-B14F-4D97-AF65-F5344CB8AC3E}">
        <p14:creationId xmlns:p14="http://schemas.microsoft.com/office/powerpoint/2010/main" val="34782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76E54-2462-CF0E-4778-69BDA9F6C1DF}"/>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D9846790-5C58-3939-A3C5-B55D2622FA7C}"/>
              </a:ext>
            </a:extLst>
          </p:cNvPr>
          <p:cNvSpPr>
            <a:spLocks noGrp="1"/>
          </p:cNvSpPr>
          <p:nvPr>
            <p:ph type="title"/>
          </p:nvPr>
        </p:nvSpPr>
        <p:spPr/>
        <p:txBody>
          <a:bodyPr/>
          <a:lstStyle/>
          <a:p>
            <a:pPr eaLnBrk="1" hangingPunct="1"/>
            <a:r>
              <a:rPr lang="en-US" sz="3600" b="1" kern="0" dirty="0">
                <a:solidFill>
                  <a:srgbClr val="003300"/>
                </a:solidFill>
                <a:latin typeface="+mn-lt"/>
                <a:cs typeface="Arial" panose="020B0604020202020204" pitchFamily="34" charset="0"/>
              </a:rPr>
              <a:t>Agenda</a:t>
            </a:r>
          </a:p>
        </p:txBody>
      </p:sp>
      <p:sp>
        <p:nvSpPr>
          <p:cNvPr id="14339" name="Content Placeholder 4">
            <a:extLst>
              <a:ext uri="{FF2B5EF4-FFF2-40B4-BE49-F238E27FC236}">
                <a16:creationId xmlns:a16="http://schemas.microsoft.com/office/drawing/2014/main" id="{C3448E4B-3672-B01E-39BE-7DBD70176A71}"/>
              </a:ext>
            </a:extLst>
          </p:cNvPr>
          <p:cNvSpPr>
            <a:spLocks noGrp="1"/>
          </p:cNvSpPr>
          <p:nvPr>
            <p:ph idx="1"/>
          </p:nvPr>
        </p:nvSpPr>
        <p:spPr>
          <a:xfrm>
            <a:off x="914400" y="1828800"/>
            <a:ext cx="8305800" cy="3200400"/>
          </a:xfrm>
        </p:spPr>
        <p:txBody>
          <a:bodyPr/>
          <a:lstStyle/>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Historical &amp; Comparative Data</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UO Budget Structure</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Key Sources of University Funding</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Cost Drivers</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E&amp;G Fund Challenges </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FY24 and Beyond</a:t>
            </a:r>
          </a:p>
          <a:p>
            <a:pPr eaLnBrk="1" fontAlgn="auto" hangingPunct="1">
              <a:spcBef>
                <a:spcPts val="600"/>
              </a:spcBef>
              <a:spcAft>
                <a:spcPts val="0"/>
              </a:spcAft>
              <a:buFont typeface="Arial" pitchFamily="34" charset="0"/>
              <a:buChar char="•"/>
              <a:defRPr/>
            </a:pPr>
            <a:endParaRPr lang="en-US" sz="2800" dirty="0">
              <a:cs typeface="Arial" panose="020B0604020202020204" pitchFamily="34" charset="0"/>
            </a:endParaRPr>
          </a:p>
        </p:txBody>
      </p:sp>
      <p:sp>
        <p:nvSpPr>
          <p:cNvPr id="2" name="Right Arrow 3">
            <a:extLst>
              <a:ext uri="{FF2B5EF4-FFF2-40B4-BE49-F238E27FC236}">
                <a16:creationId xmlns:a16="http://schemas.microsoft.com/office/drawing/2014/main" id="{6D835598-29A0-F054-F82B-CE4ECA985534}"/>
              </a:ext>
            </a:extLst>
          </p:cNvPr>
          <p:cNvSpPr/>
          <p:nvPr/>
        </p:nvSpPr>
        <p:spPr>
          <a:xfrm>
            <a:off x="457200" y="3522452"/>
            <a:ext cx="4572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B874B5F-25BC-23FF-3B25-85E6EC3FEAD4}"/>
              </a:ext>
            </a:extLst>
          </p:cNvPr>
          <p:cNvSpPr>
            <a:spLocks noGrp="1"/>
          </p:cNvSpPr>
          <p:nvPr>
            <p:ph type="sldNum" sz="quarter" idx="12"/>
          </p:nvPr>
        </p:nvSpPr>
        <p:spPr>
          <a:xfrm>
            <a:off x="6934200" y="6356349"/>
            <a:ext cx="2133600" cy="365125"/>
          </a:xfrm>
        </p:spPr>
        <p:txBody>
          <a:bodyPr/>
          <a:lstStyle/>
          <a:p>
            <a:pPr algn="r">
              <a:defRPr/>
            </a:pPr>
            <a:fld id="{4F15B88F-9F0D-42A1-B079-B0F229B6E464}" type="slidenum">
              <a:rPr lang="en-US" smtClean="0"/>
              <a:pPr algn="r">
                <a:defRPr/>
              </a:pPr>
              <a:t>24</a:t>
            </a:fld>
            <a:endParaRPr lang="en-US" dirty="0"/>
          </a:p>
        </p:txBody>
      </p:sp>
    </p:spTree>
    <p:extLst>
      <p:ext uri="{BB962C8B-B14F-4D97-AF65-F5344CB8AC3E}">
        <p14:creationId xmlns:p14="http://schemas.microsoft.com/office/powerpoint/2010/main" val="183987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43000" y="423658"/>
            <a:ext cx="7010400" cy="811720"/>
          </a:xfrm>
        </p:spPr>
        <p:txBody>
          <a:bodyPr/>
          <a:lstStyle/>
          <a:p>
            <a:pPr algn="l" eaLnBrk="1" hangingPunct="1"/>
            <a:r>
              <a:rPr lang="en-US" altLang="en-US" sz="3600" b="1" kern="0" dirty="0">
                <a:solidFill>
                  <a:srgbClr val="003300"/>
                </a:solidFill>
                <a:latin typeface="+mn-lt"/>
                <a:cs typeface="Arial" panose="020B0604020202020204" pitchFamily="34" charset="0"/>
              </a:rPr>
              <a:t>UO Budget Structure</a:t>
            </a:r>
          </a:p>
        </p:txBody>
      </p:sp>
      <p:sp>
        <p:nvSpPr>
          <p:cNvPr id="8" name="Rectangle 7"/>
          <p:cNvSpPr/>
          <p:nvPr/>
        </p:nvSpPr>
        <p:spPr>
          <a:xfrm>
            <a:off x="1981200" y="3283740"/>
            <a:ext cx="2362200" cy="2667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2130650" y="31260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School &amp; College 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135413" y="1384543"/>
            <a:ext cx="1510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E&amp;G Funds</a:t>
            </a:r>
          </a:p>
        </p:txBody>
      </p:sp>
      <p:sp>
        <p:nvSpPr>
          <p:cNvPr id="11" name="TextBox 10"/>
          <p:cNvSpPr txBox="1">
            <a:spLocks noChangeArrowheads="1"/>
          </p:cNvSpPr>
          <p:nvPr/>
        </p:nvSpPr>
        <p:spPr bwMode="auto">
          <a:xfrm>
            <a:off x="5029200" y="1371600"/>
            <a:ext cx="1608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Other Funds</a:t>
            </a:r>
          </a:p>
        </p:txBody>
      </p:sp>
      <p:sp>
        <p:nvSpPr>
          <p:cNvPr id="12" name="Rectangle 11"/>
          <p:cNvSpPr/>
          <p:nvPr/>
        </p:nvSpPr>
        <p:spPr>
          <a:xfrm>
            <a:off x="2130650" y="39642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Central Admin</a:t>
            </a:r>
          </a:p>
          <a:p>
            <a:pPr algn="ctr">
              <a:defRPr/>
            </a:pPr>
            <a:r>
              <a:rPr lang="en-US" sz="1400" dirty="0">
                <a:solidFill>
                  <a:schemeClr val="tx1"/>
                </a:solidFill>
                <a:latin typeface="Arial" panose="020B0604020202020204" pitchFamily="34" charset="0"/>
                <a:cs typeface="Arial" panose="020B0604020202020204" pitchFamily="34" charset="0"/>
              </a:rPr>
              <a:t>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130650" y="48024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Institutional Expenses</a:t>
            </a:r>
          </a:p>
          <a:p>
            <a:pPr algn="ctr">
              <a:defRPr/>
            </a:pPr>
            <a:r>
              <a:rPr lang="en-US" sz="1400" dirty="0">
                <a:solidFill>
                  <a:schemeClr val="tx1"/>
                </a:solidFill>
                <a:latin typeface="Arial" panose="020B0604020202020204" pitchFamily="34" charset="0"/>
                <a:cs typeface="Arial" panose="020B0604020202020204" pitchFamily="34" charset="0"/>
              </a:rPr>
              <a:t>(Debt, assessments, utilities, leases)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1902050" y="1786483"/>
            <a:ext cx="2898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400" i="1" dirty="0">
                <a:latin typeface="Arial" panose="020B0604020202020204" pitchFamily="34" charset="0"/>
                <a:cs typeface="Arial" panose="020B0604020202020204" pitchFamily="34" charset="0"/>
              </a:rPr>
              <a:t>Tuition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State Appropriation</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F&amp;A Return</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Overhead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Fee revenue, interest earnings</a:t>
            </a:r>
          </a:p>
        </p:txBody>
      </p:sp>
      <p:sp>
        <p:nvSpPr>
          <p:cNvPr id="15" name="TextBox 14"/>
          <p:cNvSpPr txBox="1">
            <a:spLocks noChangeArrowheads="1"/>
          </p:cNvSpPr>
          <p:nvPr/>
        </p:nvSpPr>
        <p:spPr bwMode="auto">
          <a:xfrm>
            <a:off x="4876800" y="1784653"/>
            <a:ext cx="307007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400" i="1" dirty="0">
                <a:latin typeface="Arial" panose="020B0604020202020204" pitchFamily="34" charset="0"/>
                <a:cs typeface="Arial" panose="020B0604020202020204" pitchFamily="34" charset="0"/>
              </a:rPr>
              <a:t>Grants and Contracts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Auxiliary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Service Center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Designated Operations Revenue</a:t>
            </a:r>
          </a:p>
          <a:p>
            <a:pPr eaLnBrk="1" hangingPunct="1">
              <a:buFont typeface="Arial" charset="0"/>
              <a:buChar char="•"/>
            </a:pPr>
            <a:r>
              <a:rPr lang="en-US" altLang="en-US" sz="1400" i="1" dirty="0">
                <a:latin typeface="Arial" panose="020B0604020202020204" pitchFamily="34" charset="0"/>
                <a:cs typeface="Arial" panose="020B0604020202020204" pitchFamily="34" charset="0"/>
              </a:rPr>
              <a:t>Restricted gifts</a:t>
            </a:r>
          </a:p>
        </p:txBody>
      </p:sp>
      <p:sp>
        <p:nvSpPr>
          <p:cNvPr id="17" name="Rectangle 16"/>
          <p:cNvSpPr/>
          <p:nvPr/>
        </p:nvSpPr>
        <p:spPr>
          <a:xfrm>
            <a:off x="5105400" y="31242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Grants &amp; Contracts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105400" y="39624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Plant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105400" y="4800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Auxiliary, Service Centers, and Designated Ops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105400" y="5562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Restricted Gifts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03C1B2D-CB31-6D29-6A6B-13B98D4C9A76}"/>
              </a:ext>
            </a:extLst>
          </p:cNvPr>
          <p:cNvSpPr>
            <a:spLocks noGrp="1"/>
          </p:cNvSpPr>
          <p:nvPr>
            <p:ph type="sldNum" sz="quarter" idx="12"/>
          </p:nvPr>
        </p:nvSpPr>
        <p:spPr>
          <a:xfrm>
            <a:off x="6934200" y="6356349"/>
            <a:ext cx="2133600" cy="365125"/>
          </a:xfrm>
        </p:spPr>
        <p:txBody>
          <a:bodyPr/>
          <a:lstStyle/>
          <a:p>
            <a:pPr algn="r">
              <a:defRPr/>
            </a:pPr>
            <a:fld id="{4F15B88F-9F0D-42A1-B079-B0F229B6E464}" type="slidenum">
              <a:rPr lang="en-US" smtClean="0"/>
              <a:pPr algn="r">
                <a:defRPr/>
              </a:pPr>
              <a:t>25</a:t>
            </a:fld>
            <a:endParaRPr lang="en-US" dirty="0"/>
          </a:p>
        </p:txBody>
      </p:sp>
    </p:spTree>
    <p:extLst>
      <p:ext uri="{BB962C8B-B14F-4D97-AF65-F5344CB8AC3E}">
        <p14:creationId xmlns:p14="http://schemas.microsoft.com/office/powerpoint/2010/main" val="387800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Summary - Major FY2025 E&amp;G Fund Cost Drivers&#10;&#10;A table showing a summary of different cost drivers, the projected FY25 cost increase, and any notes on the cost drivers. &#10;&#10;For more details, message dsharp@uoregon.edu"/>
          <p:cNvGraphicFramePr>
            <a:graphicFrameLocks noGrp="1"/>
          </p:cNvGraphicFramePr>
          <p:nvPr>
            <p:ph idx="1"/>
            <p:extLst>
              <p:ext uri="{D42A27DB-BD31-4B8C-83A1-F6EECF244321}">
                <p14:modId xmlns:p14="http://schemas.microsoft.com/office/powerpoint/2010/main" val="2307789202"/>
              </p:ext>
            </p:extLst>
          </p:nvPr>
        </p:nvGraphicFramePr>
        <p:xfrm>
          <a:off x="94608" y="897022"/>
          <a:ext cx="8954784" cy="5656178"/>
        </p:xfrm>
        <a:graphic>
          <a:graphicData uri="http://schemas.openxmlformats.org/drawingml/2006/table">
            <a:tbl>
              <a:tblPr firstRow="1" bandRow="1">
                <a:tableStyleId>{5C22544A-7EE6-4342-B048-85BDC9FD1C3A}</a:tableStyleId>
              </a:tblPr>
              <a:tblGrid>
                <a:gridCol w="2020584">
                  <a:extLst>
                    <a:ext uri="{9D8B030D-6E8A-4147-A177-3AD203B41FA5}">
                      <a16:colId xmlns:a16="http://schemas.microsoft.com/office/drawing/2014/main" val="3781524584"/>
                    </a:ext>
                  </a:extLst>
                </a:gridCol>
                <a:gridCol w="1771008">
                  <a:extLst>
                    <a:ext uri="{9D8B030D-6E8A-4147-A177-3AD203B41FA5}">
                      <a16:colId xmlns:a16="http://schemas.microsoft.com/office/drawing/2014/main" val="2755805797"/>
                    </a:ext>
                  </a:extLst>
                </a:gridCol>
                <a:gridCol w="5163192">
                  <a:extLst>
                    <a:ext uri="{9D8B030D-6E8A-4147-A177-3AD203B41FA5}">
                      <a16:colId xmlns:a16="http://schemas.microsoft.com/office/drawing/2014/main" val="1822197485"/>
                    </a:ext>
                  </a:extLst>
                </a:gridCol>
              </a:tblGrid>
              <a:tr h="609600">
                <a:tc>
                  <a:txBody>
                    <a:bodyPr/>
                    <a:lstStyle/>
                    <a:p>
                      <a:pPr algn="ctr"/>
                      <a:r>
                        <a:rPr lang="en-US" sz="1500" dirty="0">
                          <a:solidFill>
                            <a:schemeClr val="bg1"/>
                          </a:solidFill>
                        </a:rPr>
                        <a:t>Cost Driver</a:t>
                      </a:r>
                      <a:r>
                        <a:rPr lang="en-US" sz="1500" dirty="0">
                          <a:solidFill>
                            <a:schemeClr val="tx1"/>
                          </a:solidFill>
                        </a:rPr>
                        <a:t>  </a:t>
                      </a:r>
                    </a:p>
                  </a:txBody>
                  <a:tcPr marL="68580" marR="68580" marT="34290" marB="34290" anchor="ctr">
                    <a:solidFill>
                      <a:schemeClr val="tx1"/>
                    </a:solidFill>
                  </a:tcPr>
                </a:tc>
                <a:tc>
                  <a:txBody>
                    <a:bodyPr/>
                    <a:lstStyle/>
                    <a:p>
                      <a:pPr algn="ctr"/>
                      <a:r>
                        <a:rPr lang="en-US" sz="1500" baseline="0" dirty="0">
                          <a:solidFill>
                            <a:schemeClr val="bg1"/>
                          </a:solidFill>
                        </a:rPr>
                        <a:t>Projected FY25 Cost Increase</a:t>
                      </a:r>
                      <a:endParaRPr lang="en-US" sz="1500" dirty="0">
                        <a:solidFill>
                          <a:srgbClr val="FF0000"/>
                        </a:solidFill>
                      </a:endParaRPr>
                    </a:p>
                  </a:txBody>
                  <a:tcPr marL="68580" marR="68580" marT="34290" marB="34290" anchor="ctr">
                    <a:solidFill>
                      <a:schemeClr val="tx1"/>
                    </a:solidFill>
                  </a:tcPr>
                </a:tc>
                <a:tc>
                  <a:txBody>
                    <a:bodyPr/>
                    <a:lstStyle/>
                    <a:p>
                      <a:pPr algn="ctr"/>
                      <a:r>
                        <a:rPr lang="en-US" sz="1500" dirty="0">
                          <a:solidFill>
                            <a:schemeClr val="bg1"/>
                          </a:solidFill>
                        </a:rPr>
                        <a:t>Notes</a:t>
                      </a:r>
                    </a:p>
                  </a:txBody>
                  <a:tcPr marL="68580" marR="68580" marT="34290" marB="34290" anchor="ctr">
                    <a:solidFill>
                      <a:schemeClr val="tx1"/>
                    </a:solidFill>
                  </a:tcPr>
                </a:tc>
                <a:extLst>
                  <a:ext uri="{0D108BD9-81ED-4DB2-BD59-A6C34878D82A}">
                    <a16:rowId xmlns:a16="http://schemas.microsoft.com/office/drawing/2014/main" val="144838737"/>
                  </a:ext>
                </a:extLst>
              </a:tr>
              <a:tr h="1602388">
                <a:tc>
                  <a:txBody>
                    <a:bodyPr/>
                    <a:lstStyle/>
                    <a:p>
                      <a:r>
                        <a:rPr lang="en-US" sz="1500" dirty="0">
                          <a:solidFill>
                            <a:schemeClr val="tx1"/>
                          </a:solidFill>
                        </a:rPr>
                        <a:t>Faculty, Staff and GE Salary and OPE</a:t>
                      </a:r>
                    </a:p>
                  </a:txBody>
                  <a:tcPr marL="68580" marR="68580" marT="34290" marB="34290" anchor="ctr">
                    <a:solidFill>
                      <a:schemeClr val="bg1">
                        <a:lumMod val="75000"/>
                      </a:schemeClr>
                    </a:solidFill>
                  </a:tcPr>
                </a:tc>
                <a:tc>
                  <a:txBody>
                    <a:bodyPr/>
                    <a:lstStyle/>
                    <a:p>
                      <a:pPr algn="ctr"/>
                      <a:r>
                        <a:rPr lang="en-US" sz="1500" dirty="0">
                          <a:solidFill>
                            <a:schemeClr val="tx1"/>
                          </a:solidFill>
                        </a:rPr>
                        <a:t>$13.0 </a:t>
                      </a:r>
                      <a:r>
                        <a:rPr lang="en-US" sz="1500" baseline="0" dirty="0">
                          <a:solidFill>
                            <a:schemeClr val="tx1"/>
                          </a:solidFill>
                        </a:rPr>
                        <a:t>million</a:t>
                      </a:r>
                      <a:endParaRPr lang="en-US" sz="1500" dirty="0">
                        <a:solidFill>
                          <a:schemeClr val="tx1"/>
                        </a:solidFill>
                      </a:endParaRPr>
                    </a:p>
                  </a:txBody>
                  <a:tcPr marL="68580" marR="6858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rPr>
                        <a:t>E&amp;G employee increases based on historical salary increases (absent contracts in place for bargaining units in future years) </a:t>
                      </a:r>
                      <a:r>
                        <a:rPr lang="en-US" sz="1500" baseline="0" dirty="0">
                          <a:solidFill>
                            <a:schemeClr val="tx1"/>
                          </a:solidFill>
                        </a:rPr>
                        <a:t>for approximately 1,151 graduate employees, 1,472 faculty, and 789 classified staff.  Also includes salary increases for approximately 1,154 unrepresented staff. Figures are for employees paid with E&amp;G funds only.  Does not include any projected expenses related to adding staff or refilling vacancies.</a:t>
                      </a:r>
                      <a:endParaRPr lang="en-US" sz="1500"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080385944"/>
                  </a:ext>
                </a:extLst>
              </a:tr>
              <a:tr h="581962">
                <a:tc>
                  <a:txBody>
                    <a:bodyPr/>
                    <a:lstStyle/>
                    <a:p>
                      <a:r>
                        <a:rPr lang="en-US" sz="1500" dirty="0">
                          <a:solidFill>
                            <a:schemeClr val="tx1"/>
                          </a:solidFill>
                        </a:rPr>
                        <a:t>Medical Costs</a:t>
                      </a:r>
                    </a:p>
                  </a:txBody>
                  <a:tcPr marL="68580" marR="68580" marT="34290" marB="34290" anchor="ctr">
                    <a:solidFill>
                      <a:schemeClr val="bg1">
                        <a:lumMod val="75000"/>
                      </a:schemeClr>
                    </a:solidFill>
                  </a:tcPr>
                </a:tc>
                <a:tc>
                  <a:txBody>
                    <a:bodyPr/>
                    <a:lstStyle/>
                    <a:p>
                      <a:pPr algn="ctr"/>
                      <a:r>
                        <a:rPr lang="en-US" sz="1500" dirty="0">
                          <a:solidFill>
                            <a:schemeClr val="tx1"/>
                          </a:solidFill>
                        </a:rPr>
                        <a:t>$2.5 million</a:t>
                      </a:r>
                    </a:p>
                  </a:txBody>
                  <a:tcPr marL="68580" marR="68580" marT="34290" marB="34290" anchor="ctr">
                    <a:solidFill>
                      <a:schemeClr val="bg1">
                        <a:lumMod val="75000"/>
                      </a:schemeClr>
                    </a:solidFill>
                  </a:tcPr>
                </a:tc>
                <a:tc>
                  <a:txBody>
                    <a:bodyPr/>
                    <a:lstStyle/>
                    <a:p>
                      <a:pPr marL="0" indent="0" algn="l" defTabSz="914400" rtl="0" eaLnBrk="1" latinLnBrk="0" hangingPunct="1">
                        <a:buFont typeface="Arial" panose="020B0604020202020204" pitchFamily="34" charset="0"/>
                        <a:buNone/>
                      </a:pPr>
                      <a:r>
                        <a:rPr lang="en-US" sz="1500" kern="1200" dirty="0">
                          <a:solidFill>
                            <a:schemeClr val="tx1"/>
                          </a:solidFill>
                          <a:latin typeface="+mn-lt"/>
                          <a:ea typeface="+mn-ea"/>
                          <a:cs typeface="+mn-cs"/>
                        </a:rPr>
                        <a:t>Includes increases of 4.1% on December 1, 2023 and assumes 4.1% on December 1, 2024.</a:t>
                      </a:r>
                    </a:p>
                  </a:txBody>
                  <a:tcPr marL="68580" marR="68580" marT="34290" marB="34290" anchor="ctr">
                    <a:solidFill>
                      <a:schemeClr val="bg1">
                        <a:lumMod val="75000"/>
                      </a:schemeClr>
                    </a:solidFill>
                  </a:tcPr>
                </a:tc>
                <a:extLst>
                  <a:ext uri="{0D108BD9-81ED-4DB2-BD59-A6C34878D82A}">
                    <a16:rowId xmlns:a16="http://schemas.microsoft.com/office/drawing/2014/main" val="1876283799"/>
                  </a:ext>
                </a:extLst>
              </a:tr>
              <a:tr h="581962">
                <a:tc>
                  <a:txBody>
                    <a:bodyPr/>
                    <a:lstStyle/>
                    <a:p>
                      <a:r>
                        <a:rPr lang="en-US" sz="1500" dirty="0">
                          <a:solidFill>
                            <a:schemeClr val="tx1"/>
                          </a:solidFill>
                        </a:rPr>
                        <a:t>Oregon Paid Leave</a:t>
                      </a:r>
                    </a:p>
                  </a:txBody>
                  <a:tcPr marL="68580" marR="68580" marT="34290" marB="34290" anchor="ctr">
                    <a:solidFill>
                      <a:schemeClr val="bg1">
                        <a:lumMod val="75000"/>
                      </a:schemeClr>
                    </a:solidFill>
                  </a:tcPr>
                </a:tc>
                <a:tc>
                  <a:txBody>
                    <a:bodyPr/>
                    <a:lstStyle/>
                    <a:p>
                      <a:pPr algn="ctr"/>
                      <a:r>
                        <a:rPr lang="en-US" sz="1500" dirty="0">
                          <a:solidFill>
                            <a:schemeClr val="tx1"/>
                          </a:solidFill>
                        </a:rPr>
                        <a:t>$300K</a:t>
                      </a:r>
                    </a:p>
                  </a:txBody>
                  <a:tcPr marL="68580" marR="6858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rPr>
                        <a:t>Cost of annualized Oregon Paid Leave not incorporated in FY24 (program began in September 2023)</a:t>
                      </a:r>
                    </a:p>
                  </a:txBody>
                  <a:tcPr marL="68580" marR="68580" marT="34290" marB="34290" anchor="ctr">
                    <a:solidFill>
                      <a:schemeClr val="bg1">
                        <a:lumMod val="75000"/>
                      </a:schemeClr>
                    </a:solidFill>
                  </a:tcPr>
                </a:tc>
                <a:extLst>
                  <a:ext uri="{0D108BD9-81ED-4DB2-BD59-A6C34878D82A}">
                    <a16:rowId xmlns:a16="http://schemas.microsoft.com/office/drawing/2014/main" val="1503387576"/>
                  </a:ext>
                </a:extLst>
              </a:tr>
              <a:tr h="581962">
                <a:tc>
                  <a:txBody>
                    <a:bodyPr/>
                    <a:lstStyle/>
                    <a:p>
                      <a:r>
                        <a:rPr lang="en-US" sz="1500" dirty="0">
                          <a:solidFill>
                            <a:schemeClr val="tx1"/>
                          </a:solidFill>
                        </a:rPr>
                        <a:t>Institutional</a:t>
                      </a:r>
                      <a:r>
                        <a:rPr lang="en-US" sz="1500" baseline="0" dirty="0">
                          <a:solidFill>
                            <a:schemeClr val="tx1"/>
                          </a:solidFill>
                        </a:rPr>
                        <a:t> Expenses</a:t>
                      </a:r>
                      <a:endParaRPr lang="en-US" sz="1500"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$2.0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Increases</a:t>
                      </a:r>
                      <a:r>
                        <a:rPr lang="en-US" sz="1500" baseline="0" dirty="0">
                          <a:solidFill>
                            <a:schemeClr val="tx1"/>
                          </a:solidFill>
                        </a:rPr>
                        <a:t> related to utilities, insurance, debt for academic buildings, assessments, and leases.</a:t>
                      </a:r>
                      <a:endParaRPr lang="en-US" sz="1500"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401703997"/>
                  </a:ext>
                </a:extLst>
              </a:tr>
              <a:tr h="326855">
                <a:tc>
                  <a:txBody>
                    <a:bodyPr/>
                    <a:lstStyle/>
                    <a:p>
                      <a:r>
                        <a:rPr lang="en-US" sz="1500" dirty="0">
                          <a:solidFill>
                            <a:schemeClr val="tx1"/>
                          </a:solidFill>
                        </a:rPr>
                        <a:t>Faculty Hiring</a:t>
                      </a:r>
                    </a:p>
                  </a:txBody>
                  <a:tcPr marL="68580" marR="6858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$3.0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15 Net Tenure Track Hires</a:t>
                      </a:r>
                    </a:p>
                  </a:txBody>
                  <a:tcPr marL="68580" marR="68580" marT="34290" marB="34290" anchor="ctr">
                    <a:solidFill>
                      <a:schemeClr val="bg1">
                        <a:lumMod val="75000"/>
                      </a:schemeClr>
                    </a:solidFill>
                  </a:tcPr>
                </a:tc>
                <a:extLst>
                  <a:ext uri="{0D108BD9-81ED-4DB2-BD59-A6C34878D82A}">
                    <a16:rowId xmlns:a16="http://schemas.microsoft.com/office/drawing/2014/main" val="3316286162"/>
                  </a:ext>
                </a:extLst>
              </a:tr>
              <a:tr h="326855">
                <a:tc>
                  <a:txBody>
                    <a:bodyPr/>
                    <a:lstStyle/>
                    <a:p>
                      <a:r>
                        <a:rPr lang="en-US" sz="1500" dirty="0">
                          <a:solidFill>
                            <a:schemeClr val="tx1"/>
                          </a:solidFill>
                        </a:rPr>
                        <a:t>Strategic Investments</a:t>
                      </a:r>
                    </a:p>
                  </a:txBody>
                  <a:tcPr marL="68580" marR="6858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$2.0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Allocated via strategic investment process.  </a:t>
                      </a:r>
                    </a:p>
                  </a:txBody>
                  <a:tcPr marL="68580" marR="68580" marT="34290" marB="34290" anchor="ctr">
                    <a:solidFill>
                      <a:schemeClr val="bg1">
                        <a:lumMod val="75000"/>
                      </a:schemeClr>
                    </a:solidFill>
                  </a:tcPr>
                </a:tc>
                <a:extLst>
                  <a:ext uri="{0D108BD9-81ED-4DB2-BD59-A6C34878D82A}">
                    <a16:rowId xmlns:a16="http://schemas.microsoft.com/office/drawing/2014/main" val="2579653194"/>
                  </a:ext>
                </a:extLst>
              </a:tr>
              <a:tr h="581962">
                <a:tc>
                  <a:txBody>
                    <a:bodyPr/>
                    <a:lstStyle/>
                    <a:p>
                      <a:r>
                        <a:rPr lang="en-US" sz="1500" b="1" i="1" dirty="0">
                          <a:solidFill>
                            <a:schemeClr val="tx1"/>
                          </a:solidFill>
                        </a:rPr>
                        <a:t>Total Projected Cost Increases</a:t>
                      </a:r>
                    </a:p>
                  </a:txBody>
                  <a:tcPr marL="68580" marR="68580" marT="34290" marB="34290" anchor="ctr">
                    <a:solidFill>
                      <a:schemeClr val="bg1">
                        <a:lumMod val="75000"/>
                      </a:schemeClr>
                    </a:solidFill>
                  </a:tcPr>
                </a:tc>
                <a:tc>
                  <a:txBody>
                    <a:bodyPr/>
                    <a:lstStyle/>
                    <a:p>
                      <a:pPr algn="ctr"/>
                      <a:r>
                        <a:rPr lang="en-US" sz="1500" b="1" i="1" dirty="0">
                          <a:solidFill>
                            <a:schemeClr val="tx1"/>
                          </a:solidFill>
                        </a:rPr>
                        <a:t>$22.8</a:t>
                      </a:r>
                      <a:r>
                        <a:rPr lang="en-US" sz="1500" b="1" i="1" baseline="0" dirty="0">
                          <a:solidFill>
                            <a:schemeClr val="tx1"/>
                          </a:solidFill>
                        </a:rPr>
                        <a:t> </a:t>
                      </a:r>
                      <a:r>
                        <a:rPr lang="en-US" sz="1500" b="1" i="1" dirty="0">
                          <a:solidFill>
                            <a:schemeClr val="tx1"/>
                          </a:solidFill>
                        </a:rPr>
                        <a:t>million</a:t>
                      </a:r>
                    </a:p>
                  </a:txBody>
                  <a:tcPr marL="68580" marR="68580" marT="34290" marB="34290" anchor="ctr">
                    <a:solidFill>
                      <a:schemeClr val="bg1">
                        <a:lumMod val="75000"/>
                      </a:schemeClr>
                    </a:solidFill>
                  </a:tcPr>
                </a:tc>
                <a:tc>
                  <a:txBody>
                    <a:bodyPr/>
                    <a:lstStyle/>
                    <a:p>
                      <a:pPr algn="l"/>
                      <a:endParaRPr lang="en-US" sz="1500" b="1" i="1"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631907863"/>
                  </a:ext>
                </a:extLst>
              </a:tr>
              <a:tr h="0">
                <a:tc>
                  <a:txBody>
                    <a:bodyPr/>
                    <a:lstStyle/>
                    <a:p>
                      <a:endParaRPr lang="en-US" sz="200" b="1" i="1" dirty="0">
                        <a:solidFill>
                          <a:schemeClr val="tx1"/>
                        </a:solidFill>
                      </a:endParaRPr>
                    </a:p>
                  </a:txBody>
                  <a:tcPr marL="68580" marR="68580" marT="34290" marB="34290" anchor="ctr">
                    <a:solidFill>
                      <a:schemeClr val="bg1"/>
                    </a:solidFill>
                  </a:tcPr>
                </a:tc>
                <a:tc>
                  <a:txBody>
                    <a:bodyPr/>
                    <a:lstStyle/>
                    <a:p>
                      <a:pPr algn="ctr"/>
                      <a:endParaRPr lang="en-US" sz="200" b="1" i="1" dirty="0">
                        <a:solidFill>
                          <a:schemeClr val="tx1"/>
                        </a:solidFill>
                      </a:endParaRPr>
                    </a:p>
                  </a:txBody>
                  <a:tcPr marL="68580" marR="68580" marT="34290" marB="34290" anchor="ctr">
                    <a:solidFill>
                      <a:schemeClr val="bg1"/>
                    </a:solidFill>
                  </a:tcPr>
                </a:tc>
                <a:tc>
                  <a:txBody>
                    <a:bodyPr/>
                    <a:lstStyle/>
                    <a:p>
                      <a:pPr algn="l"/>
                      <a:endParaRPr lang="en-US" sz="200" b="1" i="1" dirty="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2301997598"/>
                  </a:ext>
                </a:extLst>
              </a:tr>
              <a:tr h="98256">
                <a:tc>
                  <a:txBody>
                    <a:bodyPr/>
                    <a:lstStyle/>
                    <a:p>
                      <a:r>
                        <a:rPr lang="en-US" sz="1500" b="1" i="0" dirty="0">
                          <a:solidFill>
                            <a:schemeClr val="tx1"/>
                          </a:solidFill>
                        </a:rPr>
                        <a:t>1% Salary Increase</a:t>
                      </a:r>
                    </a:p>
                  </a:txBody>
                  <a:tcPr marL="68580" marR="68580" marT="34290" marB="34290" anchor="ctr">
                    <a:solidFill>
                      <a:schemeClr val="bg1">
                        <a:lumMod val="75000"/>
                      </a:schemeClr>
                    </a:solidFill>
                  </a:tcPr>
                </a:tc>
                <a:tc>
                  <a:txBody>
                    <a:bodyPr/>
                    <a:lstStyle/>
                    <a:p>
                      <a:pPr algn="ctr"/>
                      <a:r>
                        <a:rPr lang="en-US" sz="1500" b="1" i="0" dirty="0">
                          <a:solidFill>
                            <a:schemeClr val="tx1"/>
                          </a:solidFill>
                        </a:rPr>
                        <a:t>$4.3 million</a:t>
                      </a:r>
                    </a:p>
                  </a:txBody>
                  <a:tcPr marL="68580" marR="68580" marT="34290" marB="34290" anchor="ctr">
                    <a:solidFill>
                      <a:schemeClr val="bg1">
                        <a:lumMod val="75000"/>
                      </a:schemeClr>
                    </a:solidFill>
                  </a:tcPr>
                </a:tc>
                <a:tc>
                  <a:txBody>
                    <a:bodyPr/>
                    <a:lstStyle/>
                    <a:p>
                      <a:pPr algn="l"/>
                      <a:r>
                        <a:rPr lang="en-US" sz="1500" b="0" i="0" dirty="0">
                          <a:solidFill>
                            <a:schemeClr val="tx1"/>
                          </a:solidFill>
                        </a:rPr>
                        <a:t>Every 1% average increase in salaries across all employee classes.</a:t>
                      </a:r>
                    </a:p>
                  </a:txBody>
                  <a:tcPr marL="68580" marR="68580" marT="34290" marB="34290" anchor="ctr">
                    <a:solidFill>
                      <a:schemeClr val="bg1">
                        <a:lumMod val="75000"/>
                      </a:schemeClr>
                    </a:solidFill>
                  </a:tcPr>
                </a:tc>
                <a:extLst>
                  <a:ext uri="{0D108BD9-81ED-4DB2-BD59-A6C34878D82A}">
                    <a16:rowId xmlns:a16="http://schemas.microsoft.com/office/drawing/2014/main" val="3625895815"/>
                  </a:ext>
                </a:extLst>
              </a:tr>
            </a:tbl>
          </a:graphicData>
        </a:graphic>
      </p:graphicFrame>
      <p:sp>
        <p:nvSpPr>
          <p:cNvPr id="6" name="Title 1"/>
          <p:cNvSpPr txBox="1">
            <a:spLocks/>
          </p:cNvSpPr>
          <p:nvPr/>
        </p:nvSpPr>
        <p:spPr bwMode="auto">
          <a:xfrm>
            <a:off x="0" y="155971"/>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FY2025 E&amp;G Fund Cost Drivers</a:t>
            </a:r>
          </a:p>
        </p:txBody>
      </p:sp>
      <p:sp>
        <p:nvSpPr>
          <p:cNvPr id="7" name="Slide Number Placeholder 1">
            <a:extLst>
              <a:ext uri="{FF2B5EF4-FFF2-40B4-BE49-F238E27FC236}">
                <a16:creationId xmlns:a16="http://schemas.microsoft.com/office/drawing/2014/main" id="{976AEAE6-E692-9D9A-E276-AC5C472EC341}"/>
              </a:ext>
            </a:extLst>
          </p:cNvPr>
          <p:cNvSpPr>
            <a:spLocks noGrp="1"/>
          </p:cNvSpPr>
          <p:nvPr>
            <p:ph type="sldNum" sz="quarter" idx="12"/>
          </p:nvPr>
        </p:nvSpPr>
        <p:spPr>
          <a:xfrm>
            <a:off x="6934200" y="6492875"/>
            <a:ext cx="2133600" cy="365125"/>
          </a:xfrm>
        </p:spPr>
        <p:txBody>
          <a:bodyPr/>
          <a:lstStyle/>
          <a:p>
            <a:pPr algn="r">
              <a:defRPr/>
            </a:pPr>
            <a:fld id="{4F15B88F-9F0D-42A1-B079-B0F229B6E464}" type="slidenum">
              <a:rPr lang="en-US" smtClean="0"/>
              <a:pPr algn="r">
                <a:defRPr/>
              </a:pPr>
              <a:t>26</a:t>
            </a:fld>
            <a:endParaRPr lang="en-US" dirty="0"/>
          </a:p>
        </p:txBody>
      </p:sp>
    </p:spTree>
    <p:extLst>
      <p:ext uri="{BB962C8B-B14F-4D97-AF65-F5344CB8AC3E}">
        <p14:creationId xmlns:p14="http://schemas.microsoft.com/office/powerpoint/2010/main" val="342666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7"/>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FY2025 E&amp;G Fund Cost Drivers</a:t>
            </a:r>
          </a:p>
        </p:txBody>
      </p:sp>
      <p:graphicFrame>
        <p:nvGraphicFramePr>
          <p:cNvPr id="5" name="Content Placeholder 5" descr="Summary - Major FY2025 E&amp;G Fund Cost Drivers&#10;&#10;A table showing a summary of different cost drivers, the FY24 Base, projected FY25 Cost Increase and FY25% increase. &#10;&#10;For more details, message dsharp@uoregon.edu"/>
          <p:cNvGraphicFramePr>
            <a:graphicFrameLocks noGrp="1"/>
          </p:cNvGraphicFramePr>
          <p:nvPr>
            <p:ph idx="1"/>
            <p:extLst>
              <p:ext uri="{D42A27DB-BD31-4B8C-83A1-F6EECF244321}">
                <p14:modId xmlns:p14="http://schemas.microsoft.com/office/powerpoint/2010/main" val="268267159"/>
              </p:ext>
            </p:extLst>
          </p:nvPr>
        </p:nvGraphicFramePr>
        <p:xfrm>
          <a:off x="114299" y="914400"/>
          <a:ext cx="8915401" cy="5597199"/>
        </p:xfrm>
        <a:graphic>
          <a:graphicData uri="http://schemas.openxmlformats.org/drawingml/2006/table">
            <a:tbl>
              <a:tblPr firstRow="1" bandRow="1">
                <a:tableStyleId>{5C22544A-7EE6-4342-B048-85BDC9FD1C3A}</a:tableStyleId>
              </a:tblPr>
              <a:tblGrid>
                <a:gridCol w="2781301">
                  <a:extLst>
                    <a:ext uri="{9D8B030D-6E8A-4147-A177-3AD203B41FA5}">
                      <a16:colId xmlns:a16="http://schemas.microsoft.com/office/drawing/2014/main" val="3781524584"/>
                    </a:ext>
                  </a:extLst>
                </a:gridCol>
                <a:gridCol w="2044700">
                  <a:extLst>
                    <a:ext uri="{9D8B030D-6E8A-4147-A177-3AD203B41FA5}">
                      <a16:colId xmlns:a16="http://schemas.microsoft.com/office/drawing/2014/main" val="1199477974"/>
                    </a:ext>
                  </a:extLst>
                </a:gridCol>
                <a:gridCol w="2044700">
                  <a:extLst>
                    <a:ext uri="{9D8B030D-6E8A-4147-A177-3AD203B41FA5}">
                      <a16:colId xmlns:a16="http://schemas.microsoft.com/office/drawing/2014/main" val="2755805797"/>
                    </a:ext>
                  </a:extLst>
                </a:gridCol>
                <a:gridCol w="2044700">
                  <a:extLst>
                    <a:ext uri="{9D8B030D-6E8A-4147-A177-3AD203B41FA5}">
                      <a16:colId xmlns:a16="http://schemas.microsoft.com/office/drawing/2014/main" val="1822197485"/>
                    </a:ext>
                  </a:extLst>
                </a:gridCol>
              </a:tblGrid>
              <a:tr h="537519">
                <a:tc>
                  <a:txBody>
                    <a:bodyPr/>
                    <a:lstStyle/>
                    <a:p>
                      <a:pPr algn="ctr"/>
                      <a:r>
                        <a:rPr lang="en-US" sz="1500" dirty="0"/>
                        <a:t>Cost Driver </a:t>
                      </a:r>
                    </a:p>
                  </a:txBody>
                  <a:tcPr marL="68580" marR="68580" marT="34290" marB="34290" anchor="ctr">
                    <a:solidFill>
                      <a:schemeClr val="tx1"/>
                    </a:solidFill>
                  </a:tcPr>
                </a:tc>
                <a:tc>
                  <a:txBody>
                    <a:bodyPr/>
                    <a:lstStyle/>
                    <a:p>
                      <a:pPr marL="0" algn="ctr" defTabSz="914400" rtl="0" eaLnBrk="1" latinLnBrk="0" hangingPunct="1"/>
                      <a:r>
                        <a:rPr lang="en-US" sz="1500" b="1" kern="1200" dirty="0">
                          <a:solidFill>
                            <a:schemeClr val="lt1"/>
                          </a:solidFill>
                          <a:latin typeface="+mn-lt"/>
                          <a:ea typeface="+mn-ea"/>
                          <a:cs typeface="+mn-cs"/>
                        </a:rPr>
                        <a:t>FY24 Base</a:t>
                      </a:r>
                    </a:p>
                  </a:txBody>
                  <a:tcPr marL="68580" marR="68580" marT="34290" marB="34290" anchor="ctr">
                    <a:solidFill>
                      <a:schemeClr val="tx1"/>
                    </a:solidFill>
                  </a:tcPr>
                </a:tc>
                <a:tc>
                  <a:txBody>
                    <a:bodyPr/>
                    <a:lstStyle/>
                    <a:p>
                      <a:pPr marL="0" algn="ctr" defTabSz="914400" rtl="0" eaLnBrk="1" latinLnBrk="0" hangingPunct="1"/>
                      <a:r>
                        <a:rPr lang="en-US" sz="1500" b="1" kern="1200" dirty="0">
                          <a:solidFill>
                            <a:schemeClr val="lt1"/>
                          </a:solidFill>
                          <a:latin typeface="+mn-lt"/>
                          <a:ea typeface="+mn-ea"/>
                          <a:cs typeface="+mn-cs"/>
                        </a:rPr>
                        <a:t>Projected FY25  Cost Increase</a:t>
                      </a:r>
                    </a:p>
                  </a:txBody>
                  <a:tcPr marL="68580" marR="68580" marT="34290" marB="34290" anchor="ctr">
                    <a:solidFill>
                      <a:schemeClr val="tx1"/>
                    </a:solidFill>
                  </a:tcPr>
                </a:tc>
                <a:tc>
                  <a:txBody>
                    <a:bodyPr/>
                    <a:lstStyle/>
                    <a:p>
                      <a:pPr marL="0" algn="ctr" defTabSz="914400" rtl="0" eaLnBrk="1" latinLnBrk="0" hangingPunct="1"/>
                      <a:r>
                        <a:rPr lang="en-US" sz="1500" b="1" kern="1200" dirty="0">
                          <a:solidFill>
                            <a:schemeClr val="lt1"/>
                          </a:solidFill>
                          <a:latin typeface="+mn-lt"/>
                          <a:ea typeface="+mn-ea"/>
                          <a:cs typeface="+mn-cs"/>
                        </a:rPr>
                        <a:t>FY25%</a:t>
                      </a:r>
                    </a:p>
                    <a:p>
                      <a:pPr marL="0" algn="ctr" defTabSz="914400" rtl="0" eaLnBrk="1" latinLnBrk="0" hangingPunct="1"/>
                      <a:r>
                        <a:rPr lang="en-US" sz="1500" b="1" kern="1200" dirty="0">
                          <a:solidFill>
                            <a:schemeClr val="lt1"/>
                          </a:solidFill>
                          <a:latin typeface="+mn-lt"/>
                          <a:ea typeface="+mn-ea"/>
                          <a:cs typeface="+mn-cs"/>
                        </a:rPr>
                        <a:t>Increase</a:t>
                      </a:r>
                    </a:p>
                  </a:txBody>
                  <a:tcPr marL="68580" marR="68580" marT="34290" marB="34290" anchor="ctr">
                    <a:solidFill>
                      <a:schemeClr val="tx1"/>
                    </a:solidFill>
                  </a:tcPr>
                </a:tc>
                <a:extLst>
                  <a:ext uri="{0D108BD9-81ED-4DB2-BD59-A6C34878D82A}">
                    <a16:rowId xmlns:a16="http://schemas.microsoft.com/office/drawing/2014/main" val="144838737"/>
                  </a:ext>
                </a:extLst>
              </a:tr>
              <a:tr h="529781">
                <a:tc>
                  <a:txBody>
                    <a:bodyPr/>
                    <a:lstStyle/>
                    <a:p>
                      <a:r>
                        <a:rPr lang="en-US" sz="1500" b="1" dirty="0">
                          <a:solidFill>
                            <a:schemeClr val="tx1"/>
                          </a:solidFill>
                        </a:rPr>
                        <a:t>Faculty, Staff and GE Compensation</a:t>
                      </a:r>
                    </a:p>
                    <a:p>
                      <a:pPr marL="174625"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(Note: FY24 base includes $93.9 million of fixed compensation costs such as health insurance and GE tuition waiver benefits)</a:t>
                      </a:r>
                    </a:p>
                  </a:txBody>
                  <a:tcPr marL="68580" marR="68580" marT="34290" marB="34290" anchor="ctr">
                    <a:solidFill>
                      <a:schemeClr val="bg1">
                        <a:lumMod val="75000"/>
                      </a:schemeClr>
                    </a:solidFill>
                  </a:tcPr>
                </a:tc>
                <a:tc>
                  <a:txBody>
                    <a:bodyPr/>
                    <a:lstStyle/>
                    <a:p>
                      <a:pPr algn="ctr"/>
                      <a:r>
                        <a:rPr lang="en-US" sz="1500" dirty="0">
                          <a:solidFill>
                            <a:schemeClr val="tx1"/>
                          </a:solidFill>
                        </a:rPr>
                        <a:t>$511.0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$13.0</a:t>
                      </a:r>
                      <a:r>
                        <a:rPr lang="en-US" sz="1500" baseline="0" dirty="0">
                          <a:solidFill>
                            <a:schemeClr val="tx1"/>
                          </a:solidFill>
                        </a:rPr>
                        <a:t> million</a:t>
                      </a:r>
                      <a:endParaRPr lang="en-US" sz="1500"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2.5%</a:t>
                      </a:r>
                    </a:p>
                  </a:txBody>
                  <a:tcPr marL="68580" marR="68580" marT="34290" marB="34290" anchor="ctr">
                    <a:solidFill>
                      <a:schemeClr val="bg1">
                        <a:lumMod val="75000"/>
                      </a:schemeClr>
                    </a:solidFill>
                  </a:tcPr>
                </a:tc>
                <a:extLst>
                  <a:ext uri="{0D108BD9-81ED-4DB2-BD59-A6C34878D82A}">
                    <a16:rowId xmlns:a16="http://schemas.microsoft.com/office/drawing/2014/main" val="1080385944"/>
                  </a:ext>
                </a:extLst>
              </a:tr>
              <a:tr h="525780">
                <a:tc>
                  <a:txBody>
                    <a:bodyPr/>
                    <a:lstStyle/>
                    <a:p>
                      <a:r>
                        <a:rPr lang="en-US" sz="1500" b="1" dirty="0">
                          <a:solidFill>
                            <a:schemeClr val="tx1"/>
                          </a:solidFill>
                        </a:rPr>
                        <a:t>Medical Costs</a:t>
                      </a:r>
                    </a:p>
                  </a:txBody>
                  <a:tcPr marL="68580" marR="68580" marT="34290" marB="34290" anchor="ctr">
                    <a:solidFill>
                      <a:schemeClr val="bg1">
                        <a:lumMod val="75000"/>
                      </a:schemeClr>
                    </a:solidFill>
                  </a:tcPr>
                </a:tc>
                <a:tc>
                  <a:txBody>
                    <a:bodyPr/>
                    <a:lstStyle/>
                    <a:p>
                      <a:pPr algn="ctr"/>
                      <a:r>
                        <a:rPr lang="en-US" sz="1500" dirty="0">
                          <a:solidFill>
                            <a:schemeClr val="tx1"/>
                          </a:solidFill>
                        </a:rPr>
                        <a:t>$60.4</a:t>
                      </a:r>
                      <a:r>
                        <a:rPr lang="en-US" sz="1500" baseline="0" dirty="0">
                          <a:solidFill>
                            <a:schemeClr val="tx1"/>
                          </a:solidFill>
                        </a:rPr>
                        <a:t> million</a:t>
                      </a:r>
                      <a:endParaRPr lang="en-US" sz="1500"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$2.5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4.1%</a:t>
                      </a:r>
                    </a:p>
                  </a:txBody>
                  <a:tcPr marL="68580" marR="68580" marT="34290" marB="34290" anchor="ctr">
                    <a:solidFill>
                      <a:schemeClr val="bg1">
                        <a:lumMod val="75000"/>
                      </a:schemeClr>
                    </a:solidFill>
                  </a:tcPr>
                </a:tc>
                <a:extLst>
                  <a:ext uri="{0D108BD9-81ED-4DB2-BD59-A6C34878D82A}">
                    <a16:rowId xmlns:a16="http://schemas.microsoft.com/office/drawing/2014/main" val="1876283799"/>
                  </a:ext>
                </a:extLst>
              </a:tr>
              <a:tr h="525780">
                <a:tc>
                  <a:txBody>
                    <a:bodyPr/>
                    <a:lstStyle/>
                    <a:p>
                      <a:r>
                        <a:rPr lang="en-US" sz="1500" b="1" dirty="0">
                          <a:solidFill>
                            <a:schemeClr val="tx1"/>
                          </a:solidFill>
                        </a:rPr>
                        <a:t>Retirement Costs</a:t>
                      </a:r>
                    </a:p>
                  </a:txBody>
                  <a:tcPr marL="68580" marR="68580" marT="34290" marB="34290" anchor="ctr">
                    <a:solidFill>
                      <a:schemeClr val="bg1">
                        <a:lumMod val="75000"/>
                      </a:schemeClr>
                    </a:solidFill>
                  </a:tcPr>
                </a:tc>
                <a:tc>
                  <a:txBody>
                    <a:bodyPr/>
                    <a:lstStyle/>
                    <a:p>
                      <a:pPr algn="ctr"/>
                      <a:r>
                        <a:rPr lang="en-US" sz="1500" dirty="0">
                          <a:solidFill>
                            <a:schemeClr val="tx1"/>
                          </a:solidFill>
                        </a:rPr>
                        <a:t>$ 74.4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$0 million </a:t>
                      </a:r>
                    </a:p>
                  </a:txBody>
                  <a:tcPr marL="68580" marR="68580" marT="34290" marB="34290" anchor="ctr">
                    <a:solidFill>
                      <a:schemeClr val="bg1">
                        <a:lumMod val="75000"/>
                      </a:schemeClr>
                    </a:solidFill>
                  </a:tcPr>
                </a:tc>
                <a:tc>
                  <a:txBody>
                    <a:bodyPr/>
                    <a:lstStyle/>
                    <a:p>
                      <a:pPr algn="ctr"/>
                      <a:r>
                        <a:rPr lang="en-US" sz="1500" dirty="0">
                          <a:solidFill>
                            <a:schemeClr val="tx1"/>
                          </a:solidFill>
                        </a:rPr>
                        <a:t>0.0%</a:t>
                      </a:r>
                    </a:p>
                  </a:txBody>
                  <a:tcPr marL="68580" marR="68580" marT="34290" marB="34290" anchor="ctr">
                    <a:solidFill>
                      <a:schemeClr val="bg1">
                        <a:lumMod val="75000"/>
                      </a:schemeClr>
                    </a:solidFill>
                  </a:tcPr>
                </a:tc>
                <a:extLst>
                  <a:ext uri="{0D108BD9-81ED-4DB2-BD59-A6C34878D82A}">
                    <a16:rowId xmlns:a16="http://schemas.microsoft.com/office/drawing/2014/main" val="95946082"/>
                  </a:ext>
                </a:extLst>
              </a:tr>
              <a:tr h="525780">
                <a:tc>
                  <a:txBody>
                    <a:bodyPr/>
                    <a:lstStyle/>
                    <a:p>
                      <a:r>
                        <a:rPr lang="en-US" sz="1500" b="1" dirty="0">
                          <a:solidFill>
                            <a:schemeClr val="tx1"/>
                          </a:solidFill>
                        </a:rPr>
                        <a:t>Oregon Paid Leave</a:t>
                      </a:r>
                    </a:p>
                  </a:txBody>
                  <a:tcPr marL="68580" marR="68580" marT="34290" marB="34290" anchor="ctr">
                    <a:solidFill>
                      <a:schemeClr val="bg1">
                        <a:lumMod val="75000"/>
                      </a:schemeClr>
                    </a:solidFill>
                  </a:tcPr>
                </a:tc>
                <a:tc>
                  <a:txBody>
                    <a:bodyPr/>
                    <a:lstStyle/>
                    <a:p>
                      <a:pPr algn="ctr"/>
                      <a:r>
                        <a:rPr lang="en-US" sz="1500" dirty="0">
                          <a:solidFill>
                            <a:schemeClr val="tx1"/>
                          </a:solidFill>
                        </a:rPr>
                        <a:t>$511.0 million </a:t>
                      </a:r>
                    </a:p>
                  </a:txBody>
                  <a:tcPr marL="68580" marR="68580" marT="34290" marB="34290" anchor="ctr">
                    <a:solidFill>
                      <a:schemeClr val="bg1">
                        <a:lumMod val="75000"/>
                      </a:schemeClr>
                    </a:solidFill>
                  </a:tcPr>
                </a:tc>
                <a:tc>
                  <a:txBody>
                    <a:bodyPr/>
                    <a:lstStyle/>
                    <a:p>
                      <a:pPr algn="ctr"/>
                      <a:r>
                        <a:rPr lang="en-US" sz="1500" dirty="0">
                          <a:solidFill>
                            <a:schemeClr val="tx1"/>
                          </a:solidFill>
                        </a:rPr>
                        <a:t>$300K</a:t>
                      </a:r>
                    </a:p>
                  </a:txBody>
                  <a:tcPr marL="68580" marR="68580" marT="34290" marB="34290" anchor="ctr">
                    <a:solidFill>
                      <a:schemeClr val="bg1">
                        <a:lumMod val="75000"/>
                      </a:schemeClr>
                    </a:solidFill>
                  </a:tcPr>
                </a:tc>
                <a:tc>
                  <a:txBody>
                    <a:bodyPr/>
                    <a:lstStyle/>
                    <a:p>
                      <a:pPr algn="ctr"/>
                      <a:r>
                        <a:rPr lang="en-US" sz="1500" dirty="0">
                          <a:solidFill>
                            <a:schemeClr val="tx1"/>
                          </a:solidFill>
                        </a:rPr>
                        <a:t>0.1%</a:t>
                      </a:r>
                    </a:p>
                  </a:txBody>
                  <a:tcPr marL="68580" marR="68580" marT="34290" marB="34290" anchor="ctr">
                    <a:solidFill>
                      <a:schemeClr val="bg1">
                        <a:lumMod val="75000"/>
                      </a:schemeClr>
                    </a:solidFill>
                  </a:tcPr>
                </a:tc>
                <a:extLst>
                  <a:ext uri="{0D108BD9-81ED-4DB2-BD59-A6C34878D82A}">
                    <a16:rowId xmlns:a16="http://schemas.microsoft.com/office/drawing/2014/main" val="2357210092"/>
                  </a:ext>
                </a:extLst>
              </a:tr>
              <a:tr h="525780">
                <a:tc>
                  <a:txBody>
                    <a:bodyPr/>
                    <a:lstStyle/>
                    <a:p>
                      <a:r>
                        <a:rPr lang="en-US" sz="1500" b="1" dirty="0">
                          <a:solidFill>
                            <a:schemeClr val="tx1"/>
                          </a:solidFill>
                        </a:rPr>
                        <a:t>Institutional</a:t>
                      </a:r>
                      <a:r>
                        <a:rPr lang="en-US" sz="1500" b="1" baseline="0" dirty="0">
                          <a:solidFill>
                            <a:schemeClr val="tx1"/>
                          </a:solidFill>
                        </a:rPr>
                        <a:t> Expenses</a:t>
                      </a:r>
                      <a:endParaRPr lang="en-US" sz="1500" b="1"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$47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$2.0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4.3%</a:t>
                      </a:r>
                    </a:p>
                  </a:txBody>
                  <a:tcPr marL="68580" marR="68580" marT="34290" marB="34290" anchor="ctr">
                    <a:solidFill>
                      <a:schemeClr val="bg1">
                        <a:lumMod val="75000"/>
                      </a:schemeClr>
                    </a:solidFill>
                  </a:tcPr>
                </a:tc>
                <a:extLst>
                  <a:ext uri="{0D108BD9-81ED-4DB2-BD59-A6C34878D82A}">
                    <a16:rowId xmlns:a16="http://schemas.microsoft.com/office/drawing/2014/main" val="1401703997"/>
                  </a:ext>
                </a:extLst>
              </a:tr>
              <a:tr h="525780">
                <a:tc>
                  <a:txBody>
                    <a:bodyPr/>
                    <a:lstStyle/>
                    <a:p>
                      <a:r>
                        <a:rPr lang="en-US" sz="1500" b="1" dirty="0">
                          <a:solidFill>
                            <a:schemeClr val="tx1"/>
                          </a:solidFill>
                        </a:rPr>
                        <a:t>TTF Faculty Hiring</a:t>
                      </a:r>
                    </a:p>
                  </a:txBody>
                  <a:tcPr marL="68580" marR="68580" marT="34290" marB="34290" anchor="ctr">
                    <a:solidFill>
                      <a:schemeClr val="bg1">
                        <a:lumMod val="75000"/>
                      </a:schemeClr>
                    </a:solidFill>
                  </a:tcPr>
                </a:tc>
                <a:tc>
                  <a:txBody>
                    <a:bodyPr/>
                    <a:lstStyle/>
                    <a:p>
                      <a:pPr algn="ctr"/>
                      <a:r>
                        <a:rPr lang="en-US" sz="1500" dirty="0">
                          <a:solidFill>
                            <a:schemeClr val="tx1"/>
                          </a:solidFill>
                        </a:rPr>
                        <a:t>$132.3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$3.0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2.3%</a:t>
                      </a:r>
                    </a:p>
                  </a:txBody>
                  <a:tcPr marL="68580" marR="68580" marT="34290" marB="34290" anchor="ctr">
                    <a:solidFill>
                      <a:schemeClr val="bg1">
                        <a:lumMod val="75000"/>
                      </a:schemeClr>
                    </a:solidFill>
                  </a:tcPr>
                </a:tc>
                <a:extLst>
                  <a:ext uri="{0D108BD9-81ED-4DB2-BD59-A6C34878D82A}">
                    <a16:rowId xmlns:a16="http://schemas.microsoft.com/office/drawing/2014/main" val="3410266224"/>
                  </a:ext>
                </a:extLst>
              </a:tr>
              <a:tr h="525780">
                <a:tc>
                  <a:txBody>
                    <a:bodyPr/>
                    <a:lstStyle/>
                    <a:p>
                      <a:r>
                        <a:rPr lang="en-US" sz="1500" b="1" dirty="0">
                          <a:solidFill>
                            <a:schemeClr val="tx1"/>
                          </a:solidFill>
                        </a:rPr>
                        <a:t>Strategic Investments</a:t>
                      </a:r>
                    </a:p>
                  </a:txBody>
                  <a:tcPr marL="68580" marR="68580" marT="34290" marB="34290" anchor="ctr">
                    <a:solidFill>
                      <a:schemeClr val="bg1">
                        <a:lumMod val="75000"/>
                      </a:schemeClr>
                    </a:solidFill>
                  </a:tcPr>
                </a:tc>
                <a:tc>
                  <a:txBody>
                    <a:bodyPr/>
                    <a:lstStyle/>
                    <a:p>
                      <a:pPr algn="ctr"/>
                      <a:r>
                        <a:rPr lang="en-US" sz="1500" dirty="0">
                          <a:solidFill>
                            <a:schemeClr val="tx1"/>
                          </a:solidFill>
                        </a:rPr>
                        <a:t>$645.2 million</a:t>
                      </a:r>
                    </a:p>
                  </a:txBody>
                  <a:tcPr marL="68580" marR="68580" marT="34290" marB="34290" anchor="ctr">
                    <a:solidFill>
                      <a:schemeClr val="bg1">
                        <a:lumMod val="75000"/>
                      </a:schemeClr>
                    </a:solidFill>
                  </a:tcPr>
                </a:tc>
                <a:tc>
                  <a:txBody>
                    <a:bodyPr/>
                    <a:lstStyle/>
                    <a:p>
                      <a:pPr algn="ctr"/>
                      <a:r>
                        <a:rPr lang="en-US" sz="1500" dirty="0">
                          <a:solidFill>
                            <a:schemeClr val="tx1"/>
                          </a:solidFill>
                        </a:rPr>
                        <a:t>$2.0</a:t>
                      </a:r>
                      <a:r>
                        <a:rPr lang="en-US" sz="1500" baseline="0" dirty="0">
                          <a:solidFill>
                            <a:schemeClr val="tx1"/>
                          </a:solidFill>
                        </a:rPr>
                        <a:t> million</a:t>
                      </a:r>
                      <a:endParaRPr lang="en-US" sz="1500"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0.3%</a:t>
                      </a:r>
                    </a:p>
                  </a:txBody>
                  <a:tcPr marL="68580" marR="68580" marT="34290" marB="34290" anchor="ctr">
                    <a:solidFill>
                      <a:schemeClr val="bg1">
                        <a:lumMod val="75000"/>
                      </a:schemeClr>
                    </a:solidFill>
                  </a:tcPr>
                </a:tc>
                <a:extLst>
                  <a:ext uri="{0D108BD9-81ED-4DB2-BD59-A6C34878D82A}">
                    <a16:rowId xmlns:a16="http://schemas.microsoft.com/office/drawing/2014/main" val="3316286162"/>
                  </a:ext>
                </a:extLst>
              </a:tr>
              <a:tr h="525780">
                <a:tc>
                  <a:txBody>
                    <a:bodyPr/>
                    <a:lstStyle/>
                    <a:p>
                      <a:r>
                        <a:rPr lang="en-US" sz="1500" b="1" i="1" dirty="0">
                          <a:solidFill>
                            <a:schemeClr val="tx1"/>
                          </a:solidFill>
                        </a:rPr>
                        <a:t>Total </a:t>
                      </a:r>
                    </a:p>
                    <a:p>
                      <a:r>
                        <a:rPr lang="en-US" sz="1500" b="1" i="1" dirty="0">
                          <a:solidFill>
                            <a:schemeClr val="tx1"/>
                          </a:solidFill>
                        </a:rPr>
                        <a:t>(E&amp;G Expenditure Budget)</a:t>
                      </a:r>
                    </a:p>
                  </a:txBody>
                  <a:tcPr marL="68580" marR="68580" marT="34290" marB="34290" anchor="ctr">
                    <a:solidFill>
                      <a:schemeClr val="bg1">
                        <a:lumMod val="75000"/>
                      </a:schemeClr>
                    </a:solidFill>
                  </a:tcPr>
                </a:tc>
                <a:tc>
                  <a:txBody>
                    <a:bodyPr/>
                    <a:lstStyle/>
                    <a:p>
                      <a:pPr algn="ctr"/>
                      <a:r>
                        <a:rPr lang="en-US" sz="1500" b="1" i="1" dirty="0">
                          <a:solidFill>
                            <a:schemeClr val="tx1"/>
                          </a:solidFill>
                        </a:rPr>
                        <a:t>$645.2 million</a:t>
                      </a:r>
                    </a:p>
                  </a:txBody>
                  <a:tcPr marL="68580" marR="68580" marT="34290" marB="34290" anchor="ctr">
                    <a:solidFill>
                      <a:schemeClr val="bg1">
                        <a:lumMod val="75000"/>
                      </a:schemeClr>
                    </a:solidFill>
                  </a:tcPr>
                </a:tc>
                <a:tc>
                  <a:txBody>
                    <a:bodyPr/>
                    <a:lstStyle/>
                    <a:p>
                      <a:pPr algn="ctr"/>
                      <a:r>
                        <a:rPr lang="en-US" sz="1500" b="1" i="1" dirty="0">
                          <a:solidFill>
                            <a:schemeClr val="tx1"/>
                          </a:solidFill>
                        </a:rPr>
                        <a:t>$22.8</a:t>
                      </a:r>
                      <a:r>
                        <a:rPr lang="en-US" sz="1500" b="1" i="1" baseline="0" dirty="0">
                          <a:solidFill>
                            <a:schemeClr val="tx1"/>
                          </a:solidFill>
                        </a:rPr>
                        <a:t> </a:t>
                      </a:r>
                      <a:r>
                        <a:rPr lang="en-US" sz="1500" b="1" i="1" dirty="0">
                          <a:solidFill>
                            <a:schemeClr val="tx1"/>
                          </a:solidFill>
                        </a:rPr>
                        <a:t>million</a:t>
                      </a:r>
                    </a:p>
                  </a:txBody>
                  <a:tcPr marL="68580" marR="68580" marT="34290" marB="34290" anchor="ctr">
                    <a:solidFill>
                      <a:schemeClr val="bg1">
                        <a:lumMod val="75000"/>
                      </a:schemeClr>
                    </a:solidFill>
                  </a:tcPr>
                </a:tc>
                <a:tc>
                  <a:txBody>
                    <a:bodyPr/>
                    <a:lstStyle/>
                    <a:p>
                      <a:pPr algn="ctr"/>
                      <a:r>
                        <a:rPr lang="en-US" sz="1500" b="1" dirty="0">
                          <a:solidFill>
                            <a:schemeClr val="tx1"/>
                          </a:solidFill>
                        </a:rPr>
                        <a:t>3.5%</a:t>
                      </a:r>
                    </a:p>
                  </a:txBody>
                  <a:tcPr marL="68580" marR="68580" marT="34290" marB="34290"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2" name="Slide Number Placeholder 1">
            <a:extLst>
              <a:ext uri="{FF2B5EF4-FFF2-40B4-BE49-F238E27FC236}">
                <a16:creationId xmlns:a16="http://schemas.microsoft.com/office/drawing/2014/main" id="{976AEAE6-E692-9D9A-E276-AC5C472EC341}"/>
              </a:ext>
            </a:extLst>
          </p:cNvPr>
          <p:cNvSpPr>
            <a:spLocks noGrp="1"/>
          </p:cNvSpPr>
          <p:nvPr>
            <p:ph type="sldNum" sz="quarter" idx="12"/>
          </p:nvPr>
        </p:nvSpPr>
        <p:spPr>
          <a:xfrm>
            <a:off x="6934200" y="6492875"/>
            <a:ext cx="2133600" cy="365125"/>
          </a:xfrm>
        </p:spPr>
        <p:txBody>
          <a:bodyPr/>
          <a:lstStyle/>
          <a:p>
            <a:pPr algn="r">
              <a:defRPr/>
            </a:pPr>
            <a:fld id="{4F15B88F-9F0D-42A1-B079-B0F229B6E464}" type="slidenum">
              <a:rPr lang="en-US" smtClean="0"/>
              <a:pPr algn="r">
                <a:defRPr/>
              </a:pPr>
              <a:t>27</a:t>
            </a:fld>
            <a:endParaRPr lang="en-US" dirty="0"/>
          </a:p>
        </p:txBody>
      </p:sp>
    </p:spTree>
    <p:extLst>
      <p:ext uri="{BB962C8B-B14F-4D97-AF65-F5344CB8AC3E}">
        <p14:creationId xmlns:p14="http://schemas.microsoft.com/office/powerpoint/2010/main" val="175472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7"/>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FY2025 E&amp;G Fund Cost Drivers</a:t>
            </a:r>
          </a:p>
        </p:txBody>
      </p:sp>
      <p:graphicFrame>
        <p:nvGraphicFramePr>
          <p:cNvPr id="5" name="Content Placeholder 5" descr="Summary - Major FY2025 E &amp; G Fund Cost Drivers&#10;&#10;A table showing different cost drivers and the projected cost increases from FY20-FY25. &#10;&#10;For more details, message dsharp@uoregon.edu"/>
          <p:cNvGraphicFramePr>
            <a:graphicFrameLocks noGrp="1"/>
          </p:cNvGraphicFramePr>
          <p:nvPr>
            <p:ph idx="1"/>
            <p:extLst>
              <p:ext uri="{D42A27DB-BD31-4B8C-83A1-F6EECF244321}">
                <p14:modId xmlns:p14="http://schemas.microsoft.com/office/powerpoint/2010/main" val="1624811128"/>
              </p:ext>
            </p:extLst>
          </p:nvPr>
        </p:nvGraphicFramePr>
        <p:xfrm>
          <a:off x="152400" y="914400"/>
          <a:ext cx="8839200" cy="5652404"/>
        </p:xfrm>
        <a:graphic>
          <a:graphicData uri="http://schemas.openxmlformats.org/drawingml/2006/table">
            <a:tbl>
              <a:tblPr firstRow="1" bandRow="1">
                <a:tableStyleId>{5C22544A-7EE6-4342-B048-85BDC9FD1C3A}</a:tableStyleId>
              </a:tblPr>
              <a:tblGrid>
                <a:gridCol w="1614114">
                  <a:extLst>
                    <a:ext uri="{9D8B030D-6E8A-4147-A177-3AD203B41FA5}">
                      <a16:colId xmlns:a16="http://schemas.microsoft.com/office/drawing/2014/main" val="3781524584"/>
                    </a:ext>
                  </a:extLst>
                </a:gridCol>
                <a:gridCol w="1204181">
                  <a:extLst>
                    <a:ext uri="{9D8B030D-6E8A-4147-A177-3AD203B41FA5}">
                      <a16:colId xmlns:a16="http://schemas.microsoft.com/office/drawing/2014/main" val="883315962"/>
                    </a:ext>
                  </a:extLst>
                </a:gridCol>
                <a:gridCol w="1204181">
                  <a:extLst>
                    <a:ext uri="{9D8B030D-6E8A-4147-A177-3AD203B41FA5}">
                      <a16:colId xmlns:a16="http://schemas.microsoft.com/office/drawing/2014/main" val="1822197485"/>
                    </a:ext>
                  </a:extLst>
                </a:gridCol>
                <a:gridCol w="1204181">
                  <a:extLst>
                    <a:ext uri="{9D8B030D-6E8A-4147-A177-3AD203B41FA5}">
                      <a16:colId xmlns:a16="http://schemas.microsoft.com/office/drawing/2014/main" val="3214503485"/>
                    </a:ext>
                  </a:extLst>
                </a:gridCol>
                <a:gridCol w="1204181">
                  <a:extLst>
                    <a:ext uri="{9D8B030D-6E8A-4147-A177-3AD203B41FA5}">
                      <a16:colId xmlns:a16="http://schemas.microsoft.com/office/drawing/2014/main" val="140898112"/>
                    </a:ext>
                  </a:extLst>
                </a:gridCol>
                <a:gridCol w="1204181">
                  <a:extLst>
                    <a:ext uri="{9D8B030D-6E8A-4147-A177-3AD203B41FA5}">
                      <a16:colId xmlns:a16="http://schemas.microsoft.com/office/drawing/2014/main" val="705005375"/>
                    </a:ext>
                  </a:extLst>
                </a:gridCol>
                <a:gridCol w="1204181">
                  <a:extLst>
                    <a:ext uri="{9D8B030D-6E8A-4147-A177-3AD203B41FA5}">
                      <a16:colId xmlns:a16="http://schemas.microsoft.com/office/drawing/2014/main" val="1167519917"/>
                    </a:ext>
                  </a:extLst>
                </a:gridCol>
              </a:tblGrid>
              <a:tr h="870844">
                <a:tc>
                  <a:txBody>
                    <a:bodyPr/>
                    <a:lstStyle/>
                    <a:p>
                      <a:pPr algn="ctr"/>
                      <a:r>
                        <a:rPr lang="en-US" sz="1400" dirty="0"/>
                        <a:t>Cost Driver</a:t>
                      </a:r>
                    </a:p>
                  </a:txBody>
                  <a:tcPr marL="51435" marR="51435" marT="25718" marB="25718" anchor="ctr">
                    <a:solidFill>
                      <a:schemeClr val="tx1"/>
                    </a:solidFill>
                  </a:tcPr>
                </a:tc>
                <a:tc>
                  <a:txBody>
                    <a:bodyPr/>
                    <a:lstStyle/>
                    <a:p>
                      <a:pPr algn="ctr"/>
                      <a:r>
                        <a:rPr lang="en-US" sz="1400" dirty="0">
                          <a:solidFill>
                            <a:schemeClr val="bg1"/>
                          </a:solidFill>
                        </a:rPr>
                        <a:t>Projected FY20 Cost Increase</a:t>
                      </a:r>
                    </a:p>
                  </a:txBody>
                  <a:tcPr marL="51435" marR="51435" marT="25718" marB="25718" anchor="ctr">
                    <a:solidFill>
                      <a:schemeClr val="tx1"/>
                    </a:solidFill>
                  </a:tcPr>
                </a:tc>
                <a:tc>
                  <a:txBody>
                    <a:bodyPr/>
                    <a:lstStyle/>
                    <a:p>
                      <a:pPr algn="ctr"/>
                      <a:r>
                        <a:rPr lang="en-US" sz="1400" dirty="0">
                          <a:solidFill>
                            <a:schemeClr val="bg1"/>
                          </a:solidFill>
                        </a:rPr>
                        <a:t>Projected FY21 Cost Increase</a:t>
                      </a:r>
                    </a:p>
                  </a:txBody>
                  <a:tcPr marL="51435" marR="51435" marT="25718" marB="25718" anchor="ctr">
                    <a:solidFill>
                      <a:schemeClr val="tx1"/>
                    </a:solidFill>
                  </a:tcPr>
                </a:tc>
                <a:tc>
                  <a:txBody>
                    <a:bodyPr/>
                    <a:lstStyle/>
                    <a:p>
                      <a:pPr algn="ctr"/>
                      <a:r>
                        <a:rPr lang="en-US" sz="1400" dirty="0">
                          <a:solidFill>
                            <a:schemeClr val="bg1"/>
                          </a:solidFill>
                        </a:rPr>
                        <a:t>Projected FY22 Cost Increase</a:t>
                      </a:r>
                    </a:p>
                  </a:txBody>
                  <a:tcPr marL="51435" marR="51435" marT="25718" marB="25718" anchor="ctr">
                    <a:solidFill>
                      <a:schemeClr val="tx1"/>
                    </a:solidFill>
                  </a:tcPr>
                </a:tc>
                <a:tc>
                  <a:txBody>
                    <a:bodyPr/>
                    <a:lstStyle/>
                    <a:p>
                      <a:pPr algn="ctr"/>
                      <a:r>
                        <a:rPr lang="en-US" sz="1400" dirty="0">
                          <a:solidFill>
                            <a:schemeClr val="bg1"/>
                          </a:solidFill>
                        </a:rPr>
                        <a:t>Projected FY23 Cost Increase</a:t>
                      </a:r>
                    </a:p>
                  </a:txBody>
                  <a:tcPr marL="51435" marR="51435" marT="25718" marB="25718" anchor="ctr">
                    <a:solidFill>
                      <a:schemeClr val="tx1"/>
                    </a:solidFill>
                  </a:tcPr>
                </a:tc>
                <a:tc>
                  <a:txBody>
                    <a:bodyPr/>
                    <a:lstStyle/>
                    <a:p>
                      <a:pPr algn="ctr"/>
                      <a:r>
                        <a:rPr lang="en-US" sz="1400" dirty="0">
                          <a:solidFill>
                            <a:schemeClr val="bg1"/>
                          </a:solidFill>
                        </a:rPr>
                        <a:t>Projected FY24 Cost Increase</a:t>
                      </a:r>
                    </a:p>
                  </a:txBody>
                  <a:tcPr marL="51435" marR="51435" marT="25718" marB="25718" anchor="ctr">
                    <a:solidFill>
                      <a:schemeClr val="tx1"/>
                    </a:solidFill>
                  </a:tcPr>
                </a:tc>
                <a:tc>
                  <a:txBody>
                    <a:bodyPr/>
                    <a:lstStyle/>
                    <a:p>
                      <a:pPr algn="ctr"/>
                      <a:r>
                        <a:rPr lang="en-US" sz="1400" dirty="0">
                          <a:solidFill>
                            <a:schemeClr val="bg1"/>
                          </a:solidFill>
                        </a:rPr>
                        <a:t>Projected FY25 Cost Increase</a:t>
                      </a:r>
                    </a:p>
                  </a:txBody>
                  <a:tcPr marL="51435" marR="51435" marT="25718" marB="25718" anchor="ctr">
                    <a:solidFill>
                      <a:schemeClr val="tx1"/>
                    </a:solidFill>
                  </a:tcPr>
                </a:tc>
                <a:extLst>
                  <a:ext uri="{0D108BD9-81ED-4DB2-BD59-A6C34878D82A}">
                    <a16:rowId xmlns:a16="http://schemas.microsoft.com/office/drawing/2014/main" val="144838737"/>
                  </a:ext>
                </a:extLst>
              </a:tr>
              <a:tr h="478156">
                <a:tc>
                  <a:txBody>
                    <a:bodyPr/>
                    <a:lstStyle/>
                    <a:p>
                      <a:r>
                        <a:rPr lang="en-US" sz="1400" dirty="0">
                          <a:solidFill>
                            <a:schemeClr val="tx1"/>
                          </a:solidFill>
                        </a:rPr>
                        <a:t>Faculty, Staff &amp; GE Salary &amp; Wages</a:t>
                      </a:r>
                    </a:p>
                  </a:txBody>
                  <a:tcPr marL="51435" marR="51435" marT="25718" marB="25718" anchor="ctr">
                    <a:solidFill>
                      <a:schemeClr val="bg1">
                        <a:lumMod val="75000"/>
                      </a:schemeClr>
                    </a:solidFill>
                  </a:tcPr>
                </a:tc>
                <a:tc>
                  <a:txBody>
                    <a:bodyPr/>
                    <a:lstStyle/>
                    <a:p>
                      <a:pPr algn="ctr"/>
                      <a:r>
                        <a:rPr lang="en-US" sz="1400" dirty="0">
                          <a:solidFill>
                            <a:schemeClr val="tx1"/>
                          </a:solidFill>
                        </a:rPr>
                        <a:t>$10.6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$11.6</a:t>
                      </a:r>
                      <a:r>
                        <a:rPr lang="en-US" sz="1400" baseline="0" dirty="0">
                          <a:solidFill>
                            <a:schemeClr val="tx1"/>
                          </a:solidFill>
                        </a:rPr>
                        <a:t> million</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$7.3</a:t>
                      </a:r>
                      <a:r>
                        <a:rPr lang="en-US" sz="1400" baseline="0" dirty="0">
                          <a:solidFill>
                            <a:schemeClr val="tx1"/>
                          </a:solidFill>
                        </a:rPr>
                        <a:t> million</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$15.0</a:t>
                      </a:r>
                      <a:r>
                        <a:rPr lang="en-US" sz="1400" baseline="0" dirty="0">
                          <a:solidFill>
                            <a:schemeClr val="tx1"/>
                          </a:solidFill>
                        </a:rPr>
                        <a:t> million</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$11.9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$13.0 million</a:t>
                      </a:r>
                    </a:p>
                  </a:txBody>
                  <a:tcPr marL="51435" marR="51435" marT="25718" marB="25718" anchor="ctr">
                    <a:solidFill>
                      <a:schemeClr val="bg1">
                        <a:lumMod val="75000"/>
                      </a:schemeClr>
                    </a:solidFill>
                  </a:tcPr>
                </a:tc>
                <a:extLst>
                  <a:ext uri="{0D108BD9-81ED-4DB2-BD59-A6C34878D82A}">
                    <a16:rowId xmlns:a16="http://schemas.microsoft.com/office/drawing/2014/main" val="1080385944"/>
                  </a:ext>
                </a:extLst>
              </a:tr>
              <a:tr h="478156">
                <a:tc>
                  <a:txBody>
                    <a:bodyPr/>
                    <a:lstStyle/>
                    <a:p>
                      <a:r>
                        <a:rPr lang="en-US" sz="1400" dirty="0">
                          <a:solidFill>
                            <a:schemeClr val="tx1"/>
                          </a:solidFill>
                        </a:rPr>
                        <a:t>Medical Costs</a:t>
                      </a:r>
                    </a:p>
                  </a:txBody>
                  <a:tcPr marL="51435" marR="51435" marT="25718" marB="25718" anchor="ctr">
                    <a:solidFill>
                      <a:schemeClr val="bg1">
                        <a:lumMod val="75000"/>
                      </a:schemeClr>
                    </a:solidFill>
                  </a:tcPr>
                </a:tc>
                <a:tc>
                  <a:txBody>
                    <a:bodyPr/>
                    <a:lstStyle/>
                    <a:p>
                      <a:pPr algn="ctr"/>
                      <a:r>
                        <a:rPr lang="en-US" sz="1400" dirty="0">
                          <a:solidFill>
                            <a:schemeClr val="tx1"/>
                          </a:solidFill>
                        </a:rPr>
                        <a:t>$1.9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$2.5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$1.2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$1.6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$2.2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$2.5 million</a:t>
                      </a:r>
                    </a:p>
                  </a:txBody>
                  <a:tcPr marL="51435" marR="51435" marT="25718" marB="25718" anchor="ctr">
                    <a:solidFill>
                      <a:schemeClr val="bg1">
                        <a:lumMod val="75000"/>
                      </a:schemeClr>
                    </a:solidFill>
                  </a:tcPr>
                </a:tc>
                <a:extLst>
                  <a:ext uri="{0D108BD9-81ED-4DB2-BD59-A6C34878D82A}">
                    <a16:rowId xmlns:a16="http://schemas.microsoft.com/office/drawing/2014/main" val="1876283799"/>
                  </a:ext>
                </a:extLst>
              </a:tr>
              <a:tr h="478156">
                <a:tc>
                  <a:txBody>
                    <a:bodyPr/>
                    <a:lstStyle/>
                    <a:p>
                      <a:r>
                        <a:rPr lang="en-US" sz="1400" dirty="0">
                          <a:solidFill>
                            <a:schemeClr val="tx1"/>
                          </a:solidFill>
                        </a:rPr>
                        <a:t>Retirement</a:t>
                      </a:r>
                      <a:r>
                        <a:rPr lang="en-US" sz="1400" baseline="0" dirty="0">
                          <a:solidFill>
                            <a:schemeClr val="tx1"/>
                          </a:solidFill>
                        </a:rPr>
                        <a:t> Costs</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$7.1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($500K)</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$1.9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extLst>
                  <a:ext uri="{0D108BD9-81ED-4DB2-BD59-A6C34878D82A}">
                    <a16:rowId xmlns:a16="http://schemas.microsoft.com/office/drawing/2014/main" val="1404574913"/>
                  </a:ext>
                </a:extLst>
              </a:tr>
              <a:tr h="478156">
                <a:tc>
                  <a:txBody>
                    <a:bodyPr/>
                    <a:lstStyle/>
                    <a:p>
                      <a:r>
                        <a:rPr lang="en-US" sz="1400" dirty="0">
                          <a:solidFill>
                            <a:schemeClr val="tx1"/>
                          </a:solidFill>
                        </a:rPr>
                        <a:t>Oregon Paid Leave</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$900K</a:t>
                      </a:r>
                    </a:p>
                  </a:txBody>
                  <a:tcPr marL="51435" marR="51435" marT="25718" marB="25718" anchor="ctr">
                    <a:solidFill>
                      <a:schemeClr val="bg1">
                        <a:lumMod val="75000"/>
                      </a:schemeClr>
                    </a:solidFill>
                  </a:tcPr>
                </a:tc>
                <a:tc>
                  <a:txBody>
                    <a:bodyPr/>
                    <a:lstStyle/>
                    <a:p>
                      <a:pPr algn="ctr"/>
                      <a:r>
                        <a:rPr lang="en-US" sz="1400" dirty="0">
                          <a:solidFill>
                            <a:schemeClr val="tx1"/>
                          </a:solidFill>
                        </a:rPr>
                        <a:t>$300K</a:t>
                      </a:r>
                    </a:p>
                  </a:txBody>
                  <a:tcPr marL="51435" marR="51435" marT="25718" marB="25718" anchor="ctr">
                    <a:solidFill>
                      <a:schemeClr val="bg1">
                        <a:lumMod val="75000"/>
                      </a:schemeClr>
                    </a:solidFill>
                  </a:tcPr>
                </a:tc>
                <a:extLst>
                  <a:ext uri="{0D108BD9-81ED-4DB2-BD59-A6C34878D82A}">
                    <a16:rowId xmlns:a16="http://schemas.microsoft.com/office/drawing/2014/main" val="3920952577"/>
                  </a:ext>
                </a:extLst>
              </a:tr>
              <a:tr h="478156">
                <a:tc>
                  <a:txBody>
                    <a:bodyPr/>
                    <a:lstStyle/>
                    <a:p>
                      <a:r>
                        <a:rPr lang="en-US" sz="1400" dirty="0">
                          <a:solidFill>
                            <a:schemeClr val="tx1"/>
                          </a:solidFill>
                        </a:rPr>
                        <a:t>Blended OPE</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$4.0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extLst>
                  <a:ext uri="{0D108BD9-81ED-4DB2-BD59-A6C34878D82A}">
                    <a16:rowId xmlns:a16="http://schemas.microsoft.com/office/drawing/2014/main" val="3506596002"/>
                  </a:ext>
                </a:extLst>
              </a:tr>
              <a:tr h="478156">
                <a:tc>
                  <a:txBody>
                    <a:bodyPr/>
                    <a:lstStyle/>
                    <a:p>
                      <a:r>
                        <a:rPr lang="en-US" sz="1400" dirty="0">
                          <a:solidFill>
                            <a:schemeClr val="tx1"/>
                          </a:solidFill>
                        </a:rPr>
                        <a:t>Institutional</a:t>
                      </a:r>
                      <a:r>
                        <a:rPr lang="en-US" sz="1400" baseline="0" dirty="0">
                          <a:solidFill>
                            <a:schemeClr val="tx1"/>
                          </a:solidFill>
                        </a:rPr>
                        <a:t> Expenses</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$1.0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$1.5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$1.2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$1.2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$1.5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$2.0 million</a:t>
                      </a:r>
                    </a:p>
                  </a:txBody>
                  <a:tcPr marL="51435" marR="51435" marT="25718" marB="25718" anchor="ctr">
                    <a:solidFill>
                      <a:schemeClr val="bg1">
                        <a:lumMod val="75000"/>
                      </a:schemeClr>
                    </a:solidFill>
                  </a:tcPr>
                </a:tc>
                <a:extLst>
                  <a:ext uri="{0D108BD9-81ED-4DB2-BD59-A6C34878D82A}">
                    <a16:rowId xmlns:a16="http://schemas.microsoft.com/office/drawing/2014/main" val="1401703997"/>
                  </a:ext>
                </a:extLst>
              </a:tr>
              <a:tr h="478156">
                <a:tc>
                  <a:txBody>
                    <a:bodyPr/>
                    <a:lstStyle/>
                    <a:p>
                      <a:r>
                        <a:rPr lang="en-US" sz="1400" dirty="0">
                          <a:solidFill>
                            <a:schemeClr val="tx1"/>
                          </a:solidFill>
                        </a:rPr>
                        <a:t>Faculty Hiring</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$3.0 million</a:t>
                      </a:r>
                    </a:p>
                  </a:txBody>
                  <a:tcPr marL="51435" marR="51435" marT="25718" marB="25718" anchor="ctr">
                    <a:solidFill>
                      <a:schemeClr val="bg1">
                        <a:lumMod val="75000"/>
                      </a:schemeClr>
                    </a:solidFill>
                  </a:tcPr>
                </a:tc>
                <a:extLst>
                  <a:ext uri="{0D108BD9-81ED-4DB2-BD59-A6C34878D82A}">
                    <a16:rowId xmlns:a16="http://schemas.microsoft.com/office/drawing/2014/main" val="1909463261"/>
                  </a:ext>
                </a:extLst>
              </a:tr>
              <a:tr h="478156">
                <a:tc>
                  <a:txBody>
                    <a:bodyPr/>
                    <a:lstStyle/>
                    <a:p>
                      <a:r>
                        <a:rPr lang="en-US" sz="1400" dirty="0">
                          <a:solidFill>
                            <a:schemeClr val="tx1"/>
                          </a:solidFill>
                        </a:rPr>
                        <a:t>Strategic Investments</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$2.0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$600K</a:t>
                      </a:r>
                    </a:p>
                  </a:txBody>
                  <a:tcPr marL="51435" marR="51435" marT="25718" marB="25718" anchor="ctr">
                    <a:solidFill>
                      <a:schemeClr val="bg1">
                        <a:lumMod val="75000"/>
                      </a:schemeClr>
                    </a:solidFill>
                  </a:tcPr>
                </a:tc>
                <a:tc>
                  <a:txBody>
                    <a:bodyPr/>
                    <a:lstStyle/>
                    <a:p>
                      <a:pPr algn="ctr"/>
                      <a:r>
                        <a:rPr lang="en-US" sz="1400" dirty="0">
                          <a:solidFill>
                            <a:schemeClr val="tx1"/>
                          </a:solidFill>
                        </a:rPr>
                        <a:t>$2.0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$2.0 million</a:t>
                      </a:r>
                    </a:p>
                  </a:txBody>
                  <a:tcPr marL="51435" marR="51435" marT="25718" marB="25718" anchor="ctr">
                    <a:solidFill>
                      <a:schemeClr val="bg1">
                        <a:lumMod val="75000"/>
                      </a:schemeClr>
                    </a:solidFill>
                  </a:tcPr>
                </a:tc>
                <a:tc>
                  <a:txBody>
                    <a:bodyPr/>
                    <a:lstStyle/>
                    <a:p>
                      <a:pPr algn="ctr"/>
                      <a:r>
                        <a:rPr lang="en-US" sz="1400" dirty="0">
                          <a:solidFill>
                            <a:schemeClr val="tx1"/>
                          </a:solidFill>
                        </a:rPr>
                        <a:t>$2.0 million</a:t>
                      </a:r>
                    </a:p>
                  </a:txBody>
                  <a:tcPr marL="51435" marR="51435" marT="25718" marB="25718" anchor="ctr">
                    <a:solidFill>
                      <a:schemeClr val="bg1">
                        <a:lumMod val="75000"/>
                      </a:schemeClr>
                    </a:solidFill>
                  </a:tcPr>
                </a:tc>
                <a:extLst>
                  <a:ext uri="{0D108BD9-81ED-4DB2-BD59-A6C34878D82A}">
                    <a16:rowId xmlns:a16="http://schemas.microsoft.com/office/drawing/2014/main" val="3316286162"/>
                  </a:ext>
                </a:extLst>
              </a:tr>
              <a:tr h="478156">
                <a:tc>
                  <a:txBody>
                    <a:bodyPr/>
                    <a:lstStyle/>
                    <a:p>
                      <a:r>
                        <a:rPr lang="en-US" sz="1400" dirty="0">
                          <a:solidFill>
                            <a:schemeClr val="tx1"/>
                          </a:solidFill>
                        </a:rPr>
                        <a:t>Minimum</a:t>
                      </a:r>
                      <a:r>
                        <a:rPr lang="en-US" sz="1400" baseline="0" dirty="0">
                          <a:solidFill>
                            <a:schemeClr val="tx1"/>
                          </a:solidFill>
                        </a:rPr>
                        <a:t> Wage Increase</a:t>
                      </a:r>
                      <a:endParaRPr lang="en-US" sz="1400" dirty="0">
                        <a:solidFill>
                          <a:schemeClr val="tx1"/>
                        </a:solidFill>
                      </a:endParaRP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$1.0</a:t>
                      </a:r>
                      <a:r>
                        <a:rPr lang="en-US" sz="1400" baseline="0" dirty="0">
                          <a:solidFill>
                            <a:schemeClr val="tx1"/>
                          </a:solidFill>
                        </a:rPr>
                        <a:t> million</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$1.9</a:t>
                      </a:r>
                      <a:r>
                        <a:rPr lang="en-US" sz="1400" baseline="0" dirty="0">
                          <a:solidFill>
                            <a:schemeClr val="tx1"/>
                          </a:solidFill>
                        </a:rPr>
                        <a:t> million</a:t>
                      </a:r>
                      <a:endParaRPr lang="en-US" sz="1400" dirty="0">
                        <a:solidFill>
                          <a:schemeClr val="tx1"/>
                        </a:solidFill>
                      </a:endParaRPr>
                    </a:p>
                  </a:txBody>
                  <a:tcPr marL="51435" marR="51435" marT="25718" marB="25718" anchor="ctr">
                    <a:solidFill>
                      <a:schemeClr val="bg1">
                        <a:lumMod val="75000"/>
                      </a:schemeClr>
                    </a:solidFill>
                  </a:tcPr>
                </a:tc>
                <a:tc>
                  <a:txBody>
                    <a:bodyPr/>
                    <a:lstStyle/>
                    <a:p>
                      <a:pPr algn="ctr"/>
                      <a:r>
                        <a:rPr lang="en-US" sz="1400" dirty="0">
                          <a:solidFill>
                            <a:schemeClr val="tx1"/>
                          </a:solidFill>
                        </a:rPr>
                        <a:t>$320K</a:t>
                      </a:r>
                    </a:p>
                  </a:txBody>
                  <a:tcPr marL="51435" marR="51435" marT="25718" marB="25718" anchor="ctr">
                    <a:solidFill>
                      <a:schemeClr val="bg1">
                        <a:lumMod val="75000"/>
                      </a:schemeClr>
                    </a:solidFill>
                  </a:tcPr>
                </a:tc>
                <a:tc>
                  <a:txBody>
                    <a:bodyPr/>
                    <a:lstStyle/>
                    <a:p>
                      <a:pPr algn="ctr"/>
                      <a:r>
                        <a:rPr lang="en-US" sz="1400" dirty="0">
                          <a:solidFill>
                            <a:schemeClr val="tx1"/>
                          </a:solidFill>
                        </a:rPr>
                        <a:t>$257K</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tc>
                  <a:txBody>
                    <a:bodyPr/>
                    <a:lstStyle/>
                    <a:p>
                      <a:pPr algn="ctr"/>
                      <a:r>
                        <a:rPr lang="en-US" sz="1400" dirty="0">
                          <a:solidFill>
                            <a:schemeClr val="tx1"/>
                          </a:solidFill>
                        </a:rPr>
                        <a:t>-</a:t>
                      </a:r>
                    </a:p>
                  </a:txBody>
                  <a:tcPr marL="51435" marR="51435" marT="25718" marB="25718" anchor="ctr">
                    <a:solidFill>
                      <a:schemeClr val="bg1">
                        <a:lumMod val="75000"/>
                      </a:schemeClr>
                    </a:solidFill>
                  </a:tcPr>
                </a:tc>
                <a:extLst>
                  <a:ext uri="{0D108BD9-81ED-4DB2-BD59-A6C34878D82A}">
                    <a16:rowId xmlns:a16="http://schemas.microsoft.com/office/drawing/2014/main" val="819037454"/>
                  </a:ext>
                </a:extLst>
              </a:tr>
              <a:tr h="478156">
                <a:tc>
                  <a:txBody>
                    <a:bodyPr/>
                    <a:lstStyle/>
                    <a:p>
                      <a:r>
                        <a:rPr lang="en-US" sz="1400" b="1" i="1" dirty="0">
                          <a:solidFill>
                            <a:schemeClr val="tx1"/>
                          </a:solidFill>
                        </a:rPr>
                        <a:t>Total Projected Cost Increases</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$23.6 million</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$19.0</a:t>
                      </a:r>
                      <a:r>
                        <a:rPr lang="en-US" sz="1400" b="1" i="1" baseline="0" dirty="0">
                          <a:solidFill>
                            <a:schemeClr val="tx1"/>
                          </a:solidFill>
                        </a:rPr>
                        <a:t> million</a:t>
                      </a:r>
                      <a:endParaRPr lang="en-US" sz="1400" b="1" i="1" dirty="0">
                        <a:solidFill>
                          <a:schemeClr val="tx1"/>
                        </a:solidFill>
                      </a:endParaRPr>
                    </a:p>
                  </a:txBody>
                  <a:tcPr marL="51435" marR="51435" marT="25718" marB="25718" anchor="ctr">
                    <a:solidFill>
                      <a:schemeClr val="bg1">
                        <a:lumMod val="75000"/>
                      </a:schemeClr>
                    </a:solidFill>
                  </a:tcPr>
                </a:tc>
                <a:tc>
                  <a:txBody>
                    <a:bodyPr/>
                    <a:lstStyle/>
                    <a:p>
                      <a:pPr algn="ctr"/>
                      <a:r>
                        <a:rPr lang="en-US" sz="1400" b="1" i="1" dirty="0">
                          <a:solidFill>
                            <a:schemeClr val="tx1"/>
                          </a:solidFill>
                        </a:rPr>
                        <a:t>$10.6</a:t>
                      </a:r>
                      <a:r>
                        <a:rPr lang="en-US" sz="1400" b="1" i="1" baseline="0" dirty="0">
                          <a:solidFill>
                            <a:schemeClr val="tx1"/>
                          </a:solidFill>
                        </a:rPr>
                        <a:t> </a:t>
                      </a:r>
                      <a:r>
                        <a:rPr lang="en-US" sz="1400" b="1" i="1" dirty="0">
                          <a:solidFill>
                            <a:schemeClr val="tx1"/>
                          </a:solidFill>
                        </a:rPr>
                        <a:t>million</a:t>
                      </a:r>
                    </a:p>
                  </a:txBody>
                  <a:tcPr marL="51435" marR="51435" marT="25718" marB="25718" anchor="ctr">
                    <a:solidFill>
                      <a:schemeClr val="bg1">
                        <a:lumMod val="75000"/>
                      </a:schemeClr>
                    </a:solidFill>
                  </a:tcPr>
                </a:tc>
                <a:tc>
                  <a:txBody>
                    <a:bodyPr/>
                    <a:lstStyle/>
                    <a:p>
                      <a:pPr algn="ctr"/>
                      <a:r>
                        <a:rPr lang="en-US" sz="1400" b="1" i="1" dirty="0">
                          <a:solidFill>
                            <a:schemeClr val="tx1"/>
                          </a:solidFill>
                        </a:rPr>
                        <a:t>$20.1 million</a:t>
                      </a:r>
                    </a:p>
                  </a:txBody>
                  <a:tcPr marL="51435" marR="51435" marT="25718" marB="25718" anchor="ctr">
                    <a:solidFill>
                      <a:schemeClr val="bg1">
                        <a:lumMod val="75000"/>
                      </a:schemeClr>
                    </a:solidFill>
                  </a:tcPr>
                </a:tc>
                <a:tc>
                  <a:txBody>
                    <a:bodyPr/>
                    <a:lstStyle/>
                    <a:p>
                      <a:pPr algn="ctr"/>
                      <a:r>
                        <a:rPr lang="en-US" sz="1400" b="1" i="1" dirty="0">
                          <a:solidFill>
                            <a:schemeClr val="tx1"/>
                          </a:solidFill>
                        </a:rPr>
                        <a:t>$24.4 million</a:t>
                      </a:r>
                    </a:p>
                  </a:txBody>
                  <a:tcPr marL="51435" marR="51435" marT="25718" marB="25718" anchor="ctr">
                    <a:solidFill>
                      <a:schemeClr val="bg1">
                        <a:lumMod val="75000"/>
                      </a:schemeClr>
                    </a:solidFill>
                  </a:tcPr>
                </a:tc>
                <a:tc>
                  <a:txBody>
                    <a:bodyPr/>
                    <a:lstStyle/>
                    <a:p>
                      <a:pPr algn="ctr"/>
                      <a:r>
                        <a:rPr lang="en-US" sz="1400" b="1" i="1" dirty="0">
                          <a:solidFill>
                            <a:schemeClr val="tx1"/>
                          </a:solidFill>
                        </a:rPr>
                        <a:t>$22.8 million</a:t>
                      </a:r>
                    </a:p>
                  </a:txBody>
                  <a:tcPr marL="51435" marR="51435" marT="25718" marB="25718"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2" name="Slide Number Placeholder 1">
            <a:extLst>
              <a:ext uri="{FF2B5EF4-FFF2-40B4-BE49-F238E27FC236}">
                <a16:creationId xmlns:a16="http://schemas.microsoft.com/office/drawing/2014/main" id="{516C6240-D1CD-30F8-D282-C162621F8E98}"/>
              </a:ext>
            </a:extLst>
          </p:cNvPr>
          <p:cNvSpPr>
            <a:spLocks noGrp="1"/>
          </p:cNvSpPr>
          <p:nvPr>
            <p:ph type="sldNum" sz="quarter" idx="12"/>
          </p:nvPr>
        </p:nvSpPr>
        <p:spPr>
          <a:xfrm>
            <a:off x="6934200" y="6492875"/>
            <a:ext cx="2133600" cy="365125"/>
          </a:xfrm>
        </p:spPr>
        <p:txBody>
          <a:bodyPr/>
          <a:lstStyle/>
          <a:p>
            <a:pPr>
              <a:defRPr/>
            </a:pPr>
            <a:fld id="{4F15B88F-9F0D-42A1-B079-B0F229B6E464}" type="slidenum">
              <a:rPr lang="en-US" smtClean="0"/>
              <a:pPr>
                <a:defRPr/>
              </a:pPr>
              <a:t>28</a:t>
            </a:fld>
            <a:endParaRPr lang="en-US" dirty="0"/>
          </a:p>
        </p:txBody>
      </p:sp>
    </p:spTree>
    <p:extLst>
      <p:ext uri="{BB962C8B-B14F-4D97-AF65-F5344CB8AC3E}">
        <p14:creationId xmlns:p14="http://schemas.microsoft.com/office/powerpoint/2010/main" val="55125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C957-3207-6E4D-4F7E-C259FA8E681A}"/>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EF7664D2-B33D-36D4-33C6-16C6D1A47AEE}"/>
              </a:ext>
            </a:extLst>
          </p:cNvPr>
          <p:cNvSpPr>
            <a:spLocks noGrp="1"/>
          </p:cNvSpPr>
          <p:nvPr>
            <p:ph type="title"/>
          </p:nvPr>
        </p:nvSpPr>
        <p:spPr/>
        <p:txBody>
          <a:bodyPr/>
          <a:lstStyle/>
          <a:p>
            <a:pPr eaLnBrk="1" hangingPunct="1"/>
            <a:r>
              <a:rPr lang="en-US" sz="3600" b="1" kern="0" dirty="0">
                <a:solidFill>
                  <a:srgbClr val="003300"/>
                </a:solidFill>
                <a:latin typeface="+mn-lt"/>
                <a:cs typeface="Arial" panose="020B0604020202020204" pitchFamily="34" charset="0"/>
              </a:rPr>
              <a:t>Agenda</a:t>
            </a:r>
          </a:p>
        </p:txBody>
      </p:sp>
      <p:sp>
        <p:nvSpPr>
          <p:cNvPr id="14339" name="Content Placeholder 4">
            <a:extLst>
              <a:ext uri="{FF2B5EF4-FFF2-40B4-BE49-F238E27FC236}">
                <a16:creationId xmlns:a16="http://schemas.microsoft.com/office/drawing/2014/main" id="{EAA49CA0-26CB-0E54-73B3-C20BCA1405C1}"/>
              </a:ext>
            </a:extLst>
          </p:cNvPr>
          <p:cNvSpPr>
            <a:spLocks noGrp="1"/>
          </p:cNvSpPr>
          <p:nvPr>
            <p:ph idx="1"/>
          </p:nvPr>
        </p:nvSpPr>
        <p:spPr>
          <a:xfrm>
            <a:off x="914400" y="1828800"/>
            <a:ext cx="8305800" cy="3200400"/>
          </a:xfrm>
        </p:spPr>
        <p:txBody>
          <a:bodyPr/>
          <a:lstStyle/>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Historical &amp; Comparative Data</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UO Budget Structure</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Key Sources of University Funding</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Cost Drivers</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E&amp;G Fund Challenges </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FY24 and Beyond</a:t>
            </a:r>
          </a:p>
          <a:p>
            <a:pPr eaLnBrk="1" fontAlgn="auto" hangingPunct="1">
              <a:spcBef>
                <a:spcPts val="600"/>
              </a:spcBef>
              <a:spcAft>
                <a:spcPts val="0"/>
              </a:spcAft>
              <a:buFont typeface="Arial" pitchFamily="34" charset="0"/>
              <a:buChar char="•"/>
              <a:defRPr/>
            </a:pPr>
            <a:endParaRPr lang="en-US" sz="2800" dirty="0">
              <a:cs typeface="Arial" panose="020B0604020202020204" pitchFamily="34" charset="0"/>
            </a:endParaRPr>
          </a:p>
        </p:txBody>
      </p:sp>
      <p:sp>
        <p:nvSpPr>
          <p:cNvPr id="2" name="Right Arrow 3">
            <a:extLst>
              <a:ext uri="{FF2B5EF4-FFF2-40B4-BE49-F238E27FC236}">
                <a16:creationId xmlns:a16="http://schemas.microsoft.com/office/drawing/2014/main" id="{AC97E24B-E763-9CDC-24F4-C96900FB3C2F}"/>
              </a:ext>
            </a:extLst>
          </p:cNvPr>
          <p:cNvSpPr/>
          <p:nvPr/>
        </p:nvSpPr>
        <p:spPr>
          <a:xfrm>
            <a:off x="457200" y="4097548"/>
            <a:ext cx="4572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CB882-5790-8871-8013-E3CE8AE53A2D}"/>
              </a:ext>
            </a:extLst>
          </p:cNvPr>
          <p:cNvSpPr>
            <a:spLocks noGrp="1"/>
          </p:cNvSpPr>
          <p:nvPr>
            <p:ph type="sldNum" sz="quarter" idx="12"/>
          </p:nvPr>
        </p:nvSpPr>
        <p:spPr/>
        <p:txBody>
          <a:bodyPr/>
          <a:lstStyle/>
          <a:p>
            <a:pPr>
              <a:defRPr/>
            </a:pPr>
            <a:fld id="{4F15B88F-9F0D-42A1-B079-B0F229B6E464}" type="slidenum">
              <a:rPr lang="en-US" smtClean="0"/>
              <a:pPr>
                <a:defRPr/>
              </a:pPr>
              <a:t>29</a:t>
            </a:fld>
            <a:endParaRPr lang="en-US" dirty="0"/>
          </a:p>
        </p:txBody>
      </p:sp>
    </p:spTree>
    <p:extLst>
      <p:ext uri="{BB962C8B-B14F-4D97-AF65-F5344CB8AC3E}">
        <p14:creationId xmlns:p14="http://schemas.microsoft.com/office/powerpoint/2010/main" val="382263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869E-2C02-BA4A-CB9E-DAF3AFD196A1}"/>
            </a:ext>
          </a:extLst>
        </p:cNvPr>
        <p:cNvGrpSpPr/>
        <p:nvPr/>
      </p:nvGrpSpPr>
      <p:grpSpPr>
        <a:xfrm>
          <a:off x="0" y="0"/>
          <a:ext cx="0" cy="0"/>
          <a:chOff x="0" y="0"/>
          <a:chExt cx="0" cy="0"/>
        </a:xfrm>
      </p:grpSpPr>
      <p:pic>
        <p:nvPicPr>
          <p:cNvPr id="3" name="slide3" descr="Bar chart showing AAU publics on the x-axis and dollars on the y-axis. Resident tuition and fees are shown on the bottom of each bar and state appropriations on the top. A total is also given.&#10;&#10;UO is the second lowest on the chart (above only University of Colorado Boulder).&#10;UO resident tuition and fees in FY2022 were $14,421 and state appropriations were $7,401, for a total of $21,822.&#10;&#10;For more details, message dsharp@uoregon.edu" title="State Appropriations per Resident Student and Resident Tuition and Fees among AAU Publics (FY2022)">
            <a:extLst>
              <a:ext uri="{FF2B5EF4-FFF2-40B4-BE49-F238E27FC236}">
                <a16:creationId xmlns:a16="http://schemas.microsoft.com/office/drawing/2014/main" id="{91956B19-79C3-5F27-0CA1-7AB5D59CC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599"/>
            <a:ext cx="8915400" cy="6307131"/>
          </a:xfrm>
          <a:prstGeom prst="rect">
            <a:avLst/>
          </a:prstGeom>
        </p:spPr>
      </p:pic>
      <p:sp>
        <p:nvSpPr>
          <p:cNvPr id="2" name="Slide Number Placeholder 1">
            <a:extLst>
              <a:ext uri="{FF2B5EF4-FFF2-40B4-BE49-F238E27FC236}">
                <a16:creationId xmlns:a16="http://schemas.microsoft.com/office/drawing/2014/main" id="{0C10048B-C088-9D74-A997-DF0C77C35E30}"/>
              </a:ext>
            </a:extLst>
          </p:cNvPr>
          <p:cNvSpPr>
            <a:spLocks noGrp="1"/>
          </p:cNvSpPr>
          <p:nvPr>
            <p:ph type="sldNum" sz="quarter" idx="12"/>
          </p:nvPr>
        </p:nvSpPr>
        <p:spPr/>
        <p:txBody>
          <a:bodyPr/>
          <a:lstStyle/>
          <a:p>
            <a:pPr>
              <a:defRPr/>
            </a:pPr>
            <a:fld id="{D5A65DA0-CADD-4A81-BFE5-A527DFACE986}" type="slidenum">
              <a:rPr lang="en-US" smtClean="0"/>
              <a:pPr>
                <a:defRPr/>
              </a:pPr>
              <a:t>3</a:t>
            </a:fld>
            <a:endParaRPr lang="en-US" dirty="0"/>
          </a:p>
        </p:txBody>
      </p:sp>
    </p:spTree>
    <p:extLst>
      <p:ext uri="{BB962C8B-B14F-4D97-AF65-F5344CB8AC3E}">
        <p14:creationId xmlns:p14="http://schemas.microsoft.com/office/powerpoint/2010/main" val="385076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066800"/>
            <a:ext cx="8585200" cy="5486400"/>
          </a:xfrm>
        </p:spPr>
        <p:txBody>
          <a:bodyPr>
            <a:normAutofit fontScale="77500" lnSpcReduction="20000"/>
          </a:bodyPr>
          <a:lstStyle/>
          <a:p>
            <a:pPr lvl="1">
              <a:buFont typeface="Arial" panose="020B0604020202020204" pitchFamily="34" charset="0"/>
              <a:buChar char="•"/>
            </a:pPr>
            <a:r>
              <a:rPr lang="en-US" sz="3000" dirty="0">
                <a:latin typeface="Arial" panose="020B0604020202020204" pitchFamily="34" charset="0"/>
                <a:cs typeface="Arial" panose="020B0604020202020204" pitchFamily="34" charset="0"/>
              </a:rPr>
              <a:t>E&amp;G Fund – Characteristics (FY25)</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Approximately $681 million</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77% funded with tuition revenue</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Funds majority of activity in schools and colleges and administrative units</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79% invested in people </a:t>
            </a:r>
          </a:p>
          <a:p>
            <a:pPr lvl="2">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3000" dirty="0">
                <a:latin typeface="Arial" panose="020B0604020202020204" pitchFamily="34" charset="0"/>
                <a:cs typeface="Arial" panose="020B0604020202020204" pitchFamily="34" charset="0"/>
              </a:rPr>
              <a:t>E&amp;G Fund – Recent History</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FY16, FY17, &amp; FY18: Balanced due to state investments, tuition increases, and budget cuts</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FY19: $11.5 million deficit</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FY20: $7.6 million deficit</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FY21: Balanced budget due to actions taken to mitigate impact of COVID-19.</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FY22, FY23 &amp; FY24:  Fund balance increased due to HEERF lost revenue funding and staffing challenges / compensation cost one-time savings</a:t>
            </a:r>
            <a:endParaRPr lang="en-US" sz="24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04800" y="-46039"/>
            <a:ext cx="8610600" cy="1112839"/>
          </a:xfrm>
        </p:spPr>
        <p:txBody>
          <a:bodyPr>
            <a:normAutofit/>
          </a:bodyPr>
          <a:lstStyle/>
          <a:p>
            <a:pPr algn="l"/>
            <a:r>
              <a:rPr lang="en-US" sz="3600" b="1" kern="0" dirty="0">
                <a:solidFill>
                  <a:srgbClr val="003300"/>
                </a:solidFill>
                <a:latin typeface="+mn-lt"/>
                <a:cs typeface="Arial" panose="020B0604020202020204" pitchFamily="34" charset="0"/>
              </a:rPr>
              <a:t>E&amp;G Fund Context</a:t>
            </a:r>
          </a:p>
        </p:txBody>
      </p:sp>
      <p:cxnSp>
        <p:nvCxnSpPr>
          <p:cNvPr id="6" name="Straight Connector 5"/>
          <p:cNvCxnSpPr/>
          <p:nvPr/>
        </p:nvCxnSpPr>
        <p:spPr bwMode="auto">
          <a:xfrm>
            <a:off x="255364" y="914400"/>
            <a:ext cx="867742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 name="Slide Number Placeholder 1">
            <a:extLst>
              <a:ext uri="{FF2B5EF4-FFF2-40B4-BE49-F238E27FC236}">
                <a16:creationId xmlns:a16="http://schemas.microsoft.com/office/drawing/2014/main" id="{37B21B05-FBD1-1E46-EC65-9DB1D5F36EF7}"/>
              </a:ext>
            </a:extLst>
          </p:cNvPr>
          <p:cNvSpPr>
            <a:spLocks noGrp="1"/>
          </p:cNvSpPr>
          <p:nvPr>
            <p:ph type="sldNum" sz="quarter" idx="12"/>
          </p:nvPr>
        </p:nvSpPr>
        <p:spPr/>
        <p:txBody>
          <a:bodyPr/>
          <a:lstStyle/>
          <a:p>
            <a:pPr>
              <a:defRPr/>
            </a:pPr>
            <a:fld id="{4F15B88F-9F0D-42A1-B079-B0F229B6E464}" type="slidenum">
              <a:rPr lang="en-US" smtClean="0"/>
              <a:pPr>
                <a:defRPr/>
              </a:pPr>
              <a:t>30</a:t>
            </a:fld>
            <a:endParaRPr lang="en-US" dirty="0"/>
          </a:p>
        </p:txBody>
      </p:sp>
    </p:spTree>
    <p:extLst>
      <p:ext uri="{BB962C8B-B14F-4D97-AF65-F5344CB8AC3E}">
        <p14:creationId xmlns:p14="http://schemas.microsoft.com/office/powerpoint/2010/main" val="266120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B88E2-74E1-4595-A046-89514846C0DD}"/>
              </a:ext>
            </a:extLst>
          </p:cNvPr>
          <p:cNvSpPr txBox="1"/>
          <p:nvPr/>
        </p:nvSpPr>
        <p:spPr>
          <a:xfrm>
            <a:off x="381000" y="6172200"/>
            <a:ext cx="6629399" cy="553998"/>
          </a:xfrm>
          <a:prstGeom prst="rect">
            <a:avLst/>
          </a:prstGeom>
          <a:noFill/>
        </p:spPr>
        <p:txBody>
          <a:bodyPr wrap="square" rtlCol="0">
            <a:spAutoFit/>
          </a:bodyPr>
          <a:lstStyle/>
          <a:p>
            <a:pPr algn="l"/>
            <a:r>
              <a:rPr lang="en-US" sz="1000" dirty="0">
                <a:solidFill>
                  <a:schemeClr val="bg1">
                    <a:lumMod val="50000"/>
                  </a:schemeClr>
                </a:solidFill>
              </a:rPr>
              <a:t>Notes:</a:t>
            </a:r>
          </a:p>
          <a:p>
            <a:pPr algn="l"/>
            <a:r>
              <a:rPr lang="en-US" sz="1000" dirty="0">
                <a:solidFill>
                  <a:schemeClr val="bg1">
                    <a:lumMod val="50000"/>
                  </a:schemeClr>
                </a:solidFill>
              </a:rPr>
              <a:t>Includes Faculty, Librarians, OA, Classified and Post-Doc employee categories on Education and General Funds. </a:t>
            </a:r>
          </a:p>
          <a:p>
            <a:pPr algn="l"/>
            <a:r>
              <a:rPr lang="en-US" sz="1000" dirty="0">
                <a:solidFill>
                  <a:schemeClr val="bg1">
                    <a:lumMod val="50000"/>
                  </a:schemeClr>
                </a:solidFill>
              </a:rPr>
              <a:t>Excludes employees shifted from E&amp;G funds during FY19 to CPFM Service Center in FY19.</a:t>
            </a:r>
          </a:p>
        </p:txBody>
      </p:sp>
      <p:sp>
        <p:nvSpPr>
          <p:cNvPr id="10" name="Title 1">
            <a:extLst>
              <a:ext uri="{FF2B5EF4-FFF2-40B4-BE49-F238E27FC236}">
                <a16:creationId xmlns:a16="http://schemas.microsoft.com/office/drawing/2014/main" id="{B8648A9E-FD92-4780-8B51-3C27286EFD1C}"/>
              </a:ext>
            </a:extLst>
          </p:cNvPr>
          <p:cNvSpPr txBox="1">
            <a:spLocks/>
          </p:cNvSpPr>
          <p:nvPr/>
        </p:nvSpPr>
        <p:spPr bwMode="auto">
          <a:xfrm>
            <a:off x="303440" y="-46039"/>
            <a:ext cx="8610600" cy="11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kern="0" dirty="0">
                <a:solidFill>
                  <a:srgbClr val="003300"/>
                </a:solidFill>
                <a:latin typeface="+mn-lt"/>
                <a:cs typeface="Arial" panose="020B0604020202020204" pitchFamily="34" charset="0"/>
              </a:rPr>
              <a:t>Significant Hiring Occurred </a:t>
            </a:r>
            <a:r>
              <a:rPr lang="en-US" sz="3200" b="1" kern="0">
                <a:solidFill>
                  <a:srgbClr val="003300"/>
                </a:solidFill>
                <a:latin typeface="+mn-lt"/>
                <a:cs typeface="Arial" panose="020B0604020202020204" pitchFamily="34" charset="0"/>
              </a:rPr>
              <a:t>During FY23 &amp; FY24</a:t>
            </a:r>
            <a:endParaRPr lang="en-US" sz="3200" b="1" kern="0" dirty="0">
              <a:solidFill>
                <a:srgbClr val="003300"/>
              </a:solidFill>
              <a:latin typeface="+mn-lt"/>
              <a:cs typeface="Arial" panose="020B0604020202020204" pitchFamily="34" charset="0"/>
            </a:endParaRPr>
          </a:p>
        </p:txBody>
      </p:sp>
      <p:graphicFrame>
        <p:nvGraphicFramePr>
          <p:cNvPr id="8" name="Chart 7" descr="Significant Hiring Occurred During FY23 and FY24&#10;&#10;A bar graph showing the E &amp; G Employee Headcount from June FY18 to June FY24. The Employee Headcount is on the y axis and the Fiscal Year is on the x axis. The graph shows that a significant amount of employees were hired between FY22 and FY24, going from 3,300 employees to 3,600 employees. &#10;&#10;For more details, message dsharp@uoregon.edu&#10;">
            <a:extLst>
              <a:ext uri="{FF2B5EF4-FFF2-40B4-BE49-F238E27FC236}">
                <a16:creationId xmlns:a16="http://schemas.microsoft.com/office/drawing/2014/main" id="{8ABECECA-FB55-4A09-8406-4CC8D72F4120}"/>
              </a:ext>
            </a:extLst>
          </p:cNvPr>
          <p:cNvGraphicFramePr>
            <a:graphicFrameLocks/>
          </p:cNvGraphicFramePr>
          <p:nvPr>
            <p:extLst>
              <p:ext uri="{D42A27DB-BD31-4B8C-83A1-F6EECF244321}">
                <p14:modId xmlns:p14="http://schemas.microsoft.com/office/powerpoint/2010/main" val="4091498968"/>
              </p:ext>
            </p:extLst>
          </p:nvPr>
        </p:nvGraphicFramePr>
        <p:xfrm>
          <a:off x="76200" y="842262"/>
          <a:ext cx="8991600" cy="529255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F9EBED1-FA10-D911-9033-9CCAEE756E7E}"/>
              </a:ext>
            </a:extLst>
          </p:cNvPr>
          <p:cNvSpPr>
            <a:spLocks noGrp="1"/>
          </p:cNvSpPr>
          <p:nvPr>
            <p:ph type="sldNum" sz="quarter" idx="12"/>
          </p:nvPr>
        </p:nvSpPr>
        <p:spPr/>
        <p:txBody>
          <a:bodyPr/>
          <a:lstStyle/>
          <a:p>
            <a:pPr>
              <a:defRPr/>
            </a:pPr>
            <a:fld id="{4F15B88F-9F0D-42A1-B079-B0F229B6E464}" type="slidenum">
              <a:rPr lang="en-US" smtClean="0"/>
              <a:pPr>
                <a:defRPr/>
              </a:pPr>
              <a:t>31</a:t>
            </a:fld>
            <a:endParaRPr lang="en-US" dirty="0"/>
          </a:p>
        </p:txBody>
      </p:sp>
    </p:spTree>
    <p:extLst>
      <p:ext uri="{BB962C8B-B14F-4D97-AF65-F5344CB8AC3E}">
        <p14:creationId xmlns:p14="http://schemas.microsoft.com/office/powerpoint/2010/main" val="33573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3276600" cy="1371600"/>
          </a:xfrm>
        </p:spPr>
        <p:txBody>
          <a:bodyPr>
            <a:normAutofit/>
          </a:bodyPr>
          <a:lstStyle/>
          <a:p>
            <a:pPr lvl="2">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914400" lvl="2" indent="0">
              <a:buNone/>
            </a:pPr>
            <a:r>
              <a:rPr lang="en-US" sz="3200" dirty="0">
                <a:latin typeface="Arial" panose="020B0604020202020204" pitchFamily="34" charset="0"/>
                <a:cs typeface="Arial" panose="020B0604020202020204" pitchFamily="34" charset="0"/>
              </a:rPr>
              <a:t>Revenue</a:t>
            </a:r>
            <a:endParaRPr lang="en-US" sz="2000" dirty="0">
              <a:latin typeface="Arial" panose="020B0604020202020204" pitchFamily="34" charset="0"/>
              <a:cs typeface="Arial" panose="020B0604020202020204" pitchFamily="34" charset="0"/>
            </a:endParaRPr>
          </a:p>
          <a:p>
            <a:pPr lvl="1"/>
            <a:endParaRPr lang="en-US" sz="2400" dirty="0"/>
          </a:p>
          <a:p>
            <a:endParaRPr lang="en-US" sz="2400" dirty="0"/>
          </a:p>
          <a:p>
            <a:pPr marL="0" indent="0">
              <a:buNone/>
            </a:pPr>
            <a:endParaRPr lang="en-US" sz="2400" dirty="0"/>
          </a:p>
        </p:txBody>
      </p:sp>
      <p:sp>
        <p:nvSpPr>
          <p:cNvPr id="4" name="Content Placeholder 2"/>
          <p:cNvSpPr txBox="1">
            <a:spLocks/>
          </p:cNvSpPr>
          <p:nvPr/>
        </p:nvSpPr>
        <p:spPr bwMode="auto">
          <a:xfrm>
            <a:off x="762000" y="2057400"/>
            <a:ext cx="3276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buFontTx/>
              <a:buNone/>
            </a:pPr>
            <a:r>
              <a:rPr lang="en-US" sz="3200" kern="0" dirty="0">
                <a:latin typeface="Arial" panose="020B0604020202020204" pitchFamily="34" charset="0"/>
                <a:cs typeface="Arial" panose="020B0604020202020204" pitchFamily="34" charset="0"/>
              </a:rPr>
              <a:t>Costs</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6" name="Content Placeholder 2"/>
          <p:cNvSpPr txBox="1">
            <a:spLocks/>
          </p:cNvSpPr>
          <p:nvPr/>
        </p:nvSpPr>
        <p:spPr bwMode="auto">
          <a:xfrm>
            <a:off x="4724400" y="4343400"/>
            <a:ext cx="3886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lgn="ctr">
              <a:buFontTx/>
              <a:buNone/>
            </a:pPr>
            <a:r>
              <a:rPr lang="en-US" sz="3200" kern="0" dirty="0">
                <a:latin typeface="Arial" panose="020B0604020202020204" pitchFamily="34" charset="0"/>
                <a:cs typeface="Arial" panose="020B0604020202020204" pitchFamily="34" charset="0"/>
              </a:rPr>
              <a:t>77% Tuition &amp; Fees Funded </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8" name="Content Placeholder 2"/>
          <p:cNvSpPr txBox="1">
            <a:spLocks/>
          </p:cNvSpPr>
          <p:nvPr/>
        </p:nvSpPr>
        <p:spPr bwMode="auto">
          <a:xfrm>
            <a:off x="4648200" y="1828800"/>
            <a:ext cx="3810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lgn="ctr">
              <a:buFontTx/>
              <a:buNone/>
            </a:pPr>
            <a:r>
              <a:rPr lang="en-US" sz="3200" kern="0" dirty="0">
                <a:latin typeface="Arial" panose="020B0604020202020204" pitchFamily="34" charset="0"/>
                <a:cs typeface="Arial" panose="020B0604020202020204" pitchFamily="34" charset="0"/>
              </a:rPr>
              <a:t>79% Invested in People</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2" name="Rectangle 1"/>
          <p:cNvSpPr/>
          <p:nvPr/>
        </p:nvSpPr>
        <p:spPr bwMode="auto">
          <a:xfrm>
            <a:off x="1066800" y="4648200"/>
            <a:ext cx="25146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1066800" y="2209800"/>
            <a:ext cx="25146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ight Arrow 9"/>
          <p:cNvSpPr/>
          <p:nvPr/>
        </p:nvSpPr>
        <p:spPr bwMode="auto">
          <a:xfrm>
            <a:off x="4267200" y="4953000"/>
            <a:ext cx="685800" cy="609600"/>
          </a:xfrm>
          <a:prstGeom prst="rightArrow">
            <a:avLst/>
          </a:prstGeom>
          <a:solidFill>
            <a:srgbClr val="00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ight Arrow 10"/>
          <p:cNvSpPr/>
          <p:nvPr/>
        </p:nvSpPr>
        <p:spPr bwMode="auto">
          <a:xfrm>
            <a:off x="4343400" y="2438400"/>
            <a:ext cx="685800" cy="609600"/>
          </a:xfrm>
          <a:prstGeom prst="rightArrow">
            <a:avLst/>
          </a:prstGeom>
          <a:solidFill>
            <a:srgbClr val="00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itle 1"/>
          <p:cNvSpPr txBox="1">
            <a:spLocks/>
          </p:cNvSpPr>
          <p:nvPr/>
        </p:nvSpPr>
        <p:spPr bwMode="auto">
          <a:xfrm>
            <a:off x="0" y="334962"/>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kern="0" dirty="0">
                <a:solidFill>
                  <a:srgbClr val="003300"/>
                </a:solidFill>
                <a:latin typeface="+mn-lt"/>
                <a:cs typeface="Arial" panose="020B0604020202020204" pitchFamily="34" charset="0"/>
              </a:rPr>
              <a:t>E&amp;G Fund Challenge: </a:t>
            </a:r>
          </a:p>
          <a:p>
            <a:r>
              <a:rPr lang="en-US" sz="3200" b="1" kern="0" dirty="0">
                <a:solidFill>
                  <a:srgbClr val="003300"/>
                </a:solidFill>
                <a:latin typeface="+mn-lt"/>
                <a:cs typeface="Arial" panose="020B0604020202020204" pitchFamily="34" charset="0"/>
              </a:rPr>
              <a:t>Cost and Revenue Dynamics</a:t>
            </a:r>
          </a:p>
        </p:txBody>
      </p:sp>
      <p:sp>
        <p:nvSpPr>
          <p:cNvPr id="5" name="Slide Number Placeholder 4">
            <a:extLst>
              <a:ext uri="{FF2B5EF4-FFF2-40B4-BE49-F238E27FC236}">
                <a16:creationId xmlns:a16="http://schemas.microsoft.com/office/drawing/2014/main" id="{8F145D16-B81B-FB09-74B2-EDB1FCF06E49}"/>
              </a:ext>
            </a:extLst>
          </p:cNvPr>
          <p:cNvSpPr>
            <a:spLocks noGrp="1"/>
          </p:cNvSpPr>
          <p:nvPr>
            <p:ph type="sldNum" sz="quarter" idx="12"/>
          </p:nvPr>
        </p:nvSpPr>
        <p:spPr/>
        <p:txBody>
          <a:bodyPr/>
          <a:lstStyle/>
          <a:p>
            <a:pPr>
              <a:defRPr/>
            </a:pPr>
            <a:fld id="{4F15B88F-9F0D-42A1-B079-B0F229B6E464}" type="slidenum">
              <a:rPr lang="en-US" smtClean="0"/>
              <a:pPr>
                <a:defRPr/>
              </a:pPr>
              <a:t>32</a:t>
            </a:fld>
            <a:endParaRPr lang="en-US" dirty="0"/>
          </a:p>
        </p:txBody>
      </p:sp>
    </p:spTree>
    <p:extLst>
      <p:ext uri="{BB962C8B-B14F-4D97-AF65-F5344CB8AC3E}">
        <p14:creationId xmlns:p14="http://schemas.microsoft.com/office/powerpoint/2010/main" val="187613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2"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6A4C-3874-7400-D4B4-66D4968C2CF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1ED7D0-A465-D405-A944-84674E88EFFB}"/>
              </a:ext>
            </a:extLst>
          </p:cNvPr>
          <p:cNvSpPr txBox="1">
            <a:spLocks/>
          </p:cNvSpPr>
          <p:nvPr/>
        </p:nvSpPr>
        <p:spPr bwMode="auto">
          <a:xfrm>
            <a:off x="0" y="-72629"/>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FY2025 E&amp;G Fund Cost Drivers</a:t>
            </a:r>
          </a:p>
        </p:txBody>
      </p:sp>
      <p:sp>
        <p:nvSpPr>
          <p:cNvPr id="2" name="Rectangle 1">
            <a:extLst>
              <a:ext uri="{FF2B5EF4-FFF2-40B4-BE49-F238E27FC236}">
                <a16:creationId xmlns:a16="http://schemas.microsoft.com/office/drawing/2014/main" id="{F54C1F7D-0FB7-ADB6-BD8B-40BF7C6F64B1}"/>
              </a:ext>
            </a:extLst>
          </p:cNvPr>
          <p:cNvSpPr/>
          <p:nvPr/>
        </p:nvSpPr>
        <p:spPr bwMode="auto">
          <a:xfrm>
            <a:off x="94608" y="5943600"/>
            <a:ext cx="8954784" cy="838200"/>
          </a:xfrm>
          <a:prstGeom prst="rect">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lvl="1" indent="-285750">
              <a:lnSpc>
                <a:spcPct val="150000"/>
              </a:lnSpc>
              <a:buFont typeface="Wingdings" panose="05000000000000000000" pitchFamily="2" charset="2"/>
              <a:buChar char="Ø"/>
            </a:pPr>
            <a:r>
              <a:rPr lang="en-US" sz="1400" dirty="0">
                <a:solidFill>
                  <a:schemeClr val="bg1"/>
                </a:solidFill>
              </a:rPr>
              <a:t>Total Personnel-Related Cost Increase:  $18.8 million</a:t>
            </a:r>
          </a:p>
          <a:p>
            <a:pPr marL="742950" lvl="1" indent="-285750">
              <a:buFont typeface="Wingdings" panose="05000000000000000000" pitchFamily="2" charset="2"/>
              <a:buChar char="Ø"/>
            </a:pPr>
            <a:r>
              <a:rPr lang="en-US" sz="1400" dirty="0">
                <a:solidFill>
                  <a:schemeClr val="bg1"/>
                </a:solidFill>
              </a:rPr>
              <a:t>Equates to 3.7 percent annual increase to personnel costs in a year without</a:t>
            </a:r>
          </a:p>
          <a:p>
            <a:pPr marL="741363" lvl="1"/>
            <a:r>
              <a:rPr lang="en-US" sz="1400" dirty="0">
                <a:solidFill>
                  <a:schemeClr val="bg1"/>
                </a:solidFill>
              </a:rPr>
              <a:t>a large PERS increase</a:t>
            </a:r>
          </a:p>
        </p:txBody>
      </p:sp>
      <p:graphicFrame>
        <p:nvGraphicFramePr>
          <p:cNvPr id="5" name="Content Placeholder 5">
            <a:extLst>
              <a:ext uri="{FF2B5EF4-FFF2-40B4-BE49-F238E27FC236}">
                <a16:creationId xmlns:a16="http://schemas.microsoft.com/office/drawing/2014/main" id="{55704B89-2C22-EBE5-F2D1-F2AC9D3E5088}"/>
              </a:ext>
            </a:extLst>
          </p:cNvPr>
          <p:cNvGraphicFramePr>
            <a:graphicFrameLocks noGrp="1"/>
          </p:cNvGraphicFramePr>
          <p:nvPr>
            <p:ph idx="1"/>
            <p:extLst>
              <p:ext uri="{D42A27DB-BD31-4B8C-83A1-F6EECF244321}">
                <p14:modId xmlns:p14="http://schemas.microsoft.com/office/powerpoint/2010/main" val="897854628"/>
              </p:ext>
            </p:extLst>
          </p:nvPr>
        </p:nvGraphicFramePr>
        <p:xfrm>
          <a:off x="94608" y="609600"/>
          <a:ext cx="8954784" cy="5259938"/>
        </p:xfrm>
        <a:graphic>
          <a:graphicData uri="http://schemas.openxmlformats.org/drawingml/2006/table">
            <a:tbl>
              <a:tblPr firstRow="1" bandRow="1">
                <a:tableStyleId>{5C22544A-7EE6-4342-B048-85BDC9FD1C3A}</a:tableStyleId>
              </a:tblPr>
              <a:tblGrid>
                <a:gridCol w="2020584">
                  <a:extLst>
                    <a:ext uri="{9D8B030D-6E8A-4147-A177-3AD203B41FA5}">
                      <a16:colId xmlns:a16="http://schemas.microsoft.com/office/drawing/2014/main" val="3781524584"/>
                    </a:ext>
                  </a:extLst>
                </a:gridCol>
                <a:gridCol w="1771008">
                  <a:extLst>
                    <a:ext uri="{9D8B030D-6E8A-4147-A177-3AD203B41FA5}">
                      <a16:colId xmlns:a16="http://schemas.microsoft.com/office/drawing/2014/main" val="2755805797"/>
                    </a:ext>
                  </a:extLst>
                </a:gridCol>
                <a:gridCol w="5163192">
                  <a:extLst>
                    <a:ext uri="{9D8B030D-6E8A-4147-A177-3AD203B41FA5}">
                      <a16:colId xmlns:a16="http://schemas.microsoft.com/office/drawing/2014/main" val="1822197485"/>
                    </a:ext>
                  </a:extLst>
                </a:gridCol>
              </a:tblGrid>
              <a:tr h="609600">
                <a:tc>
                  <a:txBody>
                    <a:bodyPr/>
                    <a:lstStyle/>
                    <a:p>
                      <a:pPr algn="ctr"/>
                      <a:r>
                        <a:rPr lang="en-US" sz="1500" dirty="0">
                          <a:solidFill>
                            <a:schemeClr val="bg1"/>
                          </a:solidFill>
                        </a:rPr>
                        <a:t>Cost Driver</a:t>
                      </a:r>
                      <a:r>
                        <a:rPr lang="en-US" sz="1500" dirty="0">
                          <a:solidFill>
                            <a:schemeClr val="tx1"/>
                          </a:solidFill>
                        </a:rPr>
                        <a:t>  </a:t>
                      </a:r>
                    </a:p>
                  </a:txBody>
                  <a:tcPr marL="68580" marR="68580" marT="34290" marB="34290" anchor="ctr">
                    <a:solidFill>
                      <a:schemeClr val="tx1"/>
                    </a:solidFill>
                  </a:tcPr>
                </a:tc>
                <a:tc>
                  <a:txBody>
                    <a:bodyPr/>
                    <a:lstStyle/>
                    <a:p>
                      <a:pPr algn="ctr"/>
                      <a:r>
                        <a:rPr lang="en-US" sz="1500" baseline="0" dirty="0">
                          <a:solidFill>
                            <a:schemeClr val="bg1"/>
                          </a:solidFill>
                        </a:rPr>
                        <a:t>Projected FY25 Cost Increase</a:t>
                      </a:r>
                      <a:endParaRPr lang="en-US" sz="1500" dirty="0">
                        <a:solidFill>
                          <a:srgbClr val="FF0000"/>
                        </a:solidFill>
                      </a:endParaRPr>
                    </a:p>
                  </a:txBody>
                  <a:tcPr marL="68580" marR="68580" marT="34290" marB="34290" anchor="ctr">
                    <a:solidFill>
                      <a:schemeClr val="tx1"/>
                    </a:solidFill>
                  </a:tcPr>
                </a:tc>
                <a:tc>
                  <a:txBody>
                    <a:bodyPr/>
                    <a:lstStyle/>
                    <a:p>
                      <a:pPr algn="ctr"/>
                      <a:r>
                        <a:rPr lang="en-US" sz="1500" dirty="0">
                          <a:solidFill>
                            <a:schemeClr val="bg1"/>
                          </a:solidFill>
                        </a:rPr>
                        <a:t>Notes</a:t>
                      </a:r>
                    </a:p>
                  </a:txBody>
                  <a:tcPr marL="68580" marR="68580" marT="34290" marB="34290" anchor="ctr">
                    <a:solidFill>
                      <a:schemeClr val="tx1"/>
                    </a:solidFill>
                  </a:tcPr>
                </a:tc>
                <a:extLst>
                  <a:ext uri="{0D108BD9-81ED-4DB2-BD59-A6C34878D82A}">
                    <a16:rowId xmlns:a16="http://schemas.microsoft.com/office/drawing/2014/main" val="144838737"/>
                  </a:ext>
                </a:extLst>
              </a:tr>
              <a:tr h="1602388">
                <a:tc>
                  <a:txBody>
                    <a:bodyPr/>
                    <a:lstStyle/>
                    <a:p>
                      <a:r>
                        <a:rPr lang="en-US" sz="1500" dirty="0">
                          <a:solidFill>
                            <a:schemeClr val="tx1"/>
                          </a:solidFill>
                        </a:rPr>
                        <a:t>Faculty, Staff and GE Salary and OPE</a:t>
                      </a:r>
                    </a:p>
                  </a:txBody>
                  <a:tcPr marL="68580" marR="68580" marT="34290" marB="34290" anchor="ctr">
                    <a:solidFill>
                      <a:schemeClr val="bg1">
                        <a:lumMod val="75000"/>
                      </a:schemeClr>
                    </a:solidFill>
                  </a:tcPr>
                </a:tc>
                <a:tc>
                  <a:txBody>
                    <a:bodyPr/>
                    <a:lstStyle/>
                    <a:p>
                      <a:pPr algn="ctr"/>
                      <a:r>
                        <a:rPr lang="en-US" sz="1500" dirty="0">
                          <a:solidFill>
                            <a:schemeClr val="tx1"/>
                          </a:solidFill>
                        </a:rPr>
                        <a:t>$13.0 </a:t>
                      </a:r>
                      <a:r>
                        <a:rPr lang="en-US" sz="1500" baseline="0" dirty="0">
                          <a:solidFill>
                            <a:schemeClr val="tx1"/>
                          </a:solidFill>
                        </a:rPr>
                        <a:t>million</a:t>
                      </a:r>
                      <a:endParaRPr lang="en-US" sz="1500" dirty="0">
                        <a:solidFill>
                          <a:schemeClr val="tx1"/>
                        </a:solidFill>
                      </a:endParaRPr>
                    </a:p>
                  </a:txBody>
                  <a:tcPr marL="68580" marR="6858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rPr>
                        <a:t>E&amp;G employee increases based on historical salary increases (absent contracts in place for bargaining units in future years) </a:t>
                      </a:r>
                      <a:r>
                        <a:rPr lang="en-US" sz="1500" baseline="0" dirty="0">
                          <a:solidFill>
                            <a:schemeClr val="tx1"/>
                          </a:solidFill>
                        </a:rPr>
                        <a:t>for approximately 1,151 graduate employees, 1,472 faculty, and 789 classified staff.  Also includes salary increases for approximately 1,154 unrepresented staff. Figures are for employees paid with E&amp;G funds only.  Does not include any projected expenses related to adding staff or refilling vacancies.</a:t>
                      </a:r>
                      <a:endParaRPr lang="en-US" sz="1500"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080385944"/>
                  </a:ext>
                </a:extLst>
              </a:tr>
              <a:tr h="581962">
                <a:tc>
                  <a:txBody>
                    <a:bodyPr/>
                    <a:lstStyle/>
                    <a:p>
                      <a:r>
                        <a:rPr lang="en-US" sz="1500" dirty="0">
                          <a:solidFill>
                            <a:schemeClr val="tx1"/>
                          </a:solidFill>
                        </a:rPr>
                        <a:t>Medical Costs</a:t>
                      </a:r>
                    </a:p>
                  </a:txBody>
                  <a:tcPr marL="68580" marR="68580" marT="34290" marB="34290" anchor="ctr">
                    <a:solidFill>
                      <a:schemeClr val="bg1">
                        <a:lumMod val="75000"/>
                      </a:schemeClr>
                    </a:solidFill>
                  </a:tcPr>
                </a:tc>
                <a:tc>
                  <a:txBody>
                    <a:bodyPr/>
                    <a:lstStyle/>
                    <a:p>
                      <a:pPr algn="ctr"/>
                      <a:r>
                        <a:rPr lang="en-US" sz="1500" dirty="0">
                          <a:solidFill>
                            <a:schemeClr val="tx1"/>
                          </a:solidFill>
                        </a:rPr>
                        <a:t>$2.5 million</a:t>
                      </a:r>
                    </a:p>
                  </a:txBody>
                  <a:tcPr marL="68580" marR="68580" marT="34290" marB="34290" anchor="ctr">
                    <a:solidFill>
                      <a:schemeClr val="bg1">
                        <a:lumMod val="75000"/>
                      </a:schemeClr>
                    </a:solidFill>
                  </a:tcPr>
                </a:tc>
                <a:tc>
                  <a:txBody>
                    <a:bodyPr/>
                    <a:lstStyle/>
                    <a:p>
                      <a:pPr marL="0" indent="0" algn="l" defTabSz="914400" rtl="0" eaLnBrk="1" latinLnBrk="0" hangingPunct="1">
                        <a:buFont typeface="Arial" panose="020B0604020202020204" pitchFamily="34" charset="0"/>
                        <a:buNone/>
                      </a:pPr>
                      <a:r>
                        <a:rPr lang="en-US" sz="1500" kern="1200" dirty="0">
                          <a:solidFill>
                            <a:schemeClr val="tx1"/>
                          </a:solidFill>
                          <a:latin typeface="+mn-lt"/>
                          <a:ea typeface="+mn-ea"/>
                          <a:cs typeface="+mn-cs"/>
                        </a:rPr>
                        <a:t>Includes increases of 4.1% on December 1, 2023 and assumes 4.1% on December 1, 2024.</a:t>
                      </a:r>
                    </a:p>
                  </a:txBody>
                  <a:tcPr marL="68580" marR="68580" marT="34290" marB="34290" anchor="ctr">
                    <a:solidFill>
                      <a:schemeClr val="bg1">
                        <a:lumMod val="75000"/>
                      </a:schemeClr>
                    </a:solidFill>
                  </a:tcPr>
                </a:tc>
                <a:extLst>
                  <a:ext uri="{0D108BD9-81ED-4DB2-BD59-A6C34878D82A}">
                    <a16:rowId xmlns:a16="http://schemas.microsoft.com/office/drawing/2014/main" val="1876283799"/>
                  </a:ext>
                </a:extLst>
              </a:tr>
              <a:tr h="581962">
                <a:tc>
                  <a:txBody>
                    <a:bodyPr/>
                    <a:lstStyle/>
                    <a:p>
                      <a:r>
                        <a:rPr lang="en-US" sz="1500" dirty="0">
                          <a:solidFill>
                            <a:schemeClr val="tx1"/>
                          </a:solidFill>
                        </a:rPr>
                        <a:t>Oregon Paid Leave</a:t>
                      </a:r>
                    </a:p>
                  </a:txBody>
                  <a:tcPr marL="68580" marR="68580" marT="34290" marB="34290" anchor="ctr">
                    <a:solidFill>
                      <a:schemeClr val="bg1">
                        <a:lumMod val="75000"/>
                      </a:schemeClr>
                    </a:solidFill>
                  </a:tcPr>
                </a:tc>
                <a:tc>
                  <a:txBody>
                    <a:bodyPr/>
                    <a:lstStyle/>
                    <a:p>
                      <a:pPr algn="ctr"/>
                      <a:r>
                        <a:rPr lang="en-US" sz="1500" dirty="0">
                          <a:solidFill>
                            <a:schemeClr val="tx1"/>
                          </a:solidFill>
                        </a:rPr>
                        <a:t>$300K</a:t>
                      </a:r>
                    </a:p>
                  </a:txBody>
                  <a:tcPr marL="68580" marR="6858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rPr>
                        <a:t>Cost of annualized Oregon Paid Leave not incorporated in FY24 (program began in September 2023)</a:t>
                      </a:r>
                    </a:p>
                  </a:txBody>
                  <a:tcPr marL="68580" marR="68580" marT="34290" marB="34290" anchor="ctr">
                    <a:solidFill>
                      <a:schemeClr val="bg1">
                        <a:lumMod val="75000"/>
                      </a:schemeClr>
                    </a:solidFill>
                  </a:tcPr>
                </a:tc>
                <a:extLst>
                  <a:ext uri="{0D108BD9-81ED-4DB2-BD59-A6C34878D82A}">
                    <a16:rowId xmlns:a16="http://schemas.microsoft.com/office/drawing/2014/main" val="1503387576"/>
                  </a:ext>
                </a:extLst>
              </a:tr>
              <a:tr h="581962">
                <a:tc>
                  <a:txBody>
                    <a:bodyPr/>
                    <a:lstStyle/>
                    <a:p>
                      <a:r>
                        <a:rPr lang="en-US" sz="1500" dirty="0">
                          <a:solidFill>
                            <a:schemeClr val="tx1"/>
                          </a:solidFill>
                        </a:rPr>
                        <a:t>Institutional</a:t>
                      </a:r>
                      <a:r>
                        <a:rPr lang="en-US" sz="1500" baseline="0" dirty="0">
                          <a:solidFill>
                            <a:schemeClr val="tx1"/>
                          </a:solidFill>
                        </a:rPr>
                        <a:t> Expenses</a:t>
                      </a:r>
                      <a:endParaRPr lang="en-US" sz="1500" dirty="0">
                        <a:solidFill>
                          <a:schemeClr val="tx1"/>
                        </a:solidFill>
                      </a:endParaRPr>
                    </a:p>
                  </a:txBody>
                  <a:tcPr marL="68580" marR="68580" marT="34290" marB="34290" anchor="ctr">
                    <a:solidFill>
                      <a:schemeClr val="bg1">
                        <a:lumMod val="75000"/>
                      </a:schemeClr>
                    </a:solidFill>
                  </a:tcPr>
                </a:tc>
                <a:tc>
                  <a:txBody>
                    <a:bodyPr/>
                    <a:lstStyle/>
                    <a:p>
                      <a:pPr algn="ctr"/>
                      <a:r>
                        <a:rPr lang="en-US" sz="1500" dirty="0">
                          <a:solidFill>
                            <a:schemeClr val="tx1"/>
                          </a:solidFill>
                        </a:rPr>
                        <a:t>$2.0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Increases</a:t>
                      </a:r>
                      <a:r>
                        <a:rPr lang="en-US" sz="1500" baseline="0" dirty="0">
                          <a:solidFill>
                            <a:schemeClr val="tx1"/>
                          </a:solidFill>
                        </a:rPr>
                        <a:t> related to utilities, insurance, debt for academic buildings, assessments, and leases.</a:t>
                      </a:r>
                      <a:endParaRPr lang="en-US" sz="1500"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401703997"/>
                  </a:ext>
                </a:extLst>
              </a:tr>
              <a:tr h="326855">
                <a:tc>
                  <a:txBody>
                    <a:bodyPr/>
                    <a:lstStyle/>
                    <a:p>
                      <a:r>
                        <a:rPr lang="en-US" sz="1500" dirty="0">
                          <a:solidFill>
                            <a:schemeClr val="tx1"/>
                          </a:solidFill>
                        </a:rPr>
                        <a:t>Faculty Hiring</a:t>
                      </a:r>
                    </a:p>
                  </a:txBody>
                  <a:tcPr marL="68580" marR="6858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$3.0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15 Net Tenure Track Hires</a:t>
                      </a:r>
                    </a:p>
                  </a:txBody>
                  <a:tcPr marL="68580" marR="68580" marT="34290" marB="34290" anchor="ctr">
                    <a:solidFill>
                      <a:schemeClr val="bg1">
                        <a:lumMod val="75000"/>
                      </a:schemeClr>
                    </a:solidFill>
                  </a:tcPr>
                </a:tc>
                <a:extLst>
                  <a:ext uri="{0D108BD9-81ED-4DB2-BD59-A6C34878D82A}">
                    <a16:rowId xmlns:a16="http://schemas.microsoft.com/office/drawing/2014/main" val="3316286162"/>
                  </a:ext>
                </a:extLst>
              </a:tr>
              <a:tr h="326855">
                <a:tc>
                  <a:txBody>
                    <a:bodyPr/>
                    <a:lstStyle/>
                    <a:p>
                      <a:r>
                        <a:rPr lang="en-US" sz="1500" dirty="0">
                          <a:solidFill>
                            <a:schemeClr val="tx1"/>
                          </a:solidFill>
                        </a:rPr>
                        <a:t>Strategic Investments</a:t>
                      </a:r>
                    </a:p>
                  </a:txBody>
                  <a:tcPr marL="68580" marR="6858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$2.0 million</a:t>
                      </a:r>
                    </a:p>
                  </a:txBody>
                  <a:tcPr marL="68580" marR="68580" marT="34290" marB="34290" anchor="ctr">
                    <a:solidFill>
                      <a:schemeClr val="bg1">
                        <a:lumMod val="75000"/>
                      </a:schemeClr>
                    </a:solidFill>
                  </a:tcPr>
                </a:tc>
                <a:tc>
                  <a:txBody>
                    <a:bodyPr/>
                    <a:lstStyle/>
                    <a:p>
                      <a:pPr marL="0" indent="0" algn="l">
                        <a:buFont typeface="Arial" panose="020B0604020202020204" pitchFamily="34" charset="0"/>
                        <a:buNone/>
                      </a:pPr>
                      <a:r>
                        <a:rPr lang="en-US" sz="1500" dirty="0">
                          <a:solidFill>
                            <a:schemeClr val="tx1"/>
                          </a:solidFill>
                        </a:rPr>
                        <a:t>Allocated via strategic investment process.  </a:t>
                      </a:r>
                    </a:p>
                  </a:txBody>
                  <a:tcPr marL="68580" marR="68580" marT="34290" marB="34290" anchor="ctr">
                    <a:solidFill>
                      <a:schemeClr val="bg1">
                        <a:lumMod val="75000"/>
                      </a:schemeClr>
                    </a:solidFill>
                  </a:tcPr>
                </a:tc>
                <a:extLst>
                  <a:ext uri="{0D108BD9-81ED-4DB2-BD59-A6C34878D82A}">
                    <a16:rowId xmlns:a16="http://schemas.microsoft.com/office/drawing/2014/main" val="2579653194"/>
                  </a:ext>
                </a:extLst>
              </a:tr>
              <a:tr h="581962">
                <a:tc>
                  <a:txBody>
                    <a:bodyPr/>
                    <a:lstStyle/>
                    <a:p>
                      <a:r>
                        <a:rPr lang="en-US" sz="1500" b="1" i="1" dirty="0">
                          <a:solidFill>
                            <a:schemeClr val="tx1"/>
                          </a:solidFill>
                        </a:rPr>
                        <a:t>Total Projected Cost Increases</a:t>
                      </a:r>
                    </a:p>
                  </a:txBody>
                  <a:tcPr marL="68580" marR="68580" marT="34290" marB="34290" anchor="ctr">
                    <a:solidFill>
                      <a:schemeClr val="bg1">
                        <a:lumMod val="75000"/>
                      </a:schemeClr>
                    </a:solidFill>
                  </a:tcPr>
                </a:tc>
                <a:tc>
                  <a:txBody>
                    <a:bodyPr/>
                    <a:lstStyle/>
                    <a:p>
                      <a:pPr algn="ctr"/>
                      <a:r>
                        <a:rPr lang="en-US" sz="1500" b="1" i="1" dirty="0">
                          <a:solidFill>
                            <a:schemeClr val="tx1"/>
                          </a:solidFill>
                        </a:rPr>
                        <a:t>$22.8</a:t>
                      </a:r>
                      <a:r>
                        <a:rPr lang="en-US" sz="1500" b="1" i="1" baseline="0" dirty="0">
                          <a:solidFill>
                            <a:schemeClr val="tx1"/>
                          </a:solidFill>
                        </a:rPr>
                        <a:t> </a:t>
                      </a:r>
                      <a:r>
                        <a:rPr lang="en-US" sz="1500" b="1" i="1" dirty="0">
                          <a:solidFill>
                            <a:schemeClr val="tx1"/>
                          </a:solidFill>
                        </a:rPr>
                        <a:t>million</a:t>
                      </a:r>
                    </a:p>
                  </a:txBody>
                  <a:tcPr marL="68580" marR="68580" marT="34290" marB="34290" anchor="ctr">
                    <a:solidFill>
                      <a:schemeClr val="bg1">
                        <a:lumMod val="75000"/>
                      </a:schemeClr>
                    </a:solidFill>
                  </a:tcPr>
                </a:tc>
                <a:tc>
                  <a:txBody>
                    <a:bodyPr/>
                    <a:lstStyle/>
                    <a:p>
                      <a:pPr algn="l"/>
                      <a:endParaRPr lang="en-US" sz="1500" b="1" i="1" dirty="0">
                        <a:solidFill>
                          <a:schemeClr val="tx1"/>
                        </a:solidFill>
                      </a:endParaRPr>
                    </a:p>
                  </a:txBody>
                  <a:tcPr marL="68580" marR="68580" marT="34290" marB="34290"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3" name="Slide Number Placeholder 2">
            <a:extLst>
              <a:ext uri="{FF2B5EF4-FFF2-40B4-BE49-F238E27FC236}">
                <a16:creationId xmlns:a16="http://schemas.microsoft.com/office/drawing/2014/main" id="{BB790F2D-33D0-8F0B-D51A-E266E082DF4E}"/>
              </a:ext>
            </a:extLst>
          </p:cNvPr>
          <p:cNvSpPr>
            <a:spLocks noGrp="1"/>
          </p:cNvSpPr>
          <p:nvPr>
            <p:ph type="sldNum" sz="quarter" idx="12"/>
          </p:nvPr>
        </p:nvSpPr>
        <p:spPr>
          <a:xfrm>
            <a:off x="7010400" y="6356349"/>
            <a:ext cx="2038992" cy="365125"/>
          </a:xfrm>
        </p:spPr>
        <p:txBody>
          <a:bodyPr/>
          <a:lstStyle/>
          <a:p>
            <a:pPr>
              <a:defRPr/>
            </a:pPr>
            <a:fld id="{4F15B88F-9F0D-42A1-B079-B0F229B6E464}" type="slidenum">
              <a:rPr lang="en-US" smtClean="0">
                <a:solidFill>
                  <a:schemeClr val="bg1"/>
                </a:solidFill>
              </a:rPr>
              <a:pPr>
                <a:defRPr/>
              </a:pPr>
              <a:t>33</a:t>
            </a:fld>
            <a:endParaRPr lang="en-US" dirty="0">
              <a:solidFill>
                <a:schemeClr val="bg1"/>
              </a:solidFill>
            </a:endParaRPr>
          </a:p>
        </p:txBody>
      </p:sp>
    </p:spTree>
    <p:extLst>
      <p:ext uri="{BB962C8B-B14F-4D97-AF65-F5344CB8AC3E}">
        <p14:creationId xmlns:p14="http://schemas.microsoft.com/office/powerpoint/2010/main" val="33529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E &amp; G Fund Challenge #1 - PERS Costs&#10;&#10;&#10;For more details, message dsharp@uoregon.edu&#10;&#10;">
            <a:extLst>
              <a:ext uri="{FF2B5EF4-FFF2-40B4-BE49-F238E27FC236}">
                <a16:creationId xmlns:a16="http://schemas.microsoft.com/office/drawing/2014/main" id="{9063E614-037A-DCC4-F60E-E02E7A1D9052}"/>
              </a:ext>
            </a:extLst>
          </p:cNvPr>
          <p:cNvGraphicFramePr>
            <a:graphicFrameLocks/>
          </p:cNvGraphicFramePr>
          <p:nvPr>
            <p:extLst>
              <p:ext uri="{D42A27DB-BD31-4B8C-83A1-F6EECF244321}">
                <p14:modId xmlns:p14="http://schemas.microsoft.com/office/powerpoint/2010/main" val="3960434782"/>
              </p:ext>
            </p:extLst>
          </p:nvPr>
        </p:nvGraphicFramePr>
        <p:xfrm>
          <a:off x="762000" y="3505200"/>
          <a:ext cx="8153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04800" y="-76200"/>
            <a:ext cx="8610600" cy="1112838"/>
          </a:xfrm>
        </p:spPr>
        <p:txBody>
          <a:bodyPr>
            <a:normAutofit/>
          </a:bodyPr>
          <a:lstStyle/>
          <a:p>
            <a:r>
              <a:rPr lang="en-US" sz="3200" b="1" kern="0" dirty="0">
                <a:solidFill>
                  <a:srgbClr val="003300"/>
                </a:solidFill>
                <a:latin typeface="+mn-lt"/>
                <a:cs typeface="Arial" panose="020B0604020202020204" pitchFamily="34" charset="0"/>
              </a:rPr>
              <a:t>E&amp;G Fund Challenge #1 – PERS Costs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9048434"/>
              </p:ext>
            </p:extLst>
          </p:nvPr>
        </p:nvGraphicFramePr>
        <p:xfrm>
          <a:off x="381000" y="914400"/>
          <a:ext cx="8458201" cy="2396307"/>
        </p:xfrm>
        <a:graphic>
          <a:graphicData uri="http://schemas.openxmlformats.org/drawingml/2006/table">
            <a:tbl>
              <a:tblPr firstRow="1" bandRow="1">
                <a:tableStyleId>{5C22544A-7EE6-4342-B048-85BDC9FD1C3A}</a:tableStyleId>
              </a:tblPr>
              <a:tblGrid>
                <a:gridCol w="1434089">
                  <a:extLst>
                    <a:ext uri="{9D8B030D-6E8A-4147-A177-3AD203B41FA5}">
                      <a16:colId xmlns:a16="http://schemas.microsoft.com/office/drawing/2014/main" val="3781524584"/>
                    </a:ext>
                  </a:extLst>
                </a:gridCol>
                <a:gridCol w="878014">
                  <a:extLst>
                    <a:ext uri="{9D8B030D-6E8A-4147-A177-3AD203B41FA5}">
                      <a16:colId xmlns:a16="http://schemas.microsoft.com/office/drawing/2014/main" val="1199477974"/>
                    </a:ext>
                  </a:extLst>
                </a:gridCol>
                <a:gridCol w="878014">
                  <a:extLst>
                    <a:ext uri="{9D8B030D-6E8A-4147-A177-3AD203B41FA5}">
                      <a16:colId xmlns:a16="http://schemas.microsoft.com/office/drawing/2014/main" val="2755805797"/>
                    </a:ext>
                  </a:extLst>
                </a:gridCol>
                <a:gridCol w="878014">
                  <a:extLst>
                    <a:ext uri="{9D8B030D-6E8A-4147-A177-3AD203B41FA5}">
                      <a16:colId xmlns:a16="http://schemas.microsoft.com/office/drawing/2014/main" val="1822197485"/>
                    </a:ext>
                  </a:extLst>
                </a:gridCol>
                <a:gridCol w="878014">
                  <a:extLst>
                    <a:ext uri="{9D8B030D-6E8A-4147-A177-3AD203B41FA5}">
                      <a16:colId xmlns:a16="http://schemas.microsoft.com/office/drawing/2014/main" val="20004"/>
                    </a:ext>
                  </a:extLst>
                </a:gridCol>
                <a:gridCol w="878014">
                  <a:extLst>
                    <a:ext uri="{9D8B030D-6E8A-4147-A177-3AD203B41FA5}">
                      <a16:colId xmlns:a16="http://schemas.microsoft.com/office/drawing/2014/main" val="20005"/>
                    </a:ext>
                  </a:extLst>
                </a:gridCol>
                <a:gridCol w="878014">
                  <a:extLst>
                    <a:ext uri="{9D8B030D-6E8A-4147-A177-3AD203B41FA5}">
                      <a16:colId xmlns:a16="http://schemas.microsoft.com/office/drawing/2014/main" val="1631577543"/>
                    </a:ext>
                  </a:extLst>
                </a:gridCol>
                <a:gridCol w="878014">
                  <a:extLst>
                    <a:ext uri="{9D8B030D-6E8A-4147-A177-3AD203B41FA5}">
                      <a16:colId xmlns:a16="http://schemas.microsoft.com/office/drawing/2014/main" val="4281936327"/>
                    </a:ext>
                  </a:extLst>
                </a:gridCol>
                <a:gridCol w="878014">
                  <a:extLst>
                    <a:ext uri="{9D8B030D-6E8A-4147-A177-3AD203B41FA5}">
                      <a16:colId xmlns:a16="http://schemas.microsoft.com/office/drawing/2014/main" val="2878192984"/>
                    </a:ext>
                  </a:extLst>
                </a:gridCol>
              </a:tblGrid>
              <a:tr h="739501">
                <a:tc>
                  <a:txBody>
                    <a:bodyPr/>
                    <a:lstStyle/>
                    <a:p>
                      <a:pPr algn="ctr"/>
                      <a:r>
                        <a:rPr lang="en-US" sz="1700" dirty="0">
                          <a:latin typeface="Arial" panose="020B0604020202020204" pitchFamily="34" charset="0"/>
                          <a:cs typeface="Arial" panose="020B0604020202020204" pitchFamily="34" charset="0"/>
                        </a:rPr>
                        <a:t>Projected Annual Increases</a:t>
                      </a:r>
                    </a:p>
                  </a:txBody>
                  <a:tcPr>
                    <a:solidFill>
                      <a:schemeClr val="tx1"/>
                    </a:solidFill>
                  </a:tcPr>
                </a:tc>
                <a:tc>
                  <a:txBody>
                    <a:bodyPr/>
                    <a:lstStyle/>
                    <a:p>
                      <a:pPr algn="ctr"/>
                      <a:r>
                        <a:rPr lang="en-US" sz="1700" dirty="0">
                          <a:latin typeface="Arial" panose="020B0604020202020204" pitchFamily="34" charset="0"/>
                          <a:cs typeface="Arial" panose="020B0604020202020204" pitchFamily="34" charset="0"/>
                        </a:rPr>
                        <a:t>FY18</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FY19</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FY20</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FY21</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FY22</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FY23</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FY24</a:t>
                      </a:r>
                    </a:p>
                  </a:txBody>
                  <a:tcPr anchor="b">
                    <a:solidFill>
                      <a:schemeClr val="tx1"/>
                    </a:solidFill>
                  </a:tcPr>
                </a:tc>
                <a:tc>
                  <a:txBody>
                    <a:bodyPr/>
                    <a:lstStyle/>
                    <a:p>
                      <a:pPr algn="ctr"/>
                      <a:r>
                        <a:rPr lang="en-US" sz="1700" dirty="0">
                          <a:latin typeface="Arial" panose="020B0604020202020204" pitchFamily="34" charset="0"/>
                          <a:cs typeface="Arial" panose="020B0604020202020204" pitchFamily="34" charset="0"/>
                        </a:rPr>
                        <a:t>FY25</a:t>
                      </a:r>
                    </a:p>
                  </a:txBody>
                  <a:tcPr anchor="b">
                    <a:solidFill>
                      <a:schemeClr val="tx1"/>
                    </a:solidFill>
                  </a:tcPr>
                </a:tc>
                <a:extLst>
                  <a:ext uri="{0D108BD9-81ED-4DB2-BD59-A6C34878D82A}">
                    <a16:rowId xmlns:a16="http://schemas.microsoft.com/office/drawing/2014/main" val="144838737"/>
                  </a:ext>
                </a:extLst>
              </a:tr>
              <a:tr h="611648">
                <a:tc>
                  <a:txBody>
                    <a:bodyPr/>
                    <a:lstStyle/>
                    <a:p>
                      <a:r>
                        <a:rPr lang="en-US" sz="1600" dirty="0">
                          <a:solidFill>
                            <a:schemeClr val="tx1"/>
                          </a:solidFill>
                          <a:latin typeface="Arial" panose="020B0604020202020204" pitchFamily="34" charset="0"/>
                          <a:cs typeface="Arial" panose="020B0604020202020204" pitchFamily="34" charset="0"/>
                        </a:rPr>
                        <a:t>E &amp; G Fund</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$7.1M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$7.1M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$7.1M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$1.7M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extLst>
                  <a:ext uri="{0D108BD9-81ED-4DB2-BD59-A6C34878D82A}">
                    <a16:rowId xmlns:a16="http://schemas.microsoft.com/office/drawing/2014/main" val="1080385944"/>
                  </a:ext>
                </a:extLst>
              </a:tr>
              <a:tr h="458193">
                <a:tc>
                  <a:txBody>
                    <a:bodyPr/>
                    <a:lstStyle/>
                    <a:p>
                      <a:r>
                        <a:rPr lang="en-US" sz="1600" dirty="0">
                          <a:solidFill>
                            <a:schemeClr val="tx1"/>
                          </a:solidFill>
                          <a:latin typeface="Arial" panose="020B0604020202020204" pitchFamily="34" charset="0"/>
                          <a:cs typeface="Arial" panose="020B0604020202020204" pitchFamily="34" charset="0"/>
                        </a:rPr>
                        <a:t>Other Funds</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$3.4M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$3.0M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$3.0M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$0.5M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extLst>
                  <a:ext uri="{0D108BD9-81ED-4DB2-BD59-A6C34878D82A}">
                    <a16:rowId xmlns:a16="http://schemas.microsoft.com/office/drawing/2014/main" val="4195157039"/>
                  </a:ext>
                </a:extLst>
              </a:tr>
              <a:tr h="457786">
                <a:tc>
                  <a:txBody>
                    <a:bodyPr/>
                    <a:lstStyle/>
                    <a:p>
                      <a:r>
                        <a:rPr lang="en-US" sz="1600" b="1" dirty="0">
                          <a:solidFill>
                            <a:schemeClr val="tx1"/>
                          </a:solidFill>
                          <a:latin typeface="Arial" panose="020B0604020202020204" pitchFamily="34" charset="0"/>
                          <a:cs typeface="Arial" panose="020B0604020202020204" pitchFamily="34" charset="0"/>
                        </a:rPr>
                        <a:t>Total</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$10.5M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$10.1M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$10.1M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$2.2M</a:t>
                      </a:r>
                    </a:p>
                  </a:txBody>
                  <a:tcPr anchor="ctr">
                    <a:solidFill>
                      <a:schemeClr val="bg1">
                        <a:lumMod val="75000"/>
                      </a:schemeClr>
                    </a:solidFill>
                  </a:tcPr>
                </a:tc>
                <a:tc>
                  <a:txBody>
                    <a:bodyPr/>
                    <a:lstStyle/>
                    <a:p>
                      <a:pPr algn="ctr"/>
                      <a:r>
                        <a:rPr lang="en-US" sz="1600" dirty="0">
                          <a:solidFill>
                            <a:srgbClr val="232D23"/>
                          </a:solidFill>
                          <a:latin typeface="Arial" panose="020B0604020202020204" pitchFamily="34" charset="0"/>
                          <a:cs typeface="Arial" panose="020B0604020202020204" pitchFamily="34" charset="0"/>
                        </a:rPr>
                        <a:t>$0</a:t>
                      </a:r>
                    </a:p>
                  </a:txBody>
                  <a:tcPr anchor="ctr">
                    <a:solidFill>
                      <a:schemeClr val="bg1">
                        <a:lumMod val="75000"/>
                      </a:schemeClr>
                    </a:solidFill>
                  </a:tcPr>
                </a:tc>
                <a:extLst>
                  <a:ext uri="{0D108BD9-81ED-4DB2-BD59-A6C34878D82A}">
                    <a16:rowId xmlns:a16="http://schemas.microsoft.com/office/drawing/2014/main" val="1876283799"/>
                  </a:ext>
                </a:extLst>
              </a:tr>
            </a:tbl>
          </a:graphicData>
        </a:graphic>
      </p:graphicFrame>
      <p:sp>
        <p:nvSpPr>
          <p:cNvPr id="2" name="Rectangle 1"/>
          <p:cNvSpPr/>
          <p:nvPr/>
        </p:nvSpPr>
        <p:spPr>
          <a:xfrm>
            <a:off x="5029200" y="4855939"/>
            <a:ext cx="1447800"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X</a:t>
            </a:r>
          </a:p>
        </p:txBody>
      </p:sp>
      <p:sp>
        <p:nvSpPr>
          <p:cNvPr id="13" name="Rectangle 12"/>
          <p:cNvSpPr/>
          <p:nvPr/>
        </p:nvSpPr>
        <p:spPr>
          <a:xfrm>
            <a:off x="5034643" y="1981200"/>
            <a:ext cx="144780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X</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lide Number Placeholder 2">
            <a:extLst>
              <a:ext uri="{FF2B5EF4-FFF2-40B4-BE49-F238E27FC236}">
                <a16:creationId xmlns:a16="http://schemas.microsoft.com/office/drawing/2014/main" id="{4BDD764C-9EFD-0BBD-353F-C6CECF748DFD}"/>
              </a:ext>
            </a:extLst>
          </p:cNvPr>
          <p:cNvSpPr>
            <a:spLocks noGrp="1"/>
          </p:cNvSpPr>
          <p:nvPr>
            <p:ph type="sldNum" sz="quarter" idx="12"/>
          </p:nvPr>
        </p:nvSpPr>
        <p:spPr/>
        <p:txBody>
          <a:bodyPr/>
          <a:lstStyle/>
          <a:p>
            <a:pPr>
              <a:defRPr/>
            </a:pPr>
            <a:fld id="{4F15B88F-9F0D-42A1-B079-B0F229B6E464}" type="slidenum">
              <a:rPr lang="en-US" smtClean="0"/>
              <a:pPr>
                <a:defRPr/>
              </a:pPr>
              <a:t>34</a:t>
            </a:fld>
            <a:endParaRPr lang="en-US" dirty="0"/>
          </a:p>
        </p:txBody>
      </p:sp>
    </p:spTree>
    <p:extLst>
      <p:ext uri="{BB962C8B-B14F-4D97-AF65-F5344CB8AC3E}">
        <p14:creationId xmlns:p14="http://schemas.microsoft.com/office/powerpoint/2010/main" val="24338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3276600" cy="1371600"/>
          </a:xfrm>
        </p:spPr>
        <p:txBody>
          <a:bodyPr>
            <a:normAutofit/>
          </a:bodyPr>
          <a:lstStyle/>
          <a:p>
            <a:pPr lvl="2">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914400" lvl="2" indent="0">
              <a:buNone/>
            </a:pPr>
            <a:r>
              <a:rPr lang="en-US" sz="3200" dirty="0">
                <a:latin typeface="Arial" panose="020B0604020202020204" pitchFamily="34" charset="0"/>
                <a:cs typeface="Arial" panose="020B0604020202020204" pitchFamily="34" charset="0"/>
              </a:rPr>
              <a:t>Revenue</a:t>
            </a:r>
            <a:endParaRPr lang="en-US" sz="2000" dirty="0">
              <a:latin typeface="Arial" panose="020B0604020202020204" pitchFamily="34" charset="0"/>
              <a:cs typeface="Arial" panose="020B0604020202020204" pitchFamily="34" charset="0"/>
            </a:endParaRPr>
          </a:p>
          <a:p>
            <a:pPr lvl="1"/>
            <a:endParaRPr lang="en-US" sz="2400" dirty="0"/>
          </a:p>
          <a:p>
            <a:endParaRPr lang="en-US" sz="2400" dirty="0"/>
          </a:p>
          <a:p>
            <a:pPr marL="0" indent="0">
              <a:buNone/>
            </a:pPr>
            <a:endParaRPr lang="en-US" sz="2400" dirty="0"/>
          </a:p>
        </p:txBody>
      </p:sp>
      <p:sp>
        <p:nvSpPr>
          <p:cNvPr id="4" name="Content Placeholder 2"/>
          <p:cNvSpPr txBox="1">
            <a:spLocks/>
          </p:cNvSpPr>
          <p:nvPr/>
        </p:nvSpPr>
        <p:spPr bwMode="auto">
          <a:xfrm>
            <a:off x="762000" y="2057400"/>
            <a:ext cx="3276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buFontTx/>
              <a:buNone/>
            </a:pPr>
            <a:r>
              <a:rPr lang="en-US" sz="3200" kern="0" dirty="0">
                <a:latin typeface="Arial" panose="020B0604020202020204" pitchFamily="34" charset="0"/>
                <a:cs typeface="Arial" panose="020B0604020202020204" pitchFamily="34" charset="0"/>
              </a:rPr>
              <a:t>Costs</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6" name="Content Placeholder 2"/>
          <p:cNvSpPr txBox="1">
            <a:spLocks/>
          </p:cNvSpPr>
          <p:nvPr/>
        </p:nvSpPr>
        <p:spPr bwMode="auto">
          <a:xfrm>
            <a:off x="4724400" y="4343400"/>
            <a:ext cx="3886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lgn="ctr">
              <a:buFontTx/>
              <a:buNone/>
            </a:pPr>
            <a:r>
              <a:rPr lang="en-US" sz="3200" kern="0" dirty="0">
                <a:latin typeface="Arial" panose="020B0604020202020204" pitchFamily="34" charset="0"/>
                <a:cs typeface="Arial" panose="020B0604020202020204" pitchFamily="34" charset="0"/>
              </a:rPr>
              <a:t>77% Tuition &amp; Fees Funded </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8" name="Content Placeholder 2"/>
          <p:cNvSpPr txBox="1">
            <a:spLocks/>
          </p:cNvSpPr>
          <p:nvPr/>
        </p:nvSpPr>
        <p:spPr bwMode="auto">
          <a:xfrm>
            <a:off x="4648200" y="1828800"/>
            <a:ext cx="3810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2">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914400" lvl="2" indent="0" algn="ctr">
              <a:buFontTx/>
              <a:buNone/>
            </a:pPr>
            <a:r>
              <a:rPr lang="en-US" sz="3200" kern="0" dirty="0">
                <a:latin typeface="Arial" panose="020B0604020202020204" pitchFamily="34" charset="0"/>
                <a:cs typeface="Arial" panose="020B0604020202020204" pitchFamily="34" charset="0"/>
              </a:rPr>
              <a:t>79% Invested in People</a:t>
            </a:r>
            <a:endParaRPr lang="en-US" sz="2000" kern="0" dirty="0">
              <a:latin typeface="Arial" panose="020B0604020202020204" pitchFamily="34" charset="0"/>
              <a:cs typeface="Arial" panose="020B0604020202020204" pitchFamily="34" charset="0"/>
            </a:endParaRPr>
          </a:p>
          <a:p>
            <a:pPr lvl="1"/>
            <a:endParaRPr lang="en-US" sz="2400" kern="0" dirty="0"/>
          </a:p>
          <a:p>
            <a:endParaRPr lang="en-US" sz="2400" kern="0" dirty="0"/>
          </a:p>
          <a:p>
            <a:pPr marL="0" indent="0">
              <a:buFontTx/>
              <a:buNone/>
            </a:pPr>
            <a:endParaRPr lang="en-US" sz="2400" kern="0" dirty="0"/>
          </a:p>
        </p:txBody>
      </p:sp>
      <p:sp>
        <p:nvSpPr>
          <p:cNvPr id="2" name="Rectangle 1"/>
          <p:cNvSpPr/>
          <p:nvPr/>
        </p:nvSpPr>
        <p:spPr bwMode="auto">
          <a:xfrm>
            <a:off x="1066800" y="4648200"/>
            <a:ext cx="25146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1066800" y="2209800"/>
            <a:ext cx="25146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ight Arrow 9"/>
          <p:cNvSpPr/>
          <p:nvPr/>
        </p:nvSpPr>
        <p:spPr bwMode="auto">
          <a:xfrm>
            <a:off x="4267200" y="4953000"/>
            <a:ext cx="685800" cy="609600"/>
          </a:xfrm>
          <a:prstGeom prst="rightArrow">
            <a:avLst/>
          </a:prstGeom>
          <a:solidFill>
            <a:srgbClr val="00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ight Arrow 10"/>
          <p:cNvSpPr/>
          <p:nvPr/>
        </p:nvSpPr>
        <p:spPr bwMode="auto">
          <a:xfrm>
            <a:off x="4343400" y="2438400"/>
            <a:ext cx="685800" cy="609600"/>
          </a:xfrm>
          <a:prstGeom prst="rightArrow">
            <a:avLst/>
          </a:prstGeom>
          <a:solidFill>
            <a:srgbClr val="00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itle 1"/>
          <p:cNvSpPr txBox="1">
            <a:spLocks/>
          </p:cNvSpPr>
          <p:nvPr/>
        </p:nvSpPr>
        <p:spPr bwMode="auto">
          <a:xfrm>
            <a:off x="0" y="334962"/>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kern="0" dirty="0">
                <a:solidFill>
                  <a:srgbClr val="003300"/>
                </a:solidFill>
                <a:latin typeface="+mn-lt"/>
                <a:cs typeface="Arial" panose="020B0604020202020204" pitchFamily="34" charset="0"/>
              </a:rPr>
              <a:t>Cost and Revenue Dynamics</a:t>
            </a:r>
          </a:p>
        </p:txBody>
      </p:sp>
      <p:sp>
        <p:nvSpPr>
          <p:cNvPr id="5" name="Slide Number Placeholder 4">
            <a:extLst>
              <a:ext uri="{FF2B5EF4-FFF2-40B4-BE49-F238E27FC236}">
                <a16:creationId xmlns:a16="http://schemas.microsoft.com/office/drawing/2014/main" id="{E5260187-07F1-3E63-B5D5-91FD1ACB4DB4}"/>
              </a:ext>
            </a:extLst>
          </p:cNvPr>
          <p:cNvSpPr>
            <a:spLocks noGrp="1"/>
          </p:cNvSpPr>
          <p:nvPr>
            <p:ph type="sldNum" sz="quarter" idx="12"/>
          </p:nvPr>
        </p:nvSpPr>
        <p:spPr/>
        <p:txBody>
          <a:bodyPr/>
          <a:lstStyle/>
          <a:p>
            <a:pPr>
              <a:defRPr/>
            </a:pPr>
            <a:fld id="{4F15B88F-9F0D-42A1-B079-B0F229B6E464}" type="slidenum">
              <a:rPr lang="en-US" smtClean="0"/>
              <a:pPr>
                <a:defRPr/>
              </a:pPr>
              <a:t>35</a:t>
            </a:fld>
            <a:endParaRPr lang="en-US" dirty="0"/>
          </a:p>
        </p:txBody>
      </p:sp>
    </p:spTree>
    <p:extLst>
      <p:ext uri="{BB962C8B-B14F-4D97-AF65-F5344CB8AC3E}">
        <p14:creationId xmlns:p14="http://schemas.microsoft.com/office/powerpoint/2010/main" val="375648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International Student Enrollment from China&#10;&#10;A bar graph shows the amount of International Student Enrollment from China between the Fall term of 2008 and Fall of 2023. The level (Undergraduate, Non-admitted, and Graduate) is indicated through color and location on the bar. The number is indicated on the y axis and the year is on the x axis. 2015 had the most international student enrollment from China, with 2,079 undergraduates and 109 graduates. In Fall of 2023, there were about 100 undergraduates and 100 graduates. &#10;&#10;For more details, message dsharp@uoregon.edu&#10;"/>
          <p:cNvGrpSpPr/>
          <p:nvPr/>
        </p:nvGrpSpPr>
        <p:grpSpPr>
          <a:xfrm>
            <a:off x="76200" y="304800"/>
            <a:ext cx="8953500" cy="6351717"/>
            <a:chOff x="190500" y="457200"/>
            <a:chExt cx="8763000" cy="6199317"/>
          </a:xfrm>
        </p:grpSpPr>
        <p:pic>
          <p:nvPicPr>
            <p:cNvPr id="10" name="slide10" descr="Intl China">
              <a:extLst>
                <a:ext uri="{FF2B5EF4-FFF2-40B4-BE49-F238E27FC236}">
                  <a16:creationId xmlns:a16="http://schemas.microsoft.com/office/drawing/2014/main" id="{C87411C5-77A6-47C9-8DF5-8BCF3FF5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457200"/>
              <a:ext cx="8763000" cy="6199317"/>
            </a:xfrm>
            <a:prstGeom prst="rect">
              <a:avLst/>
            </a:prstGeom>
          </p:spPr>
        </p:pic>
        <p:pic>
          <p:nvPicPr>
            <p:cNvPr id="4" name="Picture 3"/>
            <p:cNvPicPr>
              <a:picLocks noChangeAspect="1"/>
            </p:cNvPicPr>
            <p:nvPr/>
          </p:nvPicPr>
          <p:blipFill>
            <a:blip r:embed="rId3"/>
            <a:stretch>
              <a:fillRect/>
            </a:stretch>
          </p:blipFill>
          <p:spPr>
            <a:xfrm>
              <a:off x="252984" y="1014984"/>
              <a:ext cx="2219325" cy="600075"/>
            </a:xfrm>
            <a:prstGeom prst="rect">
              <a:avLst/>
            </a:prstGeom>
          </p:spPr>
        </p:pic>
      </p:grpSp>
      <p:sp>
        <p:nvSpPr>
          <p:cNvPr id="2" name="Slide Number Placeholder 1">
            <a:extLst>
              <a:ext uri="{FF2B5EF4-FFF2-40B4-BE49-F238E27FC236}">
                <a16:creationId xmlns:a16="http://schemas.microsoft.com/office/drawing/2014/main" id="{34062EBB-9476-FC4D-1433-67C318E42CFE}"/>
              </a:ext>
            </a:extLst>
          </p:cNvPr>
          <p:cNvSpPr>
            <a:spLocks noGrp="1"/>
          </p:cNvSpPr>
          <p:nvPr>
            <p:ph type="sldNum" sz="quarter" idx="12"/>
          </p:nvPr>
        </p:nvSpPr>
        <p:spPr>
          <a:xfrm>
            <a:off x="6858000" y="6416675"/>
            <a:ext cx="2133600" cy="365125"/>
          </a:xfrm>
        </p:spPr>
        <p:txBody>
          <a:bodyPr/>
          <a:lstStyle/>
          <a:p>
            <a:pPr>
              <a:defRPr/>
            </a:pPr>
            <a:fld id="{D5A65DA0-CADD-4A81-BFE5-A527DFACE986}" type="slidenum">
              <a:rPr lang="en-US" smtClean="0"/>
              <a:pPr>
                <a:defRPr/>
              </a:pPr>
              <a:t>36</a:t>
            </a:fld>
            <a:endParaRPr lang="en-US" dirty="0"/>
          </a:p>
        </p:txBody>
      </p:sp>
    </p:spTree>
    <p:extLst>
      <p:ext uri="{BB962C8B-B14F-4D97-AF65-F5344CB8AC3E}">
        <p14:creationId xmlns:p14="http://schemas.microsoft.com/office/powerpoint/2010/main" val="95992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International Student Enrollment &#10;&#10;A bar graph shows the amount of International Student Enrollment between the Fall terms of 2008 and Fall of 2023. The level (Undergraduate, Non-admitted, and Graduate) is indicated through color and location on the bar. The number is indicated on the y axis and the year is on the x axis. 2015 had the most international student enrollment, with 2,829 undergraduates and 401 graduate students. In Fall of 2023, there were 359 undergraduates and 547 graduate students. &#10;&#10;For more details, message dsharp@uoregon.edu"/>
          <p:cNvGrpSpPr/>
          <p:nvPr/>
        </p:nvGrpSpPr>
        <p:grpSpPr>
          <a:xfrm>
            <a:off x="49502" y="222684"/>
            <a:ext cx="9094498" cy="6433832"/>
            <a:chOff x="49502" y="222684"/>
            <a:chExt cx="9094498" cy="6433832"/>
          </a:xfrm>
        </p:grpSpPr>
        <p:pic>
          <p:nvPicPr>
            <p:cNvPr id="2" name="slide11" descr="Intl">
              <a:extLst>
                <a:ext uri="{FF2B5EF4-FFF2-40B4-BE49-F238E27FC236}">
                  <a16:creationId xmlns:a16="http://schemas.microsoft.com/office/drawing/2014/main" id="{23B79F43-3ED5-2728-D158-8CFE228FE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2" y="222684"/>
              <a:ext cx="9094498" cy="6433832"/>
            </a:xfrm>
            <a:prstGeom prst="rect">
              <a:avLst/>
            </a:prstGeom>
          </p:spPr>
        </p:pic>
        <p:pic>
          <p:nvPicPr>
            <p:cNvPr id="4" name="Picture 3"/>
            <p:cNvPicPr>
              <a:picLocks noChangeAspect="1"/>
            </p:cNvPicPr>
            <p:nvPr/>
          </p:nvPicPr>
          <p:blipFill>
            <a:blip r:embed="rId3"/>
            <a:stretch>
              <a:fillRect/>
            </a:stretch>
          </p:blipFill>
          <p:spPr>
            <a:xfrm>
              <a:off x="142875" y="762000"/>
              <a:ext cx="2219325" cy="600075"/>
            </a:xfrm>
            <a:prstGeom prst="rect">
              <a:avLst/>
            </a:prstGeom>
          </p:spPr>
        </p:pic>
      </p:grpSp>
      <p:sp>
        <p:nvSpPr>
          <p:cNvPr id="3" name="Slide Number Placeholder 2">
            <a:extLst>
              <a:ext uri="{FF2B5EF4-FFF2-40B4-BE49-F238E27FC236}">
                <a16:creationId xmlns:a16="http://schemas.microsoft.com/office/drawing/2014/main" id="{A22A8B6D-6883-198E-03A7-8E60457CCB71}"/>
              </a:ext>
            </a:extLst>
          </p:cNvPr>
          <p:cNvSpPr>
            <a:spLocks noGrp="1"/>
          </p:cNvSpPr>
          <p:nvPr>
            <p:ph type="sldNum" sz="quarter" idx="12"/>
          </p:nvPr>
        </p:nvSpPr>
        <p:spPr>
          <a:xfrm>
            <a:off x="6858000" y="6416675"/>
            <a:ext cx="2133600" cy="365125"/>
          </a:xfrm>
        </p:spPr>
        <p:txBody>
          <a:bodyPr/>
          <a:lstStyle/>
          <a:p>
            <a:pPr>
              <a:defRPr/>
            </a:pPr>
            <a:fld id="{D5A65DA0-CADD-4A81-BFE5-A527DFACE986}" type="slidenum">
              <a:rPr lang="en-US" smtClean="0"/>
              <a:pPr>
                <a:defRPr/>
              </a:pPr>
              <a:t>37</a:t>
            </a:fld>
            <a:endParaRPr lang="en-US" dirty="0"/>
          </a:p>
        </p:txBody>
      </p:sp>
    </p:spTree>
    <p:extLst>
      <p:ext uri="{BB962C8B-B14F-4D97-AF65-F5344CB8AC3E}">
        <p14:creationId xmlns:p14="http://schemas.microsoft.com/office/powerpoint/2010/main" val="3702638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C46645-3DB4-8646-9C97-8CCF360A8C53}"/>
              </a:ext>
            </a:extLst>
          </p:cNvPr>
          <p:cNvSpPr txBox="1">
            <a:spLocks/>
          </p:cNvSpPr>
          <p:nvPr/>
        </p:nvSpPr>
        <p:spPr>
          <a:xfrm>
            <a:off x="1326069" y="1899171"/>
            <a:ext cx="5915025" cy="230872"/>
          </a:xfrm>
          <a:prstGeom prst="rect">
            <a:avLst/>
          </a:prstGeom>
        </p:spPr>
        <p:txBody>
          <a:bodyPr vert="horz" lIns="51435" tIns="25718" rIns="51435" bIns="2571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25" dirty="0">
                <a:solidFill>
                  <a:srgbClr val="0F4734"/>
                </a:solidFill>
                <a:latin typeface="Minion Pro" panose="02040503050306020203" pitchFamily="18" charset="0"/>
              </a:rPr>
              <a:t>  </a:t>
            </a:r>
          </a:p>
        </p:txBody>
      </p:sp>
      <p:sp>
        <p:nvSpPr>
          <p:cNvPr id="11" name="Title 1">
            <a:extLst>
              <a:ext uri="{FF2B5EF4-FFF2-40B4-BE49-F238E27FC236}">
                <a16:creationId xmlns:a16="http://schemas.microsoft.com/office/drawing/2014/main" id="{6D0D7E3F-4C25-E846-AD4F-07878E9A7229}"/>
              </a:ext>
            </a:extLst>
          </p:cNvPr>
          <p:cNvSpPr txBox="1">
            <a:spLocks/>
          </p:cNvSpPr>
          <p:nvPr/>
        </p:nvSpPr>
        <p:spPr>
          <a:xfrm>
            <a:off x="1326070" y="1899171"/>
            <a:ext cx="6674933" cy="230872"/>
          </a:xfrm>
          <a:prstGeom prst="rect">
            <a:avLst/>
          </a:prstGeom>
        </p:spPr>
        <p:txBody>
          <a:bodyPr vert="horz" lIns="51435" tIns="25718" rIns="51435" bIns="2571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25" dirty="0">
                <a:solidFill>
                  <a:schemeClr val="bg1"/>
                </a:solidFill>
                <a:latin typeface="+mn-lt"/>
              </a:rPr>
              <a:t> </a:t>
            </a:r>
            <a:endParaRPr lang="en-US" sz="1125" b="1" dirty="0">
              <a:solidFill>
                <a:schemeClr val="bg1"/>
              </a:solidFill>
              <a:latin typeface="+mn-lt"/>
            </a:endParaRPr>
          </a:p>
        </p:txBody>
      </p:sp>
      <p:sp>
        <p:nvSpPr>
          <p:cNvPr id="15" name="TextBox 14">
            <a:extLst>
              <a:ext uri="{FF2B5EF4-FFF2-40B4-BE49-F238E27FC236}">
                <a16:creationId xmlns:a16="http://schemas.microsoft.com/office/drawing/2014/main" id="{D2C87D90-C719-8C4B-A632-3E586D8BF7F1}"/>
              </a:ext>
            </a:extLst>
          </p:cNvPr>
          <p:cNvSpPr txBox="1"/>
          <p:nvPr/>
        </p:nvSpPr>
        <p:spPr>
          <a:xfrm>
            <a:off x="5334000" y="6096000"/>
            <a:ext cx="3619501" cy="253916"/>
          </a:xfrm>
          <a:prstGeom prst="rect">
            <a:avLst/>
          </a:prstGeom>
          <a:noFill/>
        </p:spPr>
        <p:txBody>
          <a:bodyPr wrap="square" rtlCol="0">
            <a:spAutoFit/>
          </a:bodyPr>
          <a:lstStyle/>
          <a:p>
            <a:r>
              <a:rPr lang="en-US" sz="1050" i="1" dirty="0"/>
              <a:t>Source: UO Finance &amp; Administration, September 2023</a:t>
            </a:r>
          </a:p>
        </p:txBody>
      </p:sp>
      <p:sp>
        <p:nvSpPr>
          <p:cNvPr id="7" name="Title 1">
            <a:extLst>
              <a:ext uri="{FF2B5EF4-FFF2-40B4-BE49-F238E27FC236}">
                <a16:creationId xmlns:a16="http://schemas.microsoft.com/office/drawing/2014/main" id="{CF599BEC-39C2-B743-9EC0-54CBA44FA3C0}"/>
              </a:ext>
            </a:extLst>
          </p:cNvPr>
          <p:cNvSpPr txBox="1">
            <a:spLocks/>
          </p:cNvSpPr>
          <p:nvPr/>
        </p:nvSpPr>
        <p:spPr bwMode="auto">
          <a:xfrm>
            <a:off x="320134" y="152400"/>
            <a:ext cx="8686800" cy="62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kern="0" dirty="0">
                <a:solidFill>
                  <a:srgbClr val="003300"/>
                </a:solidFill>
                <a:latin typeface="+mn-lt"/>
                <a:cs typeface="Arial" panose="020B0604020202020204" pitchFamily="34" charset="0"/>
              </a:rPr>
              <a:t>Revenue Impact of Loss of International Students </a:t>
            </a:r>
          </a:p>
        </p:txBody>
      </p:sp>
      <p:sp>
        <p:nvSpPr>
          <p:cNvPr id="10" name="Rectangle 9"/>
          <p:cNvSpPr/>
          <p:nvPr/>
        </p:nvSpPr>
        <p:spPr>
          <a:xfrm>
            <a:off x="228600" y="1196340"/>
            <a:ext cx="8694420" cy="9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descr="Revenue Impact of Loss of International Students&#10;&#10;This reverse bar graph shows the impact that the loss of International Students has on revenue. The amount of money in negative millions of dollars is on the y axis while the Fall Terms of 2016-2022 are on the x axis. In Fall of 2022, there was a -92.1m impact on revenue due to the loss of international students. &#10;&#10;For more details, message dsharp@uoregon.edu"/>
          <p:cNvGraphicFramePr/>
          <p:nvPr>
            <p:extLst>
              <p:ext uri="{D42A27DB-BD31-4B8C-83A1-F6EECF244321}">
                <p14:modId xmlns:p14="http://schemas.microsoft.com/office/powerpoint/2010/main" val="2579721274"/>
              </p:ext>
            </p:extLst>
          </p:nvPr>
        </p:nvGraphicFramePr>
        <p:xfrm>
          <a:off x="0" y="3048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10B0A13-F78F-9CB6-2475-4283F276F9AB}"/>
              </a:ext>
            </a:extLst>
          </p:cNvPr>
          <p:cNvSpPr>
            <a:spLocks noGrp="1"/>
          </p:cNvSpPr>
          <p:nvPr>
            <p:ph type="sldNum" sz="quarter" idx="12"/>
          </p:nvPr>
        </p:nvSpPr>
        <p:spPr>
          <a:xfrm>
            <a:off x="6934200" y="6416675"/>
            <a:ext cx="2133600" cy="365125"/>
          </a:xfrm>
        </p:spPr>
        <p:txBody>
          <a:bodyPr/>
          <a:lstStyle/>
          <a:p>
            <a:pPr>
              <a:defRPr/>
            </a:pPr>
            <a:fld id="{4F15B88F-9F0D-42A1-B079-B0F229B6E464}" type="slidenum">
              <a:rPr lang="en-US" smtClean="0"/>
              <a:pPr>
                <a:defRPr/>
              </a:pPr>
              <a:t>38</a:t>
            </a:fld>
            <a:endParaRPr lang="en-US" dirty="0"/>
          </a:p>
        </p:txBody>
      </p:sp>
    </p:spTree>
    <p:extLst>
      <p:ext uri="{BB962C8B-B14F-4D97-AF65-F5344CB8AC3E}">
        <p14:creationId xmlns:p14="http://schemas.microsoft.com/office/powerpoint/2010/main" val="2313067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AAU Publics 2024-25 Tuition and Mandatory Fees Resident Full-time Undergraduate&#10;&#10;A bar chart shows the Tuition and Mandatory fees of AAU publics, with the University of Oregon's guaranteed tuition rates for the 2020-2024 cohorts. The amount of money is on the y-axis and the institution is on the x-axis. An average of $14,210 is included. &#10;&#10;For more details, message dsharp@uoregon.edu">
            <a:extLst>
              <a:ext uri="{FF2B5EF4-FFF2-40B4-BE49-F238E27FC236}">
                <a16:creationId xmlns:a16="http://schemas.microsoft.com/office/drawing/2014/main" id="{2B197C64-6EF9-4383-9671-B68E779B0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4" y="304800"/>
            <a:ext cx="8940094" cy="6324600"/>
          </a:xfrm>
          <a:prstGeom prst="rect">
            <a:avLst/>
          </a:prstGeom>
        </p:spPr>
      </p:pic>
      <p:sp>
        <p:nvSpPr>
          <p:cNvPr id="3" name="Slide Number Placeholder 2">
            <a:extLst>
              <a:ext uri="{FF2B5EF4-FFF2-40B4-BE49-F238E27FC236}">
                <a16:creationId xmlns:a16="http://schemas.microsoft.com/office/drawing/2014/main" id="{10A8F5A0-0BFA-D98C-FBAB-7045A3AC8F36}"/>
              </a:ext>
            </a:extLst>
          </p:cNvPr>
          <p:cNvSpPr>
            <a:spLocks noGrp="1"/>
          </p:cNvSpPr>
          <p:nvPr>
            <p:ph type="sldNum" sz="quarter" idx="12"/>
          </p:nvPr>
        </p:nvSpPr>
        <p:spPr/>
        <p:txBody>
          <a:bodyPr/>
          <a:lstStyle/>
          <a:p>
            <a:pPr>
              <a:defRPr/>
            </a:pPr>
            <a:fld id="{D5A65DA0-CADD-4A81-BFE5-A527DFACE986}" type="slidenum">
              <a:rPr lang="en-US" smtClean="0"/>
              <a:pPr>
                <a:defRPr/>
              </a:pPr>
              <a:t>39</a:t>
            </a:fld>
            <a:endParaRPr lang="en-US" dirty="0"/>
          </a:p>
        </p:txBody>
      </p:sp>
    </p:spTree>
    <p:extLst>
      <p:ext uri="{BB962C8B-B14F-4D97-AF65-F5344CB8AC3E}">
        <p14:creationId xmlns:p14="http://schemas.microsoft.com/office/powerpoint/2010/main" val="316671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83FF-E2C4-2957-B9C1-4B93AD1787D1}"/>
            </a:ext>
          </a:extLst>
        </p:cNvPr>
        <p:cNvGrpSpPr/>
        <p:nvPr/>
      </p:nvGrpSpPr>
      <p:grpSpPr>
        <a:xfrm>
          <a:off x="0" y="0"/>
          <a:ext cx="0" cy="0"/>
          <a:chOff x="0" y="0"/>
          <a:chExt cx="0" cy="0"/>
        </a:xfrm>
      </p:grpSpPr>
      <p:grpSp>
        <p:nvGrpSpPr>
          <p:cNvPr id="5" name="Group 4" descr="State appropriations per resident student among the Big 10 Publics (2022)&#10;&#10;Bar chart showing Big 10 publics on the x-axis and dollars on the y-axis.&#10;University of Oregon is lowest on the chart, with $7,401 State Appropriations per Resident Student. University of Maryland-College Park is the highest on the chart, with $37,772 State Appropriations per Resident Student. &#10;&#10;For details, message dsharp@uoregon.edu">
            <a:extLst>
              <a:ext uri="{FF2B5EF4-FFF2-40B4-BE49-F238E27FC236}">
                <a16:creationId xmlns:a16="http://schemas.microsoft.com/office/drawing/2014/main" id="{78E98C0D-61AD-81CB-856C-D4FB5FF573EC}"/>
              </a:ext>
            </a:extLst>
          </p:cNvPr>
          <p:cNvGrpSpPr/>
          <p:nvPr/>
        </p:nvGrpSpPr>
        <p:grpSpPr>
          <a:xfrm>
            <a:off x="76201" y="190500"/>
            <a:ext cx="8763000" cy="6199317"/>
            <a:chOff x="76201" y="190500"/>
            <a:chExt cx="8763000" cy="6199317"/>
          </a:xfrm>
        </p:grpSpPr>
        <p:pic>
          <p:nvPicPr>
            <p:cNvPr id="10" name="slide10" descr="AAU SA B10">
              <a:extLst>
                <a:ext uri="{FF2B5EF4-FFF2-40B4-BE49-F238E27FC236}">
                  <a16:creationId xmlns:a16="http://schemas.microsoft.com/office/drawing/2014/main" id="{D558C5F4-7054-491A-9418-432024110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90500"/>
              <a:ext cx="8763000" cy="6199317"/>
            </a:xfrm>
            <a:prstGeom prst="rect">
              <a:avLst/>
            </a:prstGeom>
          </p:spPr>
        </p:pic>
        <p:sp>
          <p:nvSpPr>
            <p:cNvPr id="2" name="Rectangle 1">
              <a:extLst>
                <a:ext uri="{FF2B5EF4-FFF2-40B4-BE49-F238E27FC236}">
                  <a16:creationId xmlns:a16="http://schemas.microsoft.com/office/drawing/2014/main" id="{632FA70E-1FB0-DAFC-32AA-C1D000A32DD9}"/>
                </a:ext>
              </a:extLst>
            </p:cNvPr>
            <p:cNvSpPr/>
            <p:nvPr/>
          </p:nvSpPr>
          <p:spPr>
            <a:xfrm>
              <a:off x="5410200" y="304800"/>
              <a:ext cx="30480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2154BE-17E8-0C89-349C-76E606063CB4}"/>
                </a:ext>
              </a:extLst>
            </p:cNvPr>
            <p:cNvPicPr>
              <a:picLocks noChangeAspect="1"/>
            </p:cNvPicPr>
            <p:nvPr/>
          </p:nvPicPr>
          <p:blipFill>
            <a:blip r:embed="rId3"/>
            <a:stretch>
              <a:fillRect/>
            </a:stretch>
          </p:blipFill>
          <p:spPr>
            <a:xfrm>
              <a:off x="152400" y="685800"/>
              <a:ext cx="4953000" cy="301796"/>
            </a:xfrm>
            <a:prstGeom prst="rect">
              <a:avLst/>
            </a:prstGeom>
          </p:spPr>
        </p:pic>
      </p:grpSp>
      <p:sp>
        <p:nvSpPr>
          <p:cNvPr id="6" name="Slide Number Placeholder 5">
            <a:extLst>
              <a:ext uri="{FF2B5EF4-FFF2-40B4-BE49-F238E27FC236}">
                <a16:creationId xmlns:a16="http://schemas.microsoft.com/office/drawing/2014/main" id="{33B489E0-34D8-206C-DB42-FB1F6DE2C8DE}"/>
              </a:ext>
            </a:extLst>
          </p:cNvPr>
          <p:cNvSpPr>
            <a:spLocks noGrp="1"/>
          </p:cNvSpPr>
          <p:nvPr>
            <p:ph type="sldNum" sz="quarter" idx="12"/>
          </p:nvPr>
        </p:nvSpPr>
        <p:spPr/>
        <p:txBody>
          <a:bodyPr/>
          <a:lstStyle/>
          <a:p>
            <a:pPr>
              <a:defRPr/>
            </a:pPr>
            <a:fld id="{D5A65DA0-CADD-4A81-BFE5-A527DFACE986}" type="slidenum">
              <a:rPr lang="en-US" smtClean="0"/>
              <a:pPr>
                <a:defRPr/>
              </a:pPr>
              <a:t>4</a:t>
            </a:fld>
            <a:endParaRPr lang="en-US" dirty="0"/>
          </a:p>
        </p:txBody>
      </p:sp>
    </p:spTree>
    <p:extLst>
      <p:ext uri="{BB962C8B-B14F-4D97-AF65-F5344CB8AC3E}">
        <p14:creationId xmlns:p14="http://schemas.microsoft.com/office/powerpoint/2010/main" val="1782423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3" descr="AAU Publics 2024-25 Tuition and Mandatory Fees Non-resident Full-time Undergraduate&#10;&#10;A bar chart shows the Tuition and Mandatory fees for nonresident students of AAU publics, with the University of Oregon's guaranteed tuition rates for the 2020-2024 cohorts. The amount of money is on the y-axis and the institution is on the x-axis. An average of $43,482 is included. &#10;&#10;For more details, message dsharp@uoregon.edu">
            <a:extLst>
              <a:ext uri="{FF2B5EF4-FFF2-40B4-BE49-F238E27FC236}">
                <a16:creationId xmlns:a16="http://schemas.microsoft.com/office/drawing/2014/main" id="{1DA3BF48-88B8-CB5F-D586-640B23145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4" y="228600"/>
            <a:ext cx="8940094" cy="6324600"/>
          </a:xfrm>
          <a:prstGeom prst="rect">
            <a:avLst/>
          </a:prstGeom>
        </p:spPr>
      </p:pic>
      <p:sp>
        <p:nvSpPr>
          <p:cNvPr id="3" name="Slide Number Placeholder 2">
            <a:extLst>
              <a:ext uri="{FF2B5EF4-FFF2-40B4-BE49-F238E27FC236}">
                <a16:creationId xmlns:a16="http://schemas.microsoft.com/office/drawing/2014/main" id="{8F98AA48-1F8D-9CD7-0615-19D7C622E61A}"/>
              </a:ext>
            </a:extLst>
          </p:cNvPr>
          <p:cNvSpPr>
            <a:spLocks noGrp="1"/>
          </p:cNvSpPr>
          <p:nvPr>
            <p:ph type="sldNum" sz="quarter" idx="12"/>
          </p:nvPr>
        </p:nvSpPr>
        <p:spPr/>
        <p:txBody>
          <a:bodyPr/>
          <a:lstStyle/>
          <a:p>
            <a:pPr>
              <a:defRPr/>
            </a:pPr>
            <a:fld id="{D5A65DA0-CADD-4A81-BFE5-A527DFACE986}" type="slidenum">
              <a:rPr lang="en-US" smtClean="0"/>
              <a:pPr>
                <a:defRPr/>
              </a:pPr>
              <a:t>40</a:t>
            </a:fld>
            <a:endParaRPr lang="en-US" dirty="0"/>
          </a:p>
        </p:txBody>
      </p:sp>
    </p:spTree>
    <p:extLst>
      <p:ext uri="{BB962C8B-B14F-4D97-AF65-F5344CB8AC3E}">
        <p14:creationId xmlns:p14="http://schemas.microsoft.com/office/powerpoint/2010/main" val="3376514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5B35-58E4-31B9-9501-7B0DE8B807D2}"/>
            </a:ext>
          </a:extLst>
        </p:cNvPr>
        <p:cNvGrpSpPr/>
        <p:nvPr/>
      </p:nvGrpSpPr>
      <p:grpSpPr>
        <a:xfrm>
          <a:off x="0" y="0"/>
          <a:ext cx="0" cy="0"/>
          <a:chOff x="0" y="0"/>
          <a:chExt cx="0" cy="0"/>
        </a:xfrm>
      </p:grpSpPr>
      <p:pic>
        <p:nvPicPr>
          <p:cNvPr id="2" name="slide2" descr="State appropriations per student FTE among AAU publics (FY2022)&#10;&#10;A horizontal bar graph showing the State Appropriations per Student FTE among AAU publics for the Fiscal Year 2022. Institutions are placed on the y axis and the amount of state appropriation per student in increments of $2000 is on the x axis. An average of $10,701 is included. The University of Oregon is the second lowest on the graph, with $3,934 (only above the University of Colorado-Boulder-$3,163). &#10;&#10;For details, message dsharp@uoregon.edu">
            <a:extLst>
              <a:ext uri="{FF2B5EF4-FFF2-40B4-BE49-F238E27FC236}">
                <a16:creationId xmlns:a16="http://schemas.microsoft.com/office/drawing/2014/main" id="{31409CF3-549E-6A39-85FE-5C9BE8884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0" y="304800"/>
            <a:ext cx="9101662" cy="6438900"/>
          </a:xfrm>
          <a:prstGeom prst="rect">
            <a:avLst/>
          </a:prstGeom>
        </p:spPr>
      </p:pic>
      <p:sp>
        <p:nvSpPr>
          <p:cNvPr id="3" name="Slide Number Placeholder 2">
            <a:extLst>
              <a:ext uri="{FF2B5EF4-FFF2-40B4-BE49-F238E27FC236}">
                <a16:creationId xmlns:a16="http://schemas.microsoft.com/office/drawing/2014/main" id="{47F6A616-EDEE-F172-EA79-3E1D97CBB9E2}"/>
              </a:ext>
            </a:extLst>
          </p:cNvPr>
          <p:cNvSpPr>
            <a:spLocks noGrp="1"/>
          </p:cNvSpPr>
          <p:nvPr>
            <p:ph type="sldNum" sz="quarter" idx="12"/>
          </p:nvPr>
        </p:nvSpPr>
        <p:spPr/>
        <p:txBody>
          <a:bodyPr/>
          <a:lstStyle/>
          <a:p>
            <a:pPr>
              <a:defRPr/>
            </a:pPr>
            <a:fld id="{D5A65DA0-CADD-4A81-BFE5-A527DFACE986}" type="slidenum">
              <a:rPr lang="en-US" smtClean="0"/>
              <a:pPr>
                <a:defRPr/>
              </a:pPr>
              <a:t>41</a:t>
            </a:fld>
            <a:endParaRPr lang="en-US" dirty="0"/>
          </a:p>
        </p:txBody>
      </p:sp>
    </p:spTree>
    <p:extLst>
      <p:ext uri="{BB962C8B-B14F-4D97-AF65-F5344CB8AC3E}">
        <p14:creationId xmlns:p14="http://schemas.microsoft.com/office/powerpoint/2010/main" val="317270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9C805-8707-D20F-49A2-9286E6ED460A}"/>
            </a:ext>
          </a:extLst>
        </p:cNvPr>
        <p:cNvGrpSpPr/>
        <p:nvPr/>
      </p:nvGrpSpPr>
      <p:grpSpPr>
        <a:xfrm>
          <a:off x="0" y="0"/>
          <a:ext cx="0" cy="0"/>
          <a:chOff x="0" y="0"/>
          <a:chExt cx="0" cy="0"/>
        </a:xfrm>
      </p:grpSpPr>
      <p:pic>
        <p:nvPicPr>
          <p:cNvPr id="3" name="slide3" descr="State Appropriations per Resident Student and Resident Tuition and Fees among AAU Publics (FY2022)&#10;&#10;Bar chart showing AAU publics on the x-axis and dollars on the y-axis. Resident tuition and fees are shown on the bottom of each bar and state appropriations on the top. A total is also given.&#10;&#10;UO is the second lowest on the chart (above only University of Colorado Boulder).&#10;&#10;Resident tuition and fees are $14,421 and state appropriations are $7,401, for a total of $21,822.&#10;&#10;For more details, message dsharp@uoregon.edu">
            <a:extLst>
              <a:ext uri="{FF2B5EF4-FFF2-40B4-BE49-F238E27FC236}">
                <a16:creationId xmlns:a16="http://schemas.microsoft.com/office/drawing/2014/main" id="{D717B121-C6EC-EA46-A95A-191EDD060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599"/>
            <a:ext cx="8915400" cy="6307131"/>
          </a:xfrm>
          <a:prstGeom prst="rect">
            <a:avLst/>
          </a:prstGeom>
        </p:spPr>
      </p:pic>
      <p:sp>
        <p:nvSpPr>
          <p:cNvPr id="2" name="Slide Number Placeholder 1">
            <a:extLst>
              <a:ext uri="{FF2B5EF4-FFF2-40B4-BE49-F238E27FC236}">
                <a16:creationId xmlns:a16="http://schemas.microsoft.com/office/drawing/2014/main" id="{09A5A4C4-85B1-4EDA-BDB1-85489D781E3C}"/>
              </a:ext>
            </a:extLst>
          </p:cNvPr>
          <p:cNvSpPr>
            <a:spLocks noGrp="1"/>
          </p:cNvSpPr>
          <p:nvPr>
            <p:ph type="sldNum" sz="quarter" idx="12"/>
          </p:nvPr>
        </p:nvSpPr>
        <p:spPr/>
        <p:txBody>
          <a:bodyPr/>
          <a:lstStyle/>
          <a:p>
            <a:pPr>
              <a:defRPr/>
            </a:pPr>
            <a:fld id="{D5A65DA0-CADD-4A81-BFE5-A527DFACE986}" type="slidenum">
              <a:rPr lang="en-US" smtClean="0"/>
              <a:pPr>
                <a:defRPr/>
              </a:pPr>
              <a:t>42</a:t>
            </a:fld>
            <a:endParaRPr lang="en-US" dirty="0"/>
          </a:p>
        </p:txBody>
      </p:sp>
    </p:spTree>
    <p:extLst>
      <p:ext uri="{BB962C8B-B14F-4D97-AF65-F5344CB8AC3E}">
        <p14:creationId xmlns:p14="http://schemas.microsoft.com/office/powerpoint/2010/main" val="3507692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28600" y="990600"/>
            <a:ext cx="7962900" cy="2948781"/>
          </a:xfrm>
        </p:spPr>
        <p:txBody>
          <a:bodyPr/>
          <a:lstStyle/>
          <a:p>
            <a:pPr lvl="2">
              <a:spcBef>
                <a:spcPts val="0"/>
              </a:spcBef>
            </a:pPr>
            <a:r>
              <a:rPr lang="en-US" sz="2800" dirty="0">
                <a:latin typeface="Calibri" panose="020F0502020204030204" pitchFamily="34" charset="0"/>
              </a:rPr>
              <a:t>FY2017 </a:t>
            </a:r>
          </a:p>
          <a:p>
            <a:pPr lvl="3">
              <a:spcBef>
                <a:spcPts val="0"/>
              </a:spcBef>
            </a:pPr>
            <a:r>
              <a:rPr lang="en-US" sz="2800" dirty="0">
                <a:latin typeface="Calibri" panose="020F0502020204030204" pitchFamily="34" charset="0"/>
              </a:rPr>
              <a:t>Administrative Cuts - $3.0M</a:t>
            </a:r>
          </a:p>
          <a:p>
            <a:pPr lvl="3">
              <a:spcBef>
                <a:spcPts val="0"/>
              </a:spcBef>
            </a:pPr>
            <a:r>
              <a:rPr lang="en-US" sz="2800" dirty="0">
                <a:latin typeface="Calibri" panose="020F0502020204030204" pitchFamily="34" charset="0"/>
              </a:rPr>
              <a:t>CAS Cost Cut - $3.3M</a:t>
            </a:r>
          </a:p>
          <a:p>
            <a:pPr marL="1371600" lvl="3" indent="0">
              <a:spcBef>
                <a:spcPts val="0"/>
              </a:spcBef>
              <a:buNone/>
            </a:pPr>
            <a:endParaRPr lang="en-US" sz="2800" dirty="0">
              <a:latin typeface="Calibri" panose="020F0502020204030204" pitchFamily="34" charset="0"/>
            </a:endParaRPr>
          </a:p>
          <a:p>
            <a:pPr lvl="2">
              <a:spcBef>
                <a:spcPts val="0"/>
              </a:spcBef>
            </a:pPr>
            <a:r>
              <a:rPr lang="en-US" sz="2800" dirty="0">
                <a:latin typeface="Calibri" panose="020F0502020204030204" pitchFamily="34" charset="0"/>
              </a:rPr>
              <a:t>FY2018 </a:t>
            </a:r>
          </a:p>
          <a:p>
            <a:pPr lvl="3">
              <a:spcBef>
                <a:spcPts val="0"/>
              </a:spcBef>
            </a:pPr>
            <a:r>
              <a:rPr lang="en-US" sz="2800" dirty="0">
                <a:latin typeface="Calibri" panose="020F0502020204030204" pitchFamily="34" charset="0"/>
              </a:rPr>
              <a:t>Presidential Directed Cuts- $4.5M</a:t>
            </a:r>
          </a:p>
          <a:p>
            <a:pPr marL="1371600" lvl="3" indent="0">
              <a:spcBef>
                <a:spcPts val="0"/>
              </a:spcBef>
              <a:buNone/>
            </a:pPr>
            <a:endParaRPr lang="en-US" sz="2800" dirty="0">
              <a:latin typeface="Calibri" panose="020F0502020204030204" pitchFamily="34" charset="0"/>
            </a:endParaRPr>
          </a:p>
          <a:p>
            <a:pPr lvl="2">
              <a:spcBef>
                <a:spcPts val="0"/>
              </a:spcBef>
            </a:pPr>
            <a:r>
              <a:rPr lang="en-US" sz="2800" dirty="0">
                <a:latin typeface="Calibri" panose="020F0502020204030204" pitchFamily="34" charset="0"/>
              </a:rPr>
              <a:t>FY2019:  </a:t>
            </a:r>
          </a:p>
          <a:p>
            <a:pPr lvl="3">
              <a:spcBef>
                <a:spcPts val="0"/>
              </a:spcBef>
            </a:pPr>
            <a:r>
              <a:rPr lang="en-US" sz="2800" dirty="0">
                <a:latin typeface="Calibri" panose="020F0502020204030204" pitchFamily="34" charset="0"/>
              </a:rPr>
              <a:t>Administrative and Academic Cuts:  $11.6 million</a:t>
            </a:r>
          </a:p>
          <a:p>
            <a:pPr lvl="3">
              <a:spcBef>
                <a:spcPts val="0"/>
              </a:spcBef>
            </a:pPr>
            <a:endParaRPr lang="en-US" sz="2800" dirty="0">
              <a:latin typeface="Calibri" panose="020F0502020204030204" pitchFamily="34" charset="0"/>
            </a:endParaRPr>
          </a:p>
          <a:p>
            <a:pPr lvl="2">
              <a:spcBef>
                <a:spcPts val="0"/>
              </a:spcBef>
            </a:pPr>
            <a:r>
              <a:rPr lang="en-US" sz="2800" dirty="0">
                <a:latin typeface="Calibri" panose="020F0502020204030204" pitchFamily="34" charset="0"/>
              </a:rPr>
              <a:t>Three-year total:    $22.4 million per year </a:t>
            </a:r>
          </a:p>
        </p:txBody>
      </p:sp>
      <p:sp>
        <p:nvSpPr>
          <p:cNvPr id="8" name="Title 1"/>
          <p:cNvSpPr txBox="1">
            <a:spLocks/>
          </p:cNvSpPr>
          <p:nvPr/>
        </p:nvSpPr>
        <p:spPr bwMode="auto">
          <a:xfrm>
            <a:off x="304800" y="0"/>
            <a:ext cx="8610600" cy="1112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3600" kern="0" dirty="0">
                <a:latin typeface="Calibri" panose="020F0502020204030204" pitchFamily="34" charset="0"/>
                <a:cs typeface="Arial" panose="020B0604020202020204" pitchFamily="34" charset="0"/>
              </a:rPr>
              <a:t>Cost Cutting</a:t>
            </a:r>
            <a:endParaRPr lang="en-US" sz="3600" kern="0" dirty="0">
              <a:solidFill>
                <a:srgbClr val="FF0000"/>
              </a:solidFill>
              <a:latin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664D0DA-8C2A-68EB-2BB4-16F76DE47869}"/>
              </a:ext>
            </a:extLst>
          </p:cNvPr>
          <p:cNvSpPr>
            <a:spLocks noGrp="1"/>
          </p:cNvSpPr>
          <p:nvPr>
            <p:ph type="sldNum" sz="quarter" idx="12"/>
          </p:nvPr>
        </p:nvSpPr>
        <p:spPr/>
        <p:txBody>
          <a:bodyPr/>
          <a:lstStyle/>
          <a:p>
            <a:pPr>
              <a:defRPr/>
            </a:pPr>
            <a:fld id="{4F15B88F-9F0D-42A1-B079-B0F229B6E464}" type="slidenum">
              <a:rPr lang="en-US" smtClean="0"/>
              <a:pPr>
                <a:defRPr/>
              </a:pPr>
              <a:t>43</a:t>
            </a:fld>
            <a:endParaRPr lang="en-US" dirty="0"/>
          </a:p>
        </p:txBody>
      </p:sp>
    </p:spTree>
    <p:extLst>
      <p:ext uri="{BB962C8B-B14F-4D97-AF65-F5344CB8AC3E}">
        <p14:creationId xmlns:p14="http://schemas.microsoft.com/office/powerpoint/2010/main" val="24034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omparison of Faculty per 1,000 Students among AAU Publics&#10;&#10;A bar graph shows the comparison of AAU school's rate of faculty per 1,000 students. The amount of faculty per students is shown on the y-axis and the institution is shown on the x-axis. An average of 97.3 Faculty per 1000 students is given as well. The University of Oregon is below the average with 72.6 faculty per 1000 students (74.6% of the AAU average). &#10;&#10;Note: The ratio of faculty to students is based on faculty FTE to student FTE.&#10;&#10;For more details, message dsharp@uoregon.edu">
            <a:extLst>
              <a:ext uri="{FF2B5EF4-FFF2-40B4-BE49-F238E27FC236}">
                <a16:creationId xmlns:a16="http://schemas.microsoft.com/office/drawing/2014/main" id="{219E514F-1701-4735-B094-549BFDFC5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3" y="457200"/>
            <a:ext cx="8940094" cy="6324600"/>
          </a:xfrm>
          <a:prstGeom prst="rect">
            <a:avLst/>
          </a:prstGeom>
        </p:spPr>
      </p:pic>
      <p:sp>
        <p:nvSpPr>
          <p:cNvPr id="3" name="Slide Number Placeholder 2">
            <a:extLst>
              <a:ext uri="{FF2B5EF4-FFF2-40B4-BE49-F238E27FC236}">
                <a16:creationId xmlns:a16="http://schemas.microsoft.com/office/drawing/2014/main" id="{A25F68EF-AEAA-8D0B-338F-997204E8869A}"/>
              </a:ext>
            </a:extLst>
          </p:cNvPr>
          <p:cNvSpPr>
            <a:spLocks noGrp="1"/>
          </p:cNvSpPr>
          <p:nvPr>
            <p:ph type="sldNum" sz="quarter" idx="12"/>
          </p:nvPr>
        </p:nvSpPr>
        <p:spPr/>
        <p:txBody>
          <a:bodyPr/>
          <a:lstStyle/>
          <a:p>
            <a:pPr>
              <a:defRPr/>
            </a:pPr>
            <a:fld id="{D5A65DA0-CADD-4A81-BFE5-A527DFACE986}" type="slidenum">
              <a:rPr lang="en-US" smtClean="0"/>
              <a:pPr>
                <a:defRPr/>
              </a:pPr>
              <a:t>44</a:t>
            </a:fld>
            <a:endParaRPr lang="en-US" dirty="0"/>
          </a:p>
        </p:txBody>
      </p:sp>
    </p:spTree>
    <p:extLst>
      <p:ext uri="{BB962C8B-B14F-4D97-AF65-F5344CB8AC3E}">
        <p14:creationId xmlns:p14="http://schemas.microsoft.com/office/powerpoint/2010/main" val="440147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Comparison of Staffing per 1,000 Students among AAU Publics&#10;&#10;A bar graph shows the comparison of Non-teaching faculty and staff per student between AAU publics. The amount of staff per 1000 students is shown on the y-axis while the institution is on the x-axis. An average of 203.4 staff per 1000 students is given as well. The University of Oregon is below the average, with 134.3 staff per 1000 students (66.0%of the AAU average). &#10;&#10;Note: The ratio of staff to students is based on non-teaching faculty and staff FTE to student FTE.&#10;&#10;For more details, please message dsharp@uoregon.edu">
            <a:extLst>
              <a:ext uri="{FF2B5EF4-FFF2-40B4-BE49-F238E27FC236}">
                <a16:creationId xmlns:a16="http://schemas.microsoft.com/office/drawing/2014/main" id="{D8CE203D-3E7B-40F2-83D2-EEEF5F83A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65" y="184150"/>
            <a:ext cx="8724670" cy="6172200"/>
          </a:xfrm>
          <a:prstGeom prst="rect">
            <a:avLst/>
          </a:prstGeom>
        </p:spPr>
      </p:pic>
      <p:sp>
        <p:nvSpPr>
          <p:cNvPr id="2" name="Slide Number Placeholder 1">
            <a:extLst>
              <a:ext uri="{FF2B5EF4-FFF2-40B4-BE49-F238E27FC236}">
                <a16:creationId xmlns:a16="http://schemas.microsoft.com/office/drawing/2014/main" id="{61D4AD61-18BC-7A15-CED1-B4A9483015E8}"/>
              </a:ext>
            </a:extLst>
          </p:cNvPr>
          <p:cNvSpPr>
            <a:spLocks noGrp="1"/>
          </p:cNvSpPr>
          <p:nvPr>
            <p:ph type="sldNum" sz="quarter" idx="12"/>
          </p:nvPr>
        </p:nvSpPr>
        <p:spPr/>
        <p:txBody>
          <a:bodyPr/>
          <a:lstStyle/>
          <a:p>
            <a:pPr>
              <a:defRPr/>
            </a:pPr>
            <a:fld id="{D5A65DA0-CADD-4A81-BFE5-A527DFACE986}" type="slidenum">
              <a:rPr lang="en-US" smtClean="0"/>
              <a:pPr>
                <a:defRPr/>
              </a:pPr>
              <a:t>45</a:t>
            </a:fld>
            <a:endParaRPr lang="en-US" dirty="0"/>
          </a:p>
        </p:txBody>
      </p:sp>
    </p:spTree>
    <p:extLst>
      <p:ext uri="{BB962C8B-B14F-4D97-AF65-F5344CB8AC3E}">
        <p14:creationId xmlns:p14="http://schemas.microsoft.com/office/powerpoint/2010/main" val="509097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0ECA-ED97-2D23-4E76-9DD613C2973E}"/>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79B5E626-2C10-80FC-A18F-0F5742CD2BB2}"/>
              </a:ext>
            </a:extLst>
          </p:cNvPr>
          <p:cNvSpPr>
            <a:spLocks noGrp="1"/>
          </p:cNvSpPr>
          <p:nvPr>
            <p:ph type="title"/>
          </p:nvPr>
        </p:nvSpPr>
        <p:spPr/>
        <p:txBody>
          <a:bodyPr/>
          <a:lstStyle/>
          <a:p>
            <a:pPr eaLnBrk="1" hangingPunct="1"/>
            <a:r>
              <a:rPr lang="en-US" sz="3600" b="1" kern="0" dirty="0">
                <a:solidFill>
                  <a:srgbClr val="003300"/>
                </a:solidFill>
                <a:latin typeface="+mn-lt"/>
                <a:cs typeface="Arial" panose="020B0604020202020204" pitchFamily="34" charset="0"/>
              </a:rPr>
              <a:t>Agenda</a:t>
            </a:r>
          </a:p>
        </p:txBody>
      </p:sp>
      <p:sp>
        <p:nvSpPr>
          <p:cNvPr id="14339" name="Content Placeholder 4">
            <a:extLst>
              <a:ext uri="{FF2B5EF4-FFF2-40B4-BE49-F238E27FC236}">
                <a16:creationId xmlns:a16="http://schemas.microsoft.com/office/drawing/2014/main" id="{30DECA01-D58A-61B6-79C0-4A5DC4003348}"/>
              </a:ext>
            </a:extLst>
          </p:cNvPr>
          <p:cNvSpPr>
            <a:spLocks noGrp="1"/>
          </p:cNvSpPr>
          <p:nvPr>
            <p:ph idx="1"/>
          </p:nvPr>
        </p:nvSpPr>
        <p:spPr>
          <a:xfrm>
            <a:off x="914400" y="1828800"/>
            <a:ext cx="8305800" cy="3200400"/>
          </a:xfrm>
        </p:spPr>
        <p:txBody>
          <a:bodyPr/>
          <a:lstStyle/>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Historical &amp; Comparative Data</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UO Budget Structure</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Key Sources of University Funding</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Cost Drivers</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E&amp;G Fund Challenges </a:t>
            </a:r>
          </a:p>
          <a:p>
            <a:pPr eaLnBrk="1" fontAlgn="auto" hangingPunct="1">
              <a:spcBef>
                <a:spcPts val="600"/>
              </a:spcBef>
              <a:spcAft>
                <a:spcPts val="0"/>
              </a:spcAft>
              <a:buFont typeface="Arial" pitchFamily="34" charset="0"/>
              <a:buChar char="•"/>
              <a:defRPr/>
            </a:pPr>
            <a:r>
              <a:rPr lang="en-US" dirty="0">
                <a:latin typeface="+mj-lt"/>
                <a:cs typeface="Arial" panose="020B0604020202020204" pitchFamily="34" charset="0"/>
              </a:rPr>
              <a:t>  FY24 and Beyond</a:t>
            </a:r>
          </a:p>
          <a:p>
            <a:pPr eaLnBrk="1" fontAlgn="auto" hangingPunct="1">
              <a:spcBef>
                <a:spcPts val="600"/>
              </a:spcBef>
              <a:spcAft>
                <a:spcPts val="0"/>
              </a:spcAft>
              <a:buFont typeface="Arial" pitchFamily="34" charset="0"/>
              <a:buChar char="•"/>
              <a:defRPr/>
            </a:pPr>
            <a:endParaRPr lang="en-US" sz="2800" dirty="0">
              <a:cs typeface="Arial" panose="020B0604020202020204" pitchFamily="34" charset="0"/>
            </a:endParaRPr>
          </a:p>
        </p:txBody>
      </p:sp>
      <p:sp>
        <p:nvSpPr>
          <p:cNvPr id="2" name="Right Arrow 3">
            <a:extLst>
              <a:ext uri="{FF2B5EF4-FFF2-40B4-BE49-F238E27FC236}">
                <a16:creationId xmlns:a16="http://schemas.microsoft.com/office/drawing/2014/main" id="{F731B00E-F2F6-8490-753F-41E8AFCBDC10}"/>
              </a:ext>
            </a:extLst>
          </p:cNvPr>
          <p:cNvSpPr/>
          <p:nvPr/>
        </p:nvSpPr>
        <p:spPr>
          <a:xfrm>
            <a:off x="457200" y="4665452"/>
            <a:ext cx="4572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CDCC30E-7506-7FEE-22CE-50E46CB7C222}"/>
              </a:ext>
            </a:extLst>
          </p:cNvPr>
          <p:cNvSpPr>
            <a:spLocks noGrp="1"/>
          </p:cNvSpPr>
          <p:nvPr>
            <p:ph type="sldNum" sz="quarter" idx="12"/>
          </p:nvPr>
        </p:nvSpPr>
        <p:spPr/>
        <p:txBody>
          <a:bodyPr/>
          <a:lstStyle/>
          <a:p>
            <a:pPr>
              <a:defRPr/>
            </a:pPr>
            <a:fld id="{4F15B88F-9F0D-42A1-B079-B0F229B6E464}" type="slidenum">
              <a:rPr lang="en-US" smtClean="0"/>
              <a:pPr>
                <a:defRPr/>
              </a:pPr>
              <a:t>46</a:t>
            </a:fld>
            <a:endParaRPr lang="en-US" dirty="0"/>
          </a:p>
        </p:txBody>
      </p:sp>
    </p:spTree>
    <p:extLst>
      <p:ext uri="{BB962C8B-B14F-4D97-AF65-F5344CB8AC3E}">
        <p14:creationId xmlns:p14="http://schemas.microsoft.com/office/powerpoint/2010/main" val="4152126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Y24 Education and General Fund - Year in Review&#10;&#10;A table shows the Year in Review for the Education and General fund. The table includes the FY24 Initial Projection, the FY24 updated projection Q1, the FY24 Updated Projection Q2, the FY24 Updated Projection Q3 the FY24 Actual Q4 and the FY24 Full Year Actual as % of Initial Projection. Contributing to these projections are State Appropriation; Tuition and Fees; Gifts Grants &amp; Contracts; ICC Revenue; Federal Student Aid; Interest and Investment; Other Revenues; Total Revenue; Total Personnel Services; Service Supplies and Other Student Aid; Total General Expense; Net Transfers Out (In); Total Expense; Net before CapEx; Beginning Fund Balance; Capital Expenditures; Fund Additions/Deductions; Federal COVID-19 Relief Funds.&#10;&#10;For more details, message dsharp@uoregon.edu">
            <a:extLst>
              <a:ext uri="{FF2B5EF4-FFF2-40B4-BE49-F238E27FC236}">
                <a16:creationId xmlns:a16="http://schemas.microsoft.com/office/drawing/2014/main" id="{D86B8B35-55E4-E5DB-85B5-9A758762082E}"/>
              </a:ext>
            </a:extLst>
          </p:cNvPr>
          <p:cNvPicPr>
            <a:picLocks noChangeAspect="1"/>
          </p:cNvPicPr>
          <p:nvPr/>
        </p:nvPicPr>
        <p:blipFill>
          <a:blip r:embed="rId2"/>
          <a:stretch>
            <a:fillRect/>
          </a:stretch>
        </p:blipFill>
        <p:spPr>
          <a:xfrm>
            <a:off x="194142" y="428867"/>
            <a:ext cx="8797458" cy="5971933"/>
          </a:xfrm>
          <a:prstGeom prst="rect">
            <a:avLst/>
          </a:prstGeom>
        </p:spPr>
      </p:pic>
      <p:sp>
        <p:nvSpPr>
          <p:cNvPr id="2" name="Slide Number Placeholder 1">
            <a:extLst>
              <a:ext uri="{FF2B5EF4-FFF2-40B4-BE49-F238E27FC236}">
                <a16:creationId xmlns:a16="http://schemas.microsoft.com/office/drawing/2014/main" id="{29EA10FA-1BD6-D4DB-D5E8-6400BCFC4651}"/>
              </a:ext>
            </a:extLst>
          </p:cNvPr>
          <p:cNvSpPr>
            <a:spLocks noGrp="1"/>
          </p:cNvSpPr>
          <p:nvPr>
            <p:ph type="sldNum" sz="quarter" idx="12"/>
          </p:nvPr>
        </p:nvSpPr>
        <p:spPr/>
        <p:txBody>
          <a:bodyPr/>
          <a:lstStyle/>
          <a:p>
            <a:pPr>
              <a:defRPr/>
            </a:pPr>
            <a:endParaRPr lang="en-US" dirty="0"/>
          </a:p>
        </p:txBody>
      </p:sp>
      <p:sp>
        <p:nvSpPr>
          <p:cNvPr id="3" name="Rectangle 2">
            <a:extLst>
              <a:ext uri="{FF2B5EF4-FFF2-40B4-BE49-F238E27FC236}">
                <a16:creationId xmlns:a16="http://schemas.microsoft.com/office/drawing/2014/main" id="{FBFA5634-4300-923F-1F4C-0BF9FE715F61}"/>
              </a:ext>
            </a:extLst>
          </p:cNvPr>
          <p:cNvSpPr/>
          <p:nvPr/>
        </p:nvSpPr>
        <p:spPr>
          <a:xfrm>
            <a:off x="6781800" y="1143000"/>
            <a:ext cx="1143000" cy="5334000"/>
          </a:xfrm>
          <a:prstGeom prst="rect">
            <a:avLst/>
          </a:prstGeom>
          <a:noFill/>
          <a:ln>
            <a:solidFill>
              <a:srgbClr val="007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629F68-3775-69FA-1C18-720D67C4E4AD}"/>
              </a:ext>
            </a:extLst>
          </p:cNvPr>
          <p:cNvSpPr txBox="1"/>
          <p:nvPr/>
        </p:nvSpPr>
        <p:spPr>
          <a:xfrm>
            <a:off x="8686800" y="6400800"/>
            <a:ext cx="1059472" cy="369332"/>
          </a:xfrm>
          <a:prstGeom prst="rect">
            <a:avLst/>
          </a:prstGeom>
          <a:noFill/>
        </p:spPr>
        <p:txBody>
          <a:bodyPr wrap="square">
            <a:spAutoFit/>
          </a:bodyPr>
          <a:lstStyle/>
          <a:p>
            <a:fld id="{79CFA6B9-FB70-4F96-A900-AFFE0473BD8F}" type="slidenum">
              <a:rPr lang="en-US" smtClean="0">
                <a:latin typeface="+mn-lt"/>
              </a:rPr>
              <a:pPr/>
              <a:t>47</a:t>
            </a:fld>
            <a:endParaRPr lang="en-US" dirty="0">
              <a:latin typeface="+mn-lt"/>
            </a:endParaRPr>
          </a:p>
        </p:txBody>
      </p:sp>
      <p:sp>
        <p:nvSpPr>
          <p:cNvPr id="4" name="Rectangle 3"/>
          <p:cNvSpPr/>
          <p:nvPr/>
        </p:nvSpPr>
        <p:spPr>
          <a:xfrm>
            <a:off x="0" y="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1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4"/>
          <p:cNvSpPr>
            <a:spLocks noGrp="1"/>
          </p:cNvSpPr>
          <p:nvPr>
            <p:ph idx="1"/>
          </p:nvPr>
        </p:nvSpPr>
        <p:spPr>
          <a:xfrm>
            <a:off x="228601" y="762000"/>
            <a:ext cx="8610600" cy="5715000"/>
          </a:xfrm>
        </p:spPr>
        <p:txBody>
          <a:bodyPr/>
          <a:lstStyle/>
          <a:p>
            <a:pPr eaLnBrk="1" fontAlgn="auto" hangingPunct="1">
              <a:spcBef>
                <a:spcPts val="600"/>
              </a:spcBef>
              <a:spcAft>
                <a:spcPts val="0"/>
              </a:spcAft>
              <a:buFont typeface="Arial" pitchFamily="34" charset="0"/>
              <a:buChar char="•"/>
              <a:defRPr/>
            </a:pPr>
            <a:r>
              <a:rPr lang="en-US" sz="2400" dirty="0">
                <a:latin typeface="+mj-lt"/>
                <a:cs typeface="Arial" panose="020B0604020202020204" pitchFamily="34" charset="0"/>
              </a:rPr>
              <a:t>  UO is currently in a strong financial position</a:t>
            </a:r>
          </a:p>
          <a:p>
            <a:pPr lvl="1" eaLnBrk="1" fontAlgn="auto" hangingPunct="1">
              <a:spcBef>
                <a:spcPts val="600"/>
              </a:spcBef>
              <a:spcAft>
                <a:spcPts val="0"/>
              </a:spcAft>
              <a:buFont typeface="Arial" pitchFamily="34" charset="0"/>
              <a:buChar char="•"/>
              <a:defRPr/>
            </a:pPr>
            <a:r>
              <a:rPr lang="en-US" sz="2400" dirty="0">
                <a:latin typeface="+mj-lt"/>
                <a:cs typeface="Arial" panose="020B0604020202020204" pitchFamily="34" charset="0"/>
              </a:rPr>
              <a:t>During the pandemic, E&amp;G fund balances grew due to one-time Federal HEERF funds and substantial salary savings due to low staffing levels</a:t>
            </a:r>
          </a:p>
          <a:p>
            <a:pPr lvl="1" eaLnBrk="1" fontAlgn="auto" hangingPunct="1">
              <a:spcBef>
                <a:spcPts val="600"/>
              </a:spcBef>
              <a:spcAft>
                <a:spcPts val="0"/>
              </a:spcAft>
              <a:buFont typeface="Arial" pitchFamily="34" charset="0"/>
              <a:buChar char="•"/>
              <a:defRPr/>
            </a:pPr>
            <a:r>
              <a:rPr lang="en-US" sz="2400" dirty="0">
                <a:latin typeface="+mj-lt"/>
                <a:cs typeface="Arial" panose="020B0604020202020204" pitchFamily="34" charset="0"/>
              </a:rPr>
              <a:t>While enrollment dropped in Fall of 2020, it has since rebounded </a:t>
            </a:r>
          </a:p>
          <a:p>
            <a:pPr eaLnBrk="1" fontAlgn="auto" hangingPunct="1">
              <a:spcBef>
                <a:spcPts val="600"/>
              </a:spcBef>
              <a:spcAft>
                <a:spcPts val="0"/>
              </a:spcAft>
              <a:buFont typeface="Arial" pitchFamily="34" charset="0"/>
              <a:buChar char="•"/>
              <a:defRPr/>
            </a:pPr>
            <a:r>
              <a:rPr lang="en-US" sz="2400" dirty="0">
                <a:cs typeface="Arial" panose="020B0604020202020204" pitchFamily="34" charset="0"/>
              </a:rPr>
              <a:t>However, the long-term projections reveal a more challenging financial situation </a:t>
            </a:r>
          </a:p>
          <a:p>
            <a:pPr lvl="1" eaLnBrk="1" fontAlgn="auto" hangingPunct="1">
              <a:spcBef>
                <a:spcPts val="600"/>
              </a:spcBef>
              <a:spcAft>
                <a:spcPts val="0"/>
              </a:spcAft>
              <a:buFont typeface="Arial" pitchFamily="34" charset="0"/>
              <a:buChar char="•"/>
              <a:defRPr/>
            </a:pPr>
            <a:r>
              <a:rPr lang="en-US" sz="2400" dirty="0">
                <a:cs typeface="Arial" panose="020B0604020202020204" pitchFamily="34" charset="0"/>
              </a:rPr>
              <a:t>Hiring rebounded in the second half of FY23 – good news operationally, but eliminates pandemic salary savings </a:t>
            </a:r>
          </a:p>
          <a:p>
            <a:pPr lvl="1" eaLnBrk="1" fontAlgn="auto" hangingPunct="1">
              <a:spcBef>
                <a:spcPts val="600"/>
              </a:spcBef>
              <a:spcAft>
                <a:spcPts val="0"/>
              </a:spcAft>
              <a:buFont typeface="Arial" pitchFamily="34" charset="0"/>
              <a:buChar char="•"/>
              <a:defRPr/>
            </a:pPr>
            <a:r>
              <a:rPr lang="en-US" sz="2400" dirty="0">
                <a:cs typeface="Arial" panose="020B0604020202020204" pitchFamily="34" charset="0"/>
              </a:rPr>
              <a:t>Fall 2023 &amp; Fall 2024 enrollment environment proved challenging; national student demographic changes and increased recruiting competition will impact enrollment</a:t>
            </a:r>
          </a:p>
          <a:p>
            <a:pPr lvl="1" eaLnBrk="1" fontAlgn="auto" hangingPunct="1">
              <a:spcBef>
                <a:spcPts val="600"/>
              </a:spcBef>
              <a:spcAft>
                <a:spcPts val="0"/>
              </a:spcAft>
              <a:buFont typeface="Arial" pitchFamily="34" charset="0"/>
              <a:buChar char="•"/>
              <a:defRPr/>
            </a:pPr>
            <a:r>
              <a:rPr lang="en-US" sz="2400" dirty="0">
                <a:cs typeface="Arial" panose="020B0604020202020204" pitchFamily="34" charset="0"/>
              </a:rPr>
              <a:t>After FY25, long term projections show expenses growing at a faster rate than revenue</a:t>
            </a:r>
          </a:p>
        </p:txBody>
      </p:sp>
      <p:sp>
        <p:nvSpPr>
          <p:cNvPr id="4" name="Title 1"/>
          <p:cNvSpPr txBox="1">
            <a:spLocks/>
          </p:cNvSpPr>
          <p:nvPr/>
        </p:nvSpPr>
        <p:spPr bwMode="auto">
          <a:xfrm>
            <a:off x="322191" y="-198439"/>
            <a:ext cx="8610600" cy="11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kern="0" dirty="0">
                <a:solidFill>
                  <a:srgbClr val="003300"/>
                </a:solidFill>
                <a:latin typeface="+mn-lt"/>
                <a:cs typeface="Arial" panose="020B0604020202020204" pitchFamily="34" charset="0"/>
              </a:rPr>
              <a:t>FY25 and Beyond</a:t>
            </a:r>
          </a:p>
        </p:txBody>
      </p:sp>
      <p:cxnSp>
        <p:nvCxnSpPr>
          <p:cNvPr id="5" name="Straight Connector 4"/>
          <p:cNvCxnSpPr/>
          <p:nvPr/>
        </p:nvCxnSpPr>
        <p:spPr bwMode="auto">
          <a:xfrm>
            <a:off x="255364" y="685800"/>
            <a:ext cx="867742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 name="Slide Number Placeholder 1">
            <a:extLst>
              <a:ext uri="{FF2B5EF4-FFF2-40B4-BE49-F238E27FC236}">
                <a16:creationId xmlns:a16="http://schemas.microsoft.com/office/drawing/2014/main" id="{9B287F1F-AE78-DDCA-6298-EFEB546C18BB}"/>
              </a:ext>
            </a:extLst>
          </p:cNvPr>
          <p:cNvSpPr>
            <a:spLocks noGrp="1"/>
          </p:cNvSpPr>
          <p:nvPr>
            <p:ph type="sldNum" sz="quarter" idx="12"/>
          </p:nvPr>
        </p:nvSpPr>
        <p:spPr/>
        <p:txBody>
          <a:bodyPr/>
          <a:lstStyle/>
          <a:p>
            <a:pPr>
              <a:defRPr/>
            </a:pPr>
            <a:fld id="{4F15B88F-9F0D-42A1-B079-B0F229B6E464}" type="slidenum">
              <a:rPr lang="en-US" smtClean="0"/>
              <a:pPr>
                <a:defRPr/>
              </a:pPr>
              <a:t>48</a:t>
            </a:fld>
            <a:endParaRPr lang="en-US" dirty="0"/>
          </a:p>
        </p:txBody>
      </p:sp>
    </p:spTree>
    <p:extLst>
      <p:ext uri="{BB962C8B-B14F-4D97-AF65-F5344CB8AC3E}">
        <p14:creationId xmlns:p14="http://schemas.microsoft.com/office/powerpoint/2010/main" val="39939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Autofit/>
          </a:bodyPr>
          <a:lstStyle/>
          <a:p>
            <a:r>
              <a:rPr lang="en-US" sz="3600" b="1" kern="0" dirty="0">
                <a:solidFill>
                  <a:srgbClr val="003300"/>
                </a:solidFill>
                <a:latin typeface="+mn-lt"/>
                <a:cs typeface="Arial" panose="020B0604020202020204" pitchFamily="34" charset="0"/>
              </a:rPr>
              <a:t>E&amp;G Fund Balance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5672015"/>
              </p:ext>
            </p:extLst>
          </p:nvPr>
        </p:nvGraphicFramePr>
        <p:xfrm>
          <a:off x="152397" y="835826"/>
          <a:ext cx="8839203" cy="2669374"/>
        </p:xfrm>
        <a:graphic>
          <a:graphicData uri="http://schemas.openxmlformats.org/drawingml/2006/table">
            <a:tbl>
              <a:tblPr firstRow="1" bandRow="1">
                <a:tableStyleId>{073A0DAA-6AF3-43AB-8588-CEC1D06C72B9}</a:tableStyleId>
              </a:tblPr>
              <a:tblGrid>
                <a:gridCol w="1605376">
                  <a:extLst>
                    <a:ext uri="{9D8B030D-6E8A-4147-A177-3AD203B41FA5}">
                      <a16:colId xmlns:a16="http://schemas.microsoft.com/office/drawing/2014/main" val="3695909702"/>
                    </a:ext>
                  </a:extLst>
                </a:gridCol>
                <a:gridCol w="980119">
                  <a:extLst>
                    <a:ext uri="{9D8B030D-6E8A-4147-A177-3AD203B41FA5}">
                      <a16:colId xmlns:a16="http://schemas.microsoft.com/office/drawing/2014/main" val="3628622364"/>
                    </a:ext>
                  </a:extLst>
                </a:gridCol>
                <a:gridCol w="898436">
                  <a:extLst>
                    <a:ext uri="{9D8B030D-6E8A-4147-A177-3AD203B41FA5}">
                      <a16:colId xmlns:a16="http://schemas.microsoft.com/office/drawing/2014/main" val="2951169523"/>
                    </a:ext>
                  </a:extLst>
                </a:gridCol>
                <a:gridCol w="1089020">
                  <a:extLst>
                    <a:ext uri="{9D8B030D-6E8A-4147-A177-3AD203B41FA5}">
                      <a16:colId xmlns:a16="http://schemas.microsoft.com/office/drawing/2014/main" val="250922952"/>
                    </a:ext>
                  </a:extLst>
                </a:gridCol>
                <a:gridCol w="1133934">
                  <a:extLst>
                    <a:ext uri="{9D8B030D-6E8A-4147-A177-3AD203B41FA5}">
                      <a16:colId xmlns:a16="http://schemas.microsoft.com/office/drawing/2014/main" val="3668365473"/>
                    </a:ext>
                  </a:extLst>
                </a:gridCol>
                <a:gridCol w="1044106">
                  <a:extLst>
                    <a:ext uri="{9D8B030D-6E8A-4147-A177-3AD203B41FA5}">
                      <a16:colId xmlns:a16="http://schemas.microsoft.com/office/drawing/2014/main" val="1363216429"/>
                    </a:ext>
                  </a:extLst>
                </a:gridCol>
                <a:gridCol w="1044106">
                  <a:extLst>
                    <a:ext uri="{9D8B030D-6E8A-4147-A177-3AD203B41FA5}">
                      <a16:colId xmlns:a16="http://schemas.microsoft.com/office/drawing/2014/main" val="2355377694"/>
                    </a:ext>
                  </a:extLst>
                </a:gridCol>
                <a:gridCol w="1044106">
                  <a:extLst>
                    <a:ext uri="{9D8B030D-6E8A-4147-A177-3AD203B41FA5}">
                      <a16:colId xmlns:a16="http://schemas.microsoft.com/office/drawing/2014/main" val="1414055699"/>
                    </a:ext>
                  </a:extLst>
                </a:gridCol>
              </a:tblGrid>
              <a:tr h="436825">
                <a:tc>
                  <a:txBody>
                    <a:bodyPr/>
                    <a:lstStyle/>
                    <a:p>
                      <a:pPr algn="ctr"/>
                      <a:endParaRPr lang="en-US" sz="1800" dirty="0"/>
                    </a:p>
                  </a:txBody>
                  <a:tcPr/>
                </a:tc>
                <a:tc>
                  <a:txBody>
                    <a:bodyPr/>
                    <a:lstStyle/>
                    <a:p>
                      <a:pPr algn="ctr"/>
                      <a:r>
                        <a:rPr lang="en-US" sz="1600" dirty="0"/>
                        <a:t>FY2018</a:t>
                      </a:r>
                    </a:p>
                  </a:txBody>
                  <a:tcPr anchor="ctr"/>
                </a:tc>
                <a:tc>
                  <a:txBody>
                    <a:bodyPr/>
                    <a:lstStyle/>
                    <a:p>
                      <a:pPr algn="ctr"/>
                      <a:r>
                        <a:rPr lang="en-US" sz="1600" dirty="0"/>
                        <a:t>FY2019</a:t>
                      </a:r>
                    </a:p>
                  </a:txBody>
                  <a:tcPr anchor="ctr"/>
                </a:tc>
                <a:tc>
                  <a:txBody>
                    <a:bodyPr/>
                    <a:lstStyle/>
                    <a:p>
                      <a:pPr algn="ctr"/>
                      <a:r>
                        <a:rPr lang="en-US" sz="1600" dirty="0"/>
                        <a:t>FY2020</a:t>
                      </a:r>
                    </a:p>
                  </a:txBody>
                  <a:tcPr anchor="ctr"/>
                </a:tc>
                <a:tc>
                  <a:txBody>
                    <a:bodyPr/>
                    <a:lstStyle/>
                    <a:p>
                      <a:pPr algn="ctr"/>
                      <a:r>
                        <a:rPr lang="en-US" sz="1600" dirty="0"/>
                        <a:t>FY2021</a:t>
                      </a:r>
                    </a:p>
                  </a:txBody>
                  <a:tcPr anchor="ctr"/>
                </a:tc>
                <a:tc>
                  <a:txBody>
                    <a:bodyPr/>
                    <a:lstStyle/>
                    <a:p>
                      <a:pPr algn="ctr"/>
                      <a:r>
                        <a:rPr lang="en-US" sz="1600" dirty="0"/>
                        <a:t>FY2022</a:t>
                      </a:r>
                    </a:p>
                  </a:txBody>
                  <a:tcPr anchor="ctr"/>
                </a:tc>
                <a:tc>
                  <a:txBody>
                    <a:bodyPr/>
                    <a:lstStyle/>
                    <a:p>
                      <a:pPr algn="ctr"/>
                      <a:r>
                        <a:rPr lang="en-US" sz="1600" dirty="0"/>
                        <a:t>FY2023</a:t>
                      </a:r>
                    </a:p>
                  </a:txBody>
                  <a:tcPr anchor="ctr"/>
                </a:tc>
                <a:tc>
                  <a:txBody>
                    <a:bodyPr/>
                    <a:lstStyle/>
                    <a:p>
                      <a:pPr algn="ctr"/>
                      <a:r>
                        <a:rPr lang="en-US" sz="1600" dirty="0"/>
                        <a:t>FY2024</a:t>
                      </a:r>
                    </a:p>
                  </a:txBody>
                  <a:tcPr anchor="ctr"/>
                </a:tc>
                <a:extLst>
                  <a:ext uri="{0D108BD9-81ED-4DB2-BD59-A6C34878D82A}">
                    <a16:rowId xmlns:a16="http://schemas.microsoft.com/office/drawing/2014/main" val="1362572365"/>
                  </a:ext>
                </a:extLst>
              </a:tr>
              <a:tr h="679664">
                <a:tc>
                  <a:txBody>
                    <a:bodyPr/>
                    <a:lstStyle/>
                    <a:p>
                      <a:pPr algn="ctr"/>
                      <a:r>
                        <a:rPr lang="en-US" sz="1600" dirty="0">
                          <a:latin typeface="+mn-lt"/>
                        </a:rPr>
                        <a:t>Total Expenses</a:t>
                      </a:r>
                    </a:p>
                    <a:p>
                      <a:pPr algn="ctr"/>
                      <a:r>
                        <a:rPr lang="en-US" sz="1600" dirty="0">
                          <a:latin typeface="+mn-lt"/>
                        </a:rPr>
                        <a:t>including </a:t>
                      </a:r>
                      <a:r>
                        <a:rPr lang="en-US" sz="1600" dirty="0" err="1">
                          <a:latin typeface="+mn-lt"/>
                        </a:rPr>
                        <a:t>CapEx</a:t>
                      </a:r>
                      <a:endParaRPr lang="en-US" sz="1600" dirty="0">
                        <a:latin typeface="+mn-lt"/>
                      </a:endParaRPr>
                    </a:p>
                  </a:txBody>
                  <a:tcPr anchor="ctr"/>
                </a:tc>
                <a:tc>
                  <a:txBody>
                    <a:bodyPr/>
                    <a:lstStyle/>
                    <a:p>
                      <a:pPr algn="ctr" fontAlgn="t"/>
                      <a:r>
                        <a:rPr lang="en-US" sz="1600" b="0" i="0" u="none" strike="noStrike" dirty="0">
                          <a:solidFill>
                            <a:srgbClr val="000000"/>
                          </a:solidFill>
                          <a:effectLst/>
                          <a:latin typeface="+mn-lt"/>
                        </a:rPr>
                        <a:t> $520.0M</a:t>
                      </a:r>
                    </a:p>
                  </a:txBody>
                  <a:tcPr marL="9525" marR="9525" marT="9525" marB="0" anchor="ctr"/>
                </a:tc>
                <a:tc>
                  <a:txBody>
                    <a:bodyPr/>
                    <a:lstStyle/>
                    <a:p>
                      <a:pPr algn="ctr" fontAlgn="t"/>
                      <a:r>
                        <a:rPr lang="en-US" sz="1600" b="0" i="0" u="none" strike="noStrike" dirty="0">
                          <a:solidFill>
                            <a:srgbClr val="000000"/>
                          </a:solidFill>
                          <a:effectLst/>
                          <a:latin typeface="+mn-lt"/>
                        </a:rPr>
                        <a:t> $544.0M </a:t>
                      </a:r>
                    </a:p>
                  </a:txBody>
                  <a:tcPr marL="9525" marR="9525" marT="9525" marB="0" anchor="ctr"/>
                </a:tc>
                <a:tc>
                  <a:txBody>
                    <a:bodyPr/>
                    <a:lstStyle/>
                    <a:p>
                      <a:pPr algn="ctr" fontAlgn="t"/>
                      <a:r>
                        <a:rPr lang="en-US" sz="1600" b="0" i="0" u="none" strike="noStrike" dirty="0">
                          <a:solidFill>
                            <a:srgbClr val="000000"/>
                          </a:solidFill>
                          <a:effectLst/>
                          <a:latin typeface="+mn-lt"/>
                        </a:rPr>
                        <a:t> $552.6M </a:t>
                      </a:r>
                    </a:p>
                  </a:txBody>
                  <a:tcPr marL="9525" marR="9525" marT="9525" marB="0" anchor="ctr"/>
                </a:tc>
                <a:tc>
                  <a:txBody>
                    <a:bodyPr/>
                    <a:lstStyle/>
                    <a:p>
                      <a:pPr algn="ctr" fontAlgn="t"/>
                      <a:r>
                        <a:rPr lang="en-US" sz="1600" b="0" i="0" u="none" strike="noStrike" dirty="0">
                          <a:solidFill>
                            <a:srgbClr val="000000"/>
                          </a:solidFill>
                          <a:effectLst/>
                          <a:latin typeface="+mn-lt"/>
                        </a:rPr>
                        <a:t> $524.1M</a:t>
                      </a:r>
                    </a:p>
                  </a:txBody>
                  <a:tcPr marL="9525" marR="9525" marT="9525" marB="0" anchor="ctr"/>
                </a:tc>
                <a:tc>
                  <a:txBody>
                    <a:bodyPr/>
                    <a:lstStyle/>
                    <a:p>
                      <a:pPr algn="ctr" fontAlgn="t"/>
                      <a:r>
                        <a:rPr lang="en-US" sz="1600" b="0" i="0" u="none" strike="noStrike" dirty="0">
                          <a:solidFill>
                            <a:srgbClr val="000000"/>
                          </a:solidFill>
                          <a:effectLst/>
                          <a:latin typeface="+mn-lt"/>
                        </a:rPr>
                        <a:t> 564.5M </a:t>
                      </a:r>
                    </a:p>
                  </a:txBody>
                  <a:tcPr marL="9525" marR="9525" marT="9525" marB="0" anchor="ctr"/>
                </a:tc>
                <a:tc>
                  <a:txBody>
                    <a:bodyPr/>
                    <a:lstStyle/>
                    <a:p>
                      <a:pPr algn="ctr" fontAlgn="t"/>
                      <a:r>
                        <a:rPr lang="en-US" sz="1600" b="0" i="0" u="none" strike="noStrike" dirty="0">
                          <a:solidFill>
                            <a:srgbClr val="000000"/>
                          </a:solidFill>
                          <a:effectLst/>
                          <a:latin typeface="+mn-lt"/>
                        </a:rPr>
                        <a:t>$597.6M</a:t>
                      </a:r>
                    </a:p>
                  </a:txBody>
                  <a:tcPr marL="9525" marR="9525" marT="9525" marB="0" anchor="ctr"/>
                </a:tc>
                <a:tc>
                  <a:txBody>
                    <a:bodyPr/>
                    <a:lstStyle/>
                    <a:p>
                      <a:pPr algn="ctr" fontAlgn="t"/>
                      <a:r>
                        <a:rPr lang="en-US" sz="1600" b="0" i="0" u="none" strike="noStrike" dirty="0">
                          <a:solidFill>
                            <a:srgbClr val="000000"/>
                          </a:solidFill>
                          <a:effectLst/>
                          <a:latin typeface="+mn-lt"/>
                        </a:rPr>
                        <a:t>$650.0M</a:t>
                      </a:r>
                    </a:p>
                  </a:txBody>
                  <a:tcPr marL="9525" marR="9525" marT="9525" marB="0" anchor="ctr"/>
                </a:tc>
                <a:extLst>
                  <a:ext uri="{0D108BD9-81ED-4DB2-BD59-A6C34878D82A}">
                    <a16:rowId xmlns:a16="http://schemas.microsoft.com/office/drawing/2014/main" val="1715066365"/>
                  </a:ext>
                </a:extLst>
              </a:tr>
              <a:tr h="384158">
                <a:tc>
                  <a:txBody>
                    <a:bodyPr/>
                    <a:lstStyle/>
                    <a:p>
                      <a:pPr algn="ctr"/>
                      <a:r>
                        <a:rPr lang="en-US" sz="1600" dirty="0">
                          <a:latin typeface="+mn-lt"/>
                        </a:rPr>
                        <a:t>Weekly </a:t>
                      </a:r>
                      <a:r>
                        <a:rPr lang="en-US" sz="1600" dirty="0" err="1">
                          <a:latin typeface="+mn-lt"/>
                        </a:rPr>
                        <a:t>OpEx</a:t>
                      </a:r>
                      <a:endParaRPr lang="en-US" sz="1600" dirty="0">
                        <a:latin typeface="+mn-lt"/>
                      </a:endParaRPr>
                    </a:p>
                  </a:txBody>
                  <a:tcPr anchor="ctr"/>
                </a:tc>
                <a:tc>
                  <a:txBody>
                    <a:bodyPr/>
                    <a:lstStyle/>
                    <a:p>
                      <a:pPr algn="ctr" fontAlgn="t"/>
                      <a:r>
                        <a:rPr lang="en-US" sz="1600" b="0" i="0" u="none" strike="noStrike" dirty="0">
                          <a:solidFill>
                            <a:srgbClr val="000000"/>
                          </a:solidFill>
                          <a:effectLst/>
                          <a:latin typeface="+mn-lt"/>
                        </a:rPr>
                        <a:t> $10.0M</a:t>
                      </a:r>
                    </a:p>
                  </a:txBody>
                  <a:tcPr marL="9525" marR="9525" marT="9525" marB="0" anchor="ctr"/>
                </a:tc>
                <a:tc>
                  <a:txBody>
                    <a:bodyPr/>
                    <a:lstStyle/>
                    <a:p>
                      <a:pPr algn="ctr" fontAlgn="t"/>
                      <a:r>
                        <a:rPr lang="en-US" sz="1600" b="0" i="0" u="none" strike="noStrike" dirty="0">
                          <a:solidFill>
                            <a:srgbClr val="000000"/>
                          </a:solidFill>
                          <a:effectLst/>
                          <a:latin typeface="+mn-lt"/>
                        </a:rPr>
                        <a:t> 10.5M</a:t>
                      </a:r>
                    </a:p>
                  </a:txBody>
                  <a:tcPr marL="9525" marR="9525" marT="9525" marB="0" anchor="ctr"/>
                </a:tc>
                <a:tc>
                  <a:txBody>
                    <a:bodyPr/>
                    <a:lstStyle/>
                    <a:p>
                      <a:pPr algn="ctr" fontAlgn="t"/>
                      <a:r>
                        <a:rPr lang="en-US" sz="1600" b="0" i="0" u="none" strike="noStrike" dirty="0">
                          <a:solidFill>
                            <a:srgbClr val="000000"/>
                          </a:solidFill>
                          <a:effectLst/>
                          <a:latin typeface="+mn-lt"/>
                        </a:rPr>
                        <a:t> $10.6M</a:t>
                      </a:r>
                    </a:p>
                  </a:txBody>
                  <a:tcPr marL="9525" marR="9525" marT="9525" marB="0" anchor="ctr"/>
                </a:tc>
                <a:tc>
                  <a:txBody>
                    <a:bodyPr/>
                    <a:lstStyle/>
                    <a:p>
                      <a:pPr algn="ctr" fontAlgn="t"/>
                      <a:r>
                        <a:rPr lang="en-US" sz="1600" b="0" i="0" u="none" strike="noStrike" dirty="0">
                          <a:solidFill>
                            <a:srgbClr val="000000"/>
                          </a:solidFill>
                          <a:effectLst/>
                          <a:latin typeface="+mn-lt"/>
                        </a:rPr>
                        <a:t> $10.1M</a:t>
                      </a:r>
                    </a:p>
                  </a:txBody>
                  <a:tcPr marL="9525" marR="9525" marT="9525" marB="0" anchor="ctr"/>
                </a:tc>
                <a:tc>
                  <a:txBody>
                    <a:bodyPr/>
                    <a:lstStyle/>
                    <a:p>
                      <a:pPr algn="ctr" fontAlgn="t"/>
                      <a:r>
                        <a:rPr lang="en-US" sz="1600" b="0" i="0" u="none" strike="noStrike" dirty="0">
                          <a:solidFill>
                            <a:srgbClr val="000000"/>
                          </a:solidFill>
                          <a:effectLst/>
                          <a:latin typeface="+mn-lt"/>
                        </a:rPr>
                        <a:t> $10.9M</a:t>
                      </a:r>
                    </a:p>
                  </a:txBody>
                  <a:tcPr marL="9525" marR="9525" marT="9525" marB="0" anchor="ctr"/>
                </a:tc>
                <a:tc>
                  <a:txBody>
                    <a:bodyPr/>
                    <a:lstStyle/>
                    <a:p>
                      <a:pPr algn="ctr" fontAlgn="t"/>
                      <a:r>
                        <a:rPr lang="en-US" sz="1600" b="0" i="0" u="none" strike="noStrike" dirty="0">
                          <a:solidFill>
                            <a:srgbClr val="000000"/>
                          </a:solidFill>
                          <a:effectLst/>
                          <a:latin typeface="+mn-lt"/>
                        </a:rPr>
                        <a:t>$11.5M</a:t>
                      </a:r>
                    </a:p>
                  </a:txBody>
                  <a:tcPr marL="9525" marR="9525" marT="9525" marB="0" anchor="ctr"/>
                </a:tc>
                <a:tc>
                  <a:txBody>
                    <a:bodyPr/>
                    <a:lstStyle/>
                    <a:p>
                      <a:pPr algn="ctr" fontAlgn="t"/>
                      <a:r>
                        <a:rPr lang="en-US" sz="1600" b="0" i="0" u="none" strike="noStrike" dirty="0">
                          <a:solidFill>
                            <a:srgbClr val="000000"/>
                          </a:solidFill>
                          <a:effectLst/>
                          <a:latin typeface="+mn-lt"/>
                        </a:rPr>
                        <a:t>$12.5M</a:t>
                      </a:r>
                    </a:p>
                  </a:txBody>
                  <a:tcPr marL="9525" marR="9525" marT="9525" marB="0" anchor="ctr"/>
                </a:tc>
                <a:extLst>
                  <a:ext uri="{0D108BD9-81ED-4DB2-BD59-A6C34878D82A}">
                    <a16:rowId xmlns:a16="http://schemas.microsoft.com/office/drawing/2014/main" val="2678075971"/>
                  </a:ext>
                </a:extLst>
              </a:tr>
              <a:tr h="679664">
                <a:tc>
                  <a:txBody>
                    <a:bodyPr/>
                    <a:lstStyle/>
                    <a:p>
                      <a:pPr algn="ctr"/>
                      <a:r>
                        <a:rPr lang="en-US" sz="1600" dirty="0">
                          <a:latin typeface="+mn-lt"/>
                        </a:rPr>
                        <a:t>End of Year Fund Balance</a:t>
                      </a:r>
                    </a:p>
                  </a:txBody>
                  <a:tcPr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$80.0M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$65.4M </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$56.7M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$65.3M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$93.3M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$114.3M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$118.4M</a:t>
                      </a:r>
                    </a:p>
                  </a:txBody>
                  <a:tcPr marL="9525" marR="9525" marT="9525" marB="0" anchor="ctr"/>
                </a:tc>
                <a:extLst>
                  <a:ext uri="{0D108BD9-81ED-4DB2-BD59-A6C34878D82A}">
                    <a16:rowId xmlns:a16="http://schemas.microsoft.com/office/drawing/2014/main" val="1454427436"/>
                  </a:ext>
                </a:extLst>
              </a:tr>
              <a:tr h="489063">
                <a:tc>
                  <a:txBody>
                    <a:bodyPr/>
                    <a:lstStyle/>
                    <a:p>
                      <a:pPr algn="ctr"/>
                      <a:r>
                        <a:rPr lang="en-US" sz="1600" b="1" dirty="0">
                          <a:latin typeface="+mn-lt"/>
                        </a:rPr>
                        <a:t>Weeks of </a:t>
                      </a:r>
                      <a:r>
                        <a:rPr lang="en-US" sz="1600" b="1" dirty="0" err="1">
                          <a:latin typeface="+mn-lt"/>
                        </a:rPr>
                        <a:t>OpEx</a:t>
                      </a:r>
                      <a:endParaRPr lang="en-US" sz="1600" b="1" dirty="0">
                        <a:latin typeface="+mn-lt"/>
                      </a:endParaRPr>
                    </a:p>
                  </a:txBody>
                  <a:tcPr anchor="ctr"/>
                </a:tc>
                <a:tc>
                  <a:txBody>
                    <a:bodyPr/>
                    <a:lstStyle/>
                    <a:p>
                      <a:pPr algn="ctr"/>
                      <a:r>
                        <a:rPr lang="en-US" sz="1600" b="1" dirty="0">
                          <a:latin typeface="+mn-lt"/>
                        </a:rPr>
                        <a:t>8.0</a:t>
                      </a:r>
                    </a:p>
                  </a:txBody>
                  <a:tcPr anchor="ctr"/>
                </a:tc>
                <a:tc>
                  <a:txBody>
                    <a:bodyPr/>
                    <a:lstStyle/>
                    <a:p>
                      <a:pPr algn="ctr"/>
                      <a:r>
                        <a:rPr lang="en-US" sz="1600" b="1" dirty="0">
                          <a:latin typeface="+mn-lt"/>
                        </a:rPr>
                        <a:t>6.3</a:t>
                      </a:r>
                    </a:p>
                  </a:txBody>
                  <a:tcPr anchor="ctr"/>
                </a:tc>
                <a:tc>
                  <a:txBody>
                    <a:bodyPr/>
                    <a:lstStyle/>
                    <a:p>
                      <a:pPr algn="ctr"/>
                      <a:r>
                        <a:rPr lang="en-US" sz="1600" b="1" dirty="0">
                          <a:latin typeface="+mn-lt"/>
                        </a:rPr>
                        <a:t>5.3</a:t>
                      </a:r>
                    </a:p>
                  </a:txBody>
                  <a:tcPr anchor="ctr"/>
                </a:tc>
                <a:tc>
                  <a:txBody>
                    <a:bodyPr/>
                    <a:lstStyle/>
                    <a:p>
                      <a:pPr algn="ctr"/>
                      <a:r>
                        <a:rPr lang="en-US" sz="1600" b="1" dirty="0">
                          <a:latin typeface="+mn-lt"/>
                        </a:rPr>
                        <a:t>6.5</a:t>
                      </a:r>
                    </a:p>
                  </a:txBody>
                  <a:tcPr anchor="ctr"/>
                </a:tc>
                <a:tc>
                  <a:txBody>
                    <a:bodyPr/>
                    <a:lstStyle/>
                    <a:p>
                      <a:pPr algn="ctr"/>
                      <a:r>
                        <a:rPr lang="en-US" sz="1600" b="1" dirty="0">
                          <a:latin typeface="+mn-lt"/>
                        </a:rPr>
                        <a:t>8.6</a:t>
                      </a:r>
                    </a:p>
                  </a:txBody>
                  <a:tcPr anchor="ctr"/>
                </a:tc>
                <a:tc>
                  <a:txBody>
                    <a:bodyPr/>
                    <a:lstStyle/>
                    <a:p>
                      <a:pPr algn="ctr"/>
                      <a:r>
                        <a:rPr lang="en-US" sz="1600" b="1" dirty="0">
                          <a:latin typeface="+mn-lt"/>
                        </a:rPr>
                        <a:t>9.9</a:t>
                      </a:r>
                    </a:p>
                  </a:txBody>
                  <a:tcPr anchor="ctr"/>
                </a:tc>
                <a:tc>
                  <a:txBody>
                    <a:bodyPr/>
                    <a:lstStyle/>
                    <a:p>
                      <a:pPr algn="ctr"/>
                      <a:r>
                        <a:rPr lang="en-US" sz="1600" b="1" dirty="0">
                          <a:latin typeface="+mn-lt"/>
                        </a:rPr>
                        <a:t>9.5</a:t>
                      </a:r>
                    </a:p>
                  </a:txBody>
                  <a:tcPr anchor="ctr"/>
                </a:tc>
                <a:extLst>
                  <a:ext uri="{0D108BD9-81ED-4DB2-BD59-A6C34878D82A}">
                    <a16:rowId xmlns:a16="http://schemas.microsoft.com/office/drawing/2014/main" val="4129016630"/>
                  </a:ext>
                </a:extLst>
              </a:tr>
            </a:tbl>
          </a:graphicData>
        </a:graphic>
      </p:graphicFrame>
      <p:graphicFrame>
        <p:nvGraphicFramePr>
          <p:cNvPr id="8" name="Chart 7" descr="Weeks of Operating Expenses &#10;&#10;A bar chart shows the weeks of operating expenses between FY2018-FY2024. The number of weeks is placed on the y-axis and the Fiscal Year (2018-2024) is on the x-axis. FY2023 had the most weeks (10), while FY2020 had the fewest (5). &#10;&#10;For details, message dsharp@uoregon.edu"/>
          <p:cNvGraphicFramePr>
            <a:graphicFrameLocks/>
          </p:cNvGraphicFramePr>
          <p:nvPr>
            <p:extLst>
              <p:ext uri="{D42A27DB-BD31-4B8C-83A1-F6EECF244321}">
                <p14:modId xmlns:p14="http://schemas.microsoft.com/office/powerpoint/2010/main" val="3224646130"/>
              </p:ext>
            </p:extLst>
          </p:nvPr>
        </p:nvGraphicFramePr>
        <p:xfrm>
          <a:off x="152397" y="3531478"/>
          <a:ext cx="8991605" cy="329796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3740B76-1461-852D-AD88-C87256A31668}"/>
              </a:ext>
            </a:extLst>
          </p:cNvPr>
          <p:cNvSpPr>
            <a:spLocks noGrp="1"/>
          </p:cNvSpPr>
          <p:nvPr>
            <p:ph type="sldNum" sz="quarter" idx="12"/>
          </p:nvPr>
        </p:nvSpPr>
        <p:spPr>
          <a:xfrm>
            <a:off x="7086600" y="6248400"/>
            <a:ext cx="2133600" cy="365125"/>
          </a:xfrm>
        </p:spPr>
        <p:txBody>
          <a:bodyPr/>
          <a:lstStyle/>
          <a:p>
            <a:pPr>
              <a:defRPr/>
            </a:pPr>
            <a:fld id="{4F15B88F-9F0D-42A1-B079-B0F229B6E464}" type="slidenum">
              <a:rPr lang="en-US" smtClean="0"/>
              <a:pPr>
                <a:defRPr/>
              </a:pPr>
              <a:t>49</a:t>
            </a:fld>
            <a:endParaRPr lang="en-US" dirty="0"/>
          </a:p>
        </p:txBody>
      </p:sp>
    </p:spTree>
    <p:extLst>
      <p:ext uri="{BB962C8B-B14F-4D97-AF65-F5344CB8AC3E}">
        <p14:creationId xmlns:p14="http://schemas.microsoft.com/office/powerpoint/2010/main" val="376471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AEB6-9031-FDFA-2F7C-3A66AC6CF052}"/>
            </a:ext>
          </a:extLst>
        </p:cNvPr>
        <p:cNvGrpSpPr/>
        <p:nvPr/>
      </p:nvGrpSpPr>
      <p:grpSpPr>
        <a:xfrm>
          <a:off x="0" y="0"/>
          <a:ext cx="0" cy="0"/>
          <a:chOff x="0" y="0"/>
          <a:chExt cx="0" cy="0"/>
        </a:xfrm>
      </p:grpSpPr>
      <p:pic>
        <p:nvPicPr>
          <p:cNvPr id="5" name="slide5" descr="State appropriations per resident student and resident tuition and fees among the Big 10 Publics (FY2022)&#10;&#10;Bar chart showing Big10 publics on the x-axis and dollars on the y-axis. Resident tuition and fees are shown on the bottom of each bar and state appropriations on the top. A total is also given.&#10;&#10;UO is the lowest on the chart. Resident tuition and fees are $14,421 and state appropriations are $7,401, for a total of $21,822.&#10;&#10;For more details, message dsharp@uoregon.edu">
            <a:extLst>
              <a:ext uri="{FF2B5EF4-FFF2-40B4-BE49-F238E27FC236}">
                <a16:creationId xmlns:a16="http://schemas.microsoft.com/office/drawing/2014/main" id="{4795D10E-1411-1D05-2DDF-2BF913B1A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33400"/>
            <a:ext cx="8991600" cy="6361038"/>
          </a:xfrm>
          <a:prstGeom prst="rect">
            <a:avLst/>
          </a:prstGeom>
        </p:spPr>
      </p:pic>
      <p:sp>
        <p:nvSpPr>
          <p:cNvPr id="4" name="Slide Number Placeholder 3">
            <a:extLst>
              <a:ext uri="{FF2B5EF4-FFF2-40B4-BE49-F238E27FC236}">
                <a16:creationId xmlns:a16="http://schemas.microsoft.com/office/drawing/2014/main" id="{7D47AD13-90A7-C5FB-3AD4-84E377F6D43C}"/>
              </a:ext>
            </a:extLst>
          </p:cNvPr>
          <p:cNvSpPr>
            <a:spLocks noGrp="1"/>
          </p:cNvSpPr>
          <p:nvPr>
            <p:ph type="sldNum" sz="quarter" idx="12"/>
          </p:nvPr>
        </p:nvSpPr>
        <p:spPr/>
        <p:txBody>
          <a:bodyPr/>
          <a:lstStyle/>
          <a:p>
            <a:pPr>
              <a:defRPr/>
            </a:pPr>
            <a:fld id="{D5A65DA0-CADD-4A81-BFE5-A527DFACE986}" type="slidenum">
              <a:rPr lang="en-US" smtClean="0"/>
              <a:pPr>
                <a:defRPr/>
              </a:pPr>
              <a:t>5</a:t>
            </a:fld>
            <a:endParaRPr lang="en-US" dirty="0"/>
          </a:p>
        </p:txBody>
      </p:sp>
    </p:spTree>
    <p:extLst>
      <p:ext uri="{BB962C8B-B14F-4D97-AF65-F5344CB8AC3E}">
        <p14:creationId xmlns:p14="http://schemas.microsoft.com/office/powerpoint/2010/main" val="319098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16CA5-A950-5A50-F13B-3BC261F108EC}"/>
            </a:ext>
          </a:extLst>
        </p:cNvPr>
        <p:cNvGrpSpPr/>
        <p:nvPr/>
      </p:nvGrpSpPr>
      <p:grpSpPr>
        <a:xfrm>
          <a:off x="0" y="0"/>
          <a:ext cx="0" cy="0"/>
          <a:chOff x="0" y="0"/>
          <a:chExt cx="0" cy="0"/>
        </a:xfrm>
      </p:grpSpPr>
      <p:pic>
        <p:nvPicPr>
          <p:cNvPr id="6" name="slide6" descr="A scatterplot shows the State Appropriations per Resident Student and Resident Tuition Fees among AAU Publics. &#10;&#10;State Appropriation per Resident FTE is shown on the y axis and Resident Tuition and Fees is shown on the x axis. &#10;&#10;University of Oregon is the second lowest on the chart (only above University of Colorado Boulder). &#10;&#10;University of Oregon's Resident tuition and fees are $14,421 and state appropriations are $7,401. &#10;&#10;For details, message dsharp@uoregon.edu" title="State Appropriations per resident student and resident tuition and fees among AAU Publics (FY2022)">
            <a:extLst>
              <a:ext uri="{FF2B5EF4-FFF2-40B4-BE49-F238E27FC236}">
                <a16:creationId xmlns:a16="http://schemas.microsoft.com/office/drawing/2014/main" id="{D9D0F0F5-94B7-E1C5-7927-1A62E274F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4" y="304800"/>
            <a:ext cx="9047806" cy="6400800"/>
          </a:xfrm>
          <a:prstGeom prst="rect">
            <a:avLst/>
          </a:prstGeom>
        </p:spPr>
      </p:pic>
      <p:sp>
        <p:nvSpPr>
          <p:cNvPr id="2" name="Slide Number Placeholder 1">
            <a:extLst>
              <a:ext uri="{FF2B5EF4-FFF2-40B4-BE49-F238E27FC236}">
                <a16:creationId xmlns:a16="http://schemas.microsoft.com/office/drawing/2014/main" id="{7133C4CF-8223-3400-A956-5B15DB6E6006}"/>
              </a:ext>
            </a:extLst>
          </p:cNvPr>
          <p:cNvSpPr>
            <a:spLocks noGrp="1"/>
          </p:cNvSpPr>
          <p:nvPr>
            <p:ph type="sldNum" sz="quarter" idx="12"/>
          </p:nvPr>
        </p:nvSpPr>
        <p:spPr/>
        <p:txBody>
          <a:bodyPr/>
          <a:lstStyle/>
          <a:p>
            <a:pPr>
              <a:defRPr/>
            </a:pPr>
            <a:fld id="{D5A65DA0-CADD-4A81-BFE5-A527DFACE986}" type="slidenum">
              <a:rPr lang="en-US" smtClean="0"/>
              <a:pPr>
                <a:defRPr/>
              </a:pPr>
              <a:t>6</a:t>
            </a:fld>
            <a:endParaRPr lang="en-US" dirty="0"/>
          </a:p>
        </p:txBody>
      </p:sp>
    </p:spTree>
    <p:extLst>
      <p:ext uri="{BB962C8B-B14F-4D97-AF65-F5344CB8AC3E}">
        <p14:creationId xmlns:p14="http://schemas.microsoft.com/office/powerpoint/2010/main" val="239898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55BE1-5EDF-4E70-3741-904D2AEAF46D}"/>
            </a:ext>
          </a:extLst>
        </p:cNvPr>
        <p:cNvGrpSpPr/>
        <p:nvPr/>
      </p:nvGrpSpPr>
      <p:grpSpPr>
        <a:xfrm>
          <a:off x="0" y="0"/>
          <a:ext cx="0" cy="0"/>
          <a:chOff x="0" y="0"/>
          <a:chExt cx="0" cy="0"/>
        </a:xfrm>
      </p:grpSpPr>
      <p:pic>
        <p:nvPicPr>
          <p:cNvPr id="4" name="slide4" descr="Scatter graph of state appropriations per resident student and resident tuition and fees among Big 10 Publics. State Appropriation per Resident FTE is on the y axis of the graph and Resident Tuition and Fees is on the x axis. &#10;&#10;The University of Oregon is the lowest on the graph, with resident tuition and fees being $14,421 and state appropriations being $7,401.&#10;&#10;For details, message dsharp@uoregon.edu" title="State Appropriations per Resident Student and Resident Tuition and Fees among Big 10 publics (FY2022)">
            <a:extLst>
              <a:ext uri="{FF2B5EF4-FFF2-40B4-BE49-F238E27FC236}">
                <a16:creationId xmlns:a16="http://schemas.microsoft.com/office/drawing/2014/main" id="{4CEEC657-54E4-E6C3-8DC4-405386A96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832382" cy="6248400"/>
          </a:xfrm>
          <a:prstGeom prst="rect">
            <a:avLst/>
          </a:prstGeom>
        </p:spPr>
      </p:pic>
      <p:sp>
        <p:nvSpPr>
          <p:cNvPr id="2" name="Slide Number Placeholder 1">
            <a:extLst>
              <a:ext uri="{FF2B5EF4-FFF2-40B4-BE49-F238E27FC236}">
                <a16:creationId xmlns:a16="http://schemas.microsoft.com/office/drawing/2014/main" id="{6638B2AC-1451-792F-7B2C-521707186FDA}"/>
              </a:ext>
            </a:extLst>
          </p:cNvPr>
          <p:cNvSpPr>
            <a:spLocks noGrp="1"/>
          </p:cNvSpPr>
          <p:nvPr>
            <p:ph type="sldNum" sz="quarter" idx="12"/>
          </p:nvPr>
        </p:nvSpPr>
        <p:spPr/>
        <p:txBody>
          <a:bodyPr/>
          <a:lstStyle/>
          <a:p>
            <a:pPr>
              <a:defRPr/>
            </a:pPr>
            <a:fld id="{D5A65DA0-CADD-4A81-BFE5-A527DFACE986}" type="slidenum">
              <a:rPr lang="en-US" smtClean="0"/>
              <a:pPr>
                <a:defRPr/>
              </a:pPr>
              <a:t>7</a:t>
            </a:fld>
            <a:endParaRPr lang="en-US" dirty="0"/>
          </a:p>
        </p:txBody>
      </p:sp>
    </p:spTree>
    <p:extLst>
      <p:ext uri="{BB962C8B-B14F-4D97-AF65-F5344CB8AC3E}">
        <p14:creationId xmlns:p14="http://schemas.microsoft.com/office/powerpoint/2010/main" val="299993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Undergraduate Tuition and Mandatory Fee History&#10;&#10;To the right: A table that shows the guaranteed resident and non resident tuition rates for the 2020-2025 cohorts, both in actual dollars and adjusted for the CPI. &#10;&#10;To the left: Two bar charts showing the increase in tuition and fees throughout the 2020-2025 cohorts. The top chart is tuition and fees for Residents and the bottom chart is tuition and fees for non-residents. &#10; &#10;For details, message dsharp@uoregon.edu">
            <a:extLst>
              <a:ext uri="{FF2B5EF4-FFF2-40B4-BE49-F238E27FC236}">
                <a16:creationId xmlns:a16="http://schemas.microsoft.com/office/drawing/2014/main" id="{E35CEEB7-A4D7-4A84-BBBF-A559A7810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00" y="304800"/>
            <a:ext cx="8616958" cy="6096000"/>
          </a:xfrm>
          <a:prstGeom prst="rect">
            <a:avLst/>
          </a:prstGeom>
        </p:spPr>
      </p:pic>
      <p:sp>
        <p:nvSpPr>
          <p:cNvPr id="2" name="Slide Number Placeholder 1">
            <a:extLst>
              <a:ext uri="{FF2B5EF4-FFF2-40B4-BE49-F238E27FC236}">
                <a16:creationId xmlns:a16="http://schemas.microsoft.com/office/drawing/2014/main" id="{C85D74F3-7127-03A0-E537-318DACBA432F}"/>
              </a:ext>
            </a:extLst>
          </p:cNvPr>
          <p:cNvSpPr>
            <a:spLocks noGrp="1"/>
          </p:cNvSpPr>
          <p:nvPr>
            <p:ph type="sldNum" sz="quarter" idx="12"/>
          </p:nvPr>
        </p:nvSpPr>
        <p:spPr/>
        <p:txBody>
          <a:bodyPr/>
          <a:lstStyle/>
          <a:p>
            <a:pPr>
              <a:defRPr/>
            </a:pPr>
            <a:fld id="{D5A65DA0-CADD-4A81-BFE5-A527DFACE986}" type="slidenum">
              <a:rPr lang="en-US" smtClean="0"/>
              <a:pPr>
                <a:defRPr/>
              </a:pPr>
              <a:t>8</a:t>
            </a:fld>
            <a:endParaRPr lang="en-US" dirty="0"/>
          </a:p>
        </p:txBody>
      </p:sp>
    </p:spTree>
    <p:extLst>
      <p:ext uri="{BB962C8B-B14F-4D97-AF65-F5344CB8AC3E}">
        <p14:creationId xmlns:p14="http://schemas.microsoft.com/office/powerpoint/2010/main" val="258851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54D70-63CF-2634-A094-2B38ECA421E5}"/>
              </a:ext>
            </a:extLst>
          </p:cNvPr>
          <p:cNvSpPr>
            <a:spLocks noGrp="1"/>
          </p:cNvSpPr>
          <p:nvPr>
            <p:ph type="sldNum" sz="quarter" idx="12"/>
          </p:nvPr>
        </p:nvSpPr>
        <p:spPr/>
        <p:txBody>
          <a:bodyPr/>
          <a:lstStyle/>
          <a:p>
            <a:pPr>
              <a:defRPr/>
            </a:pPr>
            <a:fld id="{D5A65DA0-CADD-4A81-BFE5-A527DFACE986}" type="slidenum">
              <a:rPr lang="en-US" smtClean="0"/>
              <a:pPr>
                <a:defRPr/>
              </a:pPr>
              <a:t>9</a:t>
            </a:fld>
            <a:endParaRPr lang="en-US" dirty="0"/>
          </a:p>
        </p:txBody>
      </p:sp>
      <p:pic>
        <p:nvPicPr>
          <p:cNvPr id="4" name="slide2" descr="Cost of Attendance for the 2024-25 Academic Year among Big 10 Publics&#10;&#10;A chart that shows the breakdown of the cost of attendance for residents and non-residents for the 2024-2025 academic year among the Big 10 publics in alphabetical order. The chart uses the University of Oregon's guaranteed 2024-2025 cohort tuition. &#10;&#10;For details, message dsharp@uoregon.edu">
            <a:extLst>
              <a:ext uri="{FF2B5EF4-FFF2-40B4-BE49-F238E27FC236}">
                <a16:creationId xmlns:a16="http://schemas.microsoft.com/office/drawing/2014/main" id="{32A19531-DFCA-4684-8D40-E0A35E391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3" y="152400"/>
            <a:ext cx="9155517" cy="6477000"/>
          </a:xfrm>
          <a:prstGeom prst="rect">
            <a:avLst/>
          </a:prstGeom>
        </p:spPr>
      </p:pic>
    </p:spTree>
    <p:extLst>
      <p:ext uri="{BB962C8B-B14F-4D97-AF65-F5344CB8AC3E}">
        <p14:creationId xmlns:p14="http://schemas.microsoft.com/office/powerpoint/2010/main" val="10844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17987</TotalTime>
  <Words>1796</Words>
  <Application>Microsoft Office PowerPoint</Application>
  <PresentationFormat>On-screen Show (4:3)</PresentationFormat>
  <Paragraphs>502</Paragraphs>
  <Slides>49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Minion Pro</vt:lpstr>
      <vt:lpstr>Wingdings</vt:lpstr>
      <vt:lpstr>Office Theme</vt:lpstr>
      <vt:lpstr>University of Oregon Financial Briefing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UO Budget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Resources FY2024  Major Revenue Streams  (E&amp;G Fund – Net of Remissions)</vt:lpstr>
      <vt:lpstr>PowerPoint Presentation</vt:lpstr>
      <vt:lpstr>Agenda</vt:lpstr>
      <vt:lpstr>UO Budget Structure</vt:lpstr>
      <vt:lpstr>PowerPoint Presentation</vt:lpstr>
      <vt:lpstr>PowerPoint Presentation</vt:lpstr>
      <vt:lpstr>PowerPoint Presentation</vt:lpstr>
      <vt:lpstr>Agenda</vt:lpstr>
      <vt:lpstr>E&amp;G Fund Context</vt:lpstr>
      <vt:lpstr>PowerPoint Presentation</vt:lpstr>
      <vt:lpstr>PowerPoint Presentation</vt:lpstr>
      <vt:lpstr>PowerPoint Presentation</vt:lpstr>
      <vt:lpstr>E&amp;G Fund Challenge #1 – PERS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E&amp;G Fund Balance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jsweeney</dc:creator>
  <cp:lastModifiedBy>Author</cp:lastModifiedBy>
  <cp:revision>316</cp:revision>
  <cp:lastPrinted>2024-10-14T17:02:07Z</cp:lastPrinted>
  <dcterms:created xsi:type="dcterms:W3CDTF">2009-04-17T18:52:26Z</dcterms:created>
  <dcterms:modified xsi:type="dcterms:W3CDTF">2024-12-24T00:29:44Z</dcterms:modified>
</cp:coreProperties>
</file>