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13D_D2D1957F.xml" ContentType="application/vnd.ms-powerpoint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modernComment_147_8B77E931.xml" ContentType="application/vnd.ms-powerpoint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90" r:id="rId1"/>
  </p:sldMasterIdLst>
  <p:notesMasterIdLst>
    <p:notesMasterId r:id="rId10"/>
  </p:notesMasterIdLst>
  <p:sldIdLst>
    <p:sldId id="291" r:id="rId2"/>
    <p:sldId id="310" r:id="rId3"/>
    <p:sldId id="331" r:id="rId4"/>
    <p:sldId id="317" r:id="rId5"/>
    <p:sldId id="326" r:id="rId6"/>
    <p:sldId id="327" r:id="rId7"/>
    <p:sldId id="328" r:id="rId8"/>
    <p:sldId id="3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5F2456-11F1-63A4-275D-C029A2491466}" name="Anna Clark" initials="AC" userId="S::amclark@uoregon.edu::e9ab6553-8bf5-4a0d-9d60-c581668d6fe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0"/>
    <a:srgbClr val="FEE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1815DA-B86A-4CBC-9ADA-362D8A3645D0}" v="1" dt="2026-01-22T16:45:44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modernComment_13D_D2D1957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8DD01F-2262-4897-87B5-221D7A370098}" authorId="{AF5F2456-11F1-63A4-275D-C029A2491466}" status="resolved" created="2026-01-16T21:11:34.94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36950655" sldId="317"/>
      <ac:picMk id="3" creationId="{EBCC40BE-FC94-98CF-BD68-BA5629EE647E}"/>
    </ac:deMkLst>
    <p188:txBody>
      <a:bodyPr/>
      <a:lstStyle/>
      <a:p>
        <a:r>
          <a:rPr lang="en-US"/>
          <a:t>Delete decimals on percentages</a:t>
        </a:r>
      </a:p>
    </p188:txBody>
  </p188:cm>
</p188:cmLst>
</file>

<file path=ppt/comments/modernComment_147_8B77E93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8950A0A-38D5-45EF-9631-2B1BCD19D55B}" authorId="{AF5F2456-11F1-63A4-275D-C029A2491466}" status="resolved" created="2026-01-16T21:18:16.553">
    <pc:sldMkLst xmlns:pc="http://schemas.microsoft.com/office/powerpoint/2013/main/command">
      <pc:docMk/>
      <pc:sldMk cId="2339891505" sldId="327"/>
    </pc:sldMkLst>
    <p188:replyLst>
      <p188:reply id="{E20960AC-8900-4F47-BB51-67579B4BEBA3}" authorId="{AF5F2456-11F1-63A4-275D-C029A2491466}" created="2026-01-16T21:18:44.857">
        <p188:txBody>
          <a:bodyPr/>
          <a:lstStyle/>
          <a:p>
            <a:r>
              <a:rPr lang="en-US"/>
              <a:t>Replace right-hand side with &gt;18 incremental credit rate</a:t>
            </a:r>
          </a:p>
        </p188:txBody>
      </p188:reply>
    </p188:replyLst>
    <p188:txBody>
      <a:bodyPr/>
      <a:lstStyle/>
      <a:p>
        <a:r>
          <a:rPr lang="en-US"/>
          <a:t>Animate right-hand side, animate the data callouts.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75854-5449-5742-91FA-1BEFEDB4C830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2C29B-0625-D449-A9A3-8E855D404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062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57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817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35599-615E-97D2-67C9-6AB0164A5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0CD953-068F-08E5-EDA8-FD36111D19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D217B1-3D5C-9CAD-07A2-DC4E84508E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391-36E0-879D-EA90-7519E4EF83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182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73DAA-DE0B-C822-5BB4-B5812364D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2FA74-714D-0147-EBA0-BAEFD4CB6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A4065F-BD6A-26BE-AC6B-C80547FB3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5864A-F687-89CE-F400-CF422BFABD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73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451D0-F09E-F708-EAC6-3F086BC63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41C4D4-C235-11F2-0421-DEBF72BE76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5EDC05-C002-EB9B-F5B5-C70032B04C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BC43E-0469-FB9D-F53B-E864A35ECC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25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866CB-D016-3BDF-AEDF-C6879D575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4A0EEF-B09E-616B-0EAF-D838D64CE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FB5465-F0C5-A2D0-2C83-5D87E58006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1642D-7658-9DC5-5398-087065244C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09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2E345-7785-75D7-066E-A45D33AF9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2EFB02-6E9E-9426-7693-A118A7A83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AB8236-6621-8C67-4315-5A9C55E7F1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957F1D-7F9B-FDBB-8F55-E75620E47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96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99AC5-F6A7-4B67-D47B-F7B3B4286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8534B9-DC5F-3F58-03EA-99E5ECC8A7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AD7A78-F0D1-CA14-C35C-2F243EE8FA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8EFAF-2BBC-462E-0AB6-CB3ABFFEC6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3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Option 1 — UO Gre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7443B6-44A9-90AC-9DAD-B065161EE0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62401"/>
            <a:ext cx="10706101" cy="192039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5000" b="1" i="0">
                <a:solidFill>
                  <a:schemeClr val="bg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81D98FB-BF12-3D10-68F2-B7117A79E3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2788420"/>
            <a:ext cx="10706100" cy="8312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9870E1DA-05DA-91D0-330A-1CEAE1BE40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3868096"/>
            <a:ext cx="10706100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3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D3A98DA2-8FC1-7F06-DE4C-C18206EFC8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338104"/>
            <a:ext cx="10706100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pic>
        <p:nvPicPr>
          <p:cNvPr id="13" name="Picture 12" descr="University of Oregon Logo">
            <a:extLst>
              <a:ext uri="{FF2B5EF4-FFF2-40B4-BE49-F238E27FC236}">
                <a16:creationId xmlns:a16="http://schemas.microsoft.com/office/drawing/2014/main" id="{8AB01874-7900-8159-E8AE-C4066F269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5590764"/>
            <a:ext cx="2389549" cy="50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802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80" userDrawn="1">
          <p15:clr>
            <a:srgbClr val="FBAE40"/>
          </p15:clr>
        </p15:guide>
        <p15:guide id="4" pos="4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2000"/>
            <a:ext cx="10706102" cy="105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1919544"/>
            <a:ext cx="10706102" cy="516834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FE9442F-F91B-8011-4986-88E654BF5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2543462"/>
            <a:ext cx="10706102" cy="35144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7" name="Google Shape;56;p30">
            <a:extLst>
              <a:ext uri="{FF2B5EF4-FFF2-40B4-BE49-F238E27FC236}">
                <a16:creationId xmlns:a16="http://schemas.microsoft.com/office/drawing/2014/main" id="{2CBC39E8-83F4-ECEB-7664-073993286341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638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1200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480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Tex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6105144" y="723787"/>
            <a:ext cx="5667756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05144" y="1929300"/>
            <a:ext cx="5667756" cy="35868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765BB-2E8A-9C00-E95A-0E5E0847B41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786" y="736387"/>
            <a:ext cx="4751426" cy="534535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 dirty="0"/>
              <a:t>Place photo on the left by double-clicking the icon</a:t>
            </a:r>
          </a:p>
        </p:txBody>
      </p:sp>
      <p:sp>
        <p:nvSpPr>
          <p:cNvPr id="8" name="Google Shape;56;p30">
            <a:extLst>
              <a:ext uri="{FF2B5EF4-FFF2-40B4-BE49-F238E27FC236}">
                <a16:creationId xmlns:a16="http://schemas.microsoft.com/office/drawing/2014/main" id="{18B2290B-9462-2197-59D1-3072199A7B66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224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456">
          <p15:clr>
            <a:srgbClr val="FBAE40"/>
          </p15:clr>
        </p15:guide>
        <p15:guide id="5" pos="7416">
          <p15:clr>
            <a:srgbClr val="FBAE40"/>
          </p15:clr>
        </p15:guide>
        <p15:guide id="6" orient="horz" pos="456">
          <p15:clr>
            <a:srgbClr val="FBAE40"/>
          </p15:clr>
        </p15:guide>
        <p15:guide id="7" orient="horz" pos="381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6105144" y="723787"/>
            <a:ext cx="5667756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05144" y="1863988"/>
            <a:ext cx="5667756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05144" y="2707983"/>
            <a:ext cx="5667756" cy="277570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765BB-2E8A-9C00-E95A-0E5E0847B41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787" y="736387"/>
            <a:ext cx="4751426" cy="534535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 dirty="0"/>
              <a:t>Place photo on the left by double-clicking the icon</a:t>
            </a:r>
          </a:p>
        </p:txBody>
      </p:sp>
      <p:sp>
        <p:nvSpPr>
          <p:cNvPr id="9" name="Google Shape;56;p30">
            <a:extLst>
              <a:ext uri="{FF2B5EF4-FFF2-40B4-BE49-F238E27FC236}">
                <a16:creationId xmlns:a16="http://schemas.microsoft.com/office/drawing/2014/main" id="{BB51F7FC-9799-5FC0-88FE-08718B3025D2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390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3840">
          <p15:clr>
            <a:srgbClr val="FBAE40"/>
          </p15:clr>
        </p15:guide>
        <p15:guide id="5" pos="7416">
          <p15:clr>
            <a:srgbClr val="FBAE40"/>
          </p15:clr>
        </p15:guide>
        <p15:guide id="8" orient="horz" pos="1176" userDrawn="1">
          <p15:clr>
            <a:srgbClr val="FBAE40"/>
          </p15:clr>
        </p15:guide>
        <p15:guide id="9" pos="456" userDrawn="1">
          <p15:clr>
            <a:srgbClr val="FBAE40"/>
          </p15:clr>
        </p15:guide>
        <p15:guide id="10" orient="horz" pos="456" userDrawn="1">
          <p15:clr>
            <a:srgbClr val="FBAE40"/>
          </p15:clr>
        </p15:guide>
        <p15:guide id="11" orient="horz" pos="381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, Two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45;p28">
            <a:extLst>
              <a:ext uri="{FF2B5EF4-FFF2-40B4-BE49-F238E27FC236}">
                <a16:creationId xmlns:a16="http://schemas.microsoft.com/office/drawing/2014/main" id="{4BD74D56-E1F6-8DB5-4F5D-C5DE1BB2E9A5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7774"/>
            <a:ext cx="10706102" cy="1041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1904808"/>
            <a:ext cx="5026914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2748626"/>
            <a:ext cx="5026914" cy="330927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EBADC78-3800-CDA6-CC9F-BB2080B8B4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22136" y="1904808"/>
            <a:ext cx="5026914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69DDB-E550-F551-961B-6D23DB8734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22136" y="2748626"/>
            <a:ext cx="5026914" cy="330927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9" name="Google Shape;56;p30">
            <a:extLst>
              <a:ext uri="{FF2B5EF4-FFF2-40B4-BE49-F238E27FC236}">
                <a16:creationId xmlns:a16="http://schemas.microsoft.com/office/drawing/2014/main" id="{B36A7888-F8BA-1246-089A-D11EE5DBB532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8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176">
          <p15:clr>
            <a:srgbClr val="FBAE40"/>
          </p15:clr>
        </p15:guide>
        <p15:guide id="3" pos="3840">
          <p15:clr>
            <a:srgbClr val="FBAE40"/>
          </p15:clr>
        </p15:guide>
        <p15:guide id="4" pos="456">
          <p15:clr>
            <a:srgbClr val="FBAE40"/>
          </p15:clr>
        </p15:guide>
        <p15:guide id="7" orient="horz" pos="3816">
          <p15:clr>
            <a:srgbClr val="FBAE40"/>
          </p15:clr>
        </p15:guide>
        <p15:guide id="8" pos="7224" userDrawn="1">
          <p15:clr>
            <a:srgbClr val="FBAE40"/>
          </p15:clr>
        </p15:guide>
        <p15:guide id="9" orient="horz" pos="4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iversity of Oregon logo">
            <a:extLst>
              <a:ext uri="{FF2B5EF4-FFF2-40B4-BE49-F238E27FC236}">
                <a16:creationId xmlns:a16="http://schemas.microsoft.com/office/drawing/2014/main" id="{009D41EF-A1B2-6709-F0E5-925F78FCC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620" y="2933286"/>
            <a:ext cx="4692759" cy="991428"/>
          </a:xfrm>
          <a:prstGeom prst="rect">
            <a:avLst/>
          </a:prstGeom>
        </p:spPr>
      </p:pic>
      <p:pic>
        <p:nvPicPr>
          <p:cNvPr id="2" name="Picture 1" descr="University of Oregon logo">
            <a:extLst>
              <a:ext uri="{FF2B5EF4-FFF2-40B4-BE49-F238E27FC236}">
                <a16:creationId xmlns:a16="http://schemas.microsoft.com/office/drawing/2014/main" id="{7964628A-DB05-DFDD-F6E1-B37D25A673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49620" y="2933286"/>
            <a:ext cx="4692759" cy="9914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00DD216-C07C-6779-DECC-B8E3537DE3CC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0" y="-1325563"/>
            <a:ext cx="12192000" cy="815975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en-US" sz="1800"/>
              <a:t>Place Slide Title Here</a:t>
            </a:r>
          </a:p>
        </p:txBody>
      </p:sp>
    </p:spTree>
    <p:extLst>
      <p:ext uri="{BB962C8B-B14F-4D97-AF65-F5344CB8AC3E}">
        <p14:creationId xmlns:p14="http://schemas.microsoft.com/office/powerpoint/2010/main" val="17311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 — UO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C9F17F2D-2A3F-F447-BB13-2DEB2EAE83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62401"/>
            <a:ext cx="10706101" cy="192039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D7DA4A95-E4B0-B9A1-1A1F-0781D81E01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2788420"/>
            <a:ext cx="10706100" cy="8312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9602ED48-E1F5-F40D-3B59-03D9246B8AF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3868096"/>
            <a:ext cx="10706100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3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701C3FA-EF80-7355-20CC-D4696335D3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338104"/>
            <a:ext cx="10706100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pic>
        <p:nvPicPr>
          <p:cNvPr id="7" name="Picture 6" descr="University of Oregon logo">
            <a:extLst>
              <a:ext uri="{FF2B5EF4-FFF2-40B4-BE49-F238E27FC236}">
                <a16:creationId xmlns:a16="http://schemas.microsoft.com/office/drawing/2014/main" id="{E2F3CDFF-D854-C5BC-8A22-31E072AF6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48" y="5591165"/>
            <a:ext cx="2389551" cy="50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51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0">
          <p15:clr>
            <a:srgbClr val="FBAE40"/>
          </p15:clr>
        </p15:guide>
        <p15:guide id="2" pos="4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A — Photo 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ACEAED-0095-252E-6BCD-9549F08D5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58825"/>
            <a:ext cx="4761558" cy="19169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45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F7D265AC-6D65-C41D-F65A-3094C7E679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49" y="2775205"/>
            <a:ext cx="4761558" cy="9938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2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0505C424-E15B-C1C1-AD7D-08DBBC7972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4064229"/>
            <a:ext cx="4761557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DA94F0AF-B4CF-0F2D-0F0A-631FA241C7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500053"/>
            <a:ext cx="4761557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E006F138-48B4-A8E1-FA8D-4D3B83B4A5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9313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758688 w 6096000"/>
              <a:gd name="connsiteY3" fmla="*/ 6858000 h 6858000"/>
              <a:gd name="connsiteX4" fmla="*/ 0 w 6096000"/>
              <a:gd name="connsiteY4" fmla="*/ 60993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758688" y="6858000"/>
                </a:lnTo>
                <a:lnTo>
                  <a:pt x="0" y="609931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 dirty="0"/>
              <a:t>Place photo on the right by double-clicking the icon</a:t>
            </a:r>
          </a:p>
        </p:txBody>
      </p:sp>
      <p:pic>
        <p:nvPicPr>
          <p:cNvPr id="15" name="Picture 14" descr="University of Oregon logo">
            <a:extLst>
              <a:ext uri="{FF2B5EF4-FFF2-40B4-BE49-F238E27FC236}">
                <a16:creationId xmlns:a16="http://schemas.microsoft.com/office/drawing/2014/main" id="{9E6AA0AF-C6AF-C364-6F5A-97FED8AC0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48" y="5594339"/>
            <a:ext cx="2389551" cy="50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708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5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B — Photo 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FDE933D0-9586-12CD-5709-D42A131A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66772" y="758825"/>
            <a:ext cx="4761558" cy="19169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45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79E8019-2D45-3619-8F03-505FEE72415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 dirty="0"/>
              <a:t>Place photo on the left by double-clicking the icon</a:t>
            </a:r>
          </a:p>
        </p:txBody>
      </p:sp>
      <p:pic>
        <p:nvPicPr>
          <p:cNvPr id="7" name="Picture 6" descr="University of Oregon logo">
            <a:extLst>
              <a:ext uri="{FF2B5EF4-FFF2-40B4-BE49-F238E27FC236}">
                <a16:creationId xmlns:a16="http://schemas.microsoft.com/office/drawing/2014/main" id="{2C6A87D9-546C-7196-DF94-E2D4C7F5CC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58000" y="5594339"/>
            <a:ext cx="2389551" cy="504835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5D0AAECF-C455-00C9-3CC1-30A58DF024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66772" y="2775205"/>
            <a:ext cx="4761558" cy="9938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2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64A75658-328B-3D32-3A92-E2A38CC19B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6773" y="4064229"/>
            <a:ext cx="4761557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A55C378-0E48-5EA9-4718-5ED8F0E960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66773" y="4500053"/>
            <a:ext cx="4761557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</p:spTree>
    <p:extLst>
      <p:ext uri="{BB962C8B-B14F-4D97-AF65-F5344CB8AC3E}">
        <p14:creationId xmlns:p14="http://schemas.microsoft.com/office/powerpoint/2010/main" val="147012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2 — UO Gre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2">
            <a:extLst>
              <a:ext uri="{FF2B5EF4-FFF2-40B4-BE49-F238E27FC236}">
                <a16:creationId xmlns:a16="http://schemas.microsoft.com/office/drawing/2014/main" id="{321D16EE-41E6-F564-7C06-5376FF2ED0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bg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4" name="Picture 3" descr="University of Oregon &quot;O&quot;">
            <a:extLst>
              <a:ext uri="{FF2B5EF4-FFF2-40B4-BE49-F238E27FC236}">
                <a16:creationId xmlns:a16="http://schemas.microsoft.com/office/drawing/2014/main" id="{10E285AE-5098-8A4B-A356-FD8C1BD68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3900" y="5604278"/>
            <a:ext cx="613749" cy="504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B9C27F-79FD-95E4-0D69-55073CEB2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20125" y="-1123951"/>
            <a:ext cx="8918575" cy="891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225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3 - UO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>
            <a:extLst>
              <a:ext uri="{FF2B5EF4-FFF2-40B4-BE49-F238E27FC236}">
                <a16:creationId xmlns:a16="http://schemas.microsoft.com/office/drawing/2014/main" id="{A84A4BE6-5ECB-0344-E318-D9A74C87C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3" name="Picture 2" descr="University of Oregon &quot;O&quot;">
            <a:extLst>
              <a:ext uri="{FF2B5EF4-FFF2-40B4-BE49-F238E27FC236}">
                <a16:creationId xmlns:a16="http://schemas.microsoft.com/office/drawing/2014/main" id="{3F7489C1-F5D4-8B37-F4EA-C314F38CAD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5594339"/>
            <a:ext cx="660339" cy="504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27E1C9-CAFA-5723-6F3E-A94303792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1891" y="-1126232"/>
            <a:ext cx="8930593" cy="893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15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1 —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5951EC1-789D-F339-FB6E-398F0CEC15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16" name="Picture 15" descr="University of Oregon &quot;O&quot;">
            <a:extLst>
              <a:ext uri="{FF2B5EF4-FFF2-40B4-BE49-F238E27FC236}">
                <a16:creationId xmlns:a16="http://schemas.microsoft.com/office/drawing/2014/main" id="{56BAB75F-0A3D-C118-EF4E-D27B473190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5594339"/>
            <a:ext cx="660339" cy="5048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6C449F-2ED2-1A8D-8C82-D5622A723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1891" y="-1129407"/>
            <a:ext cx="8930593" cy="893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43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45;p28">
            <a:extLst>
              <a:ext uri="{FF2B5EF4-FFF2-40B4-BE49-F238E27FC236}">
                <a16:creationId xmlns:a16="http://schemas.microsoft.com/office/drawing/2014/main" id="{8B225902-0B72-B34D-C190-021EF2AA1385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7774"/>
            <a:ext cx="10706102" cy="1041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2150B-A2EC-90BB-46D4-1C524F370E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42950" y="1940546"/>
            <a:ext cx="10706100" cy="415452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Aft>
                <a:spcPts val="600"/>
              </a:spcAft>
              <a:buNone/>
              <a:defRPr sz="2200">
                <a:latin typeface="Source Sans Pro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20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>
                <a:latin typeface="Source Sans Pro" panose="020B0503030403020204" pitchFamily="34" charset="0"/>
              </a:defRPr>
            </a:lvl4pPr>
          </a:lstStyle>
          <a:p>
            <a:r>
              <a:rPr lang="en-US"/>
              <a:t>Select an icon below to select the type of content you wish to display here</a:t>
            </a:r>
          </a:p>
        </p:txBody>
      </p:sp>
      <p:sp>
        <p:nvSpPr>
          <p:cNvPr id="2" name="Google Shape;56;p30">
            <a:extLst>
              <a:ext uri="{FF2B5EF4-FFF2-40B4-BE49-F238E27FC236}">
                <a16:creationId xmlns:a16="http://schemas.microsoft.com/office/drawing/2014/main" id="{5621EB89-6E9E-7210-BB50-96492CA355AA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88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480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1224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5;p28">
            <a:extLst>
              <a:ext uri="{FF2B5EF4-FFF2-40B4-BE49-F238E27FC236}">
                <a16:creationId xmlns:a16="http://schemas.microsoft.com/office/drawing/2014/main" id="{A512BD05-A411-3FA6-576C-D6CB292DB5E2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2000"/>
            <a:ext cx="10706102" cy="105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FE0CCA-AA42-4ED4-9C91-1CF3810552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961459"/>
            <a:ext cx="10706102" cy="41336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3" name="Google Shape;56;p30">
            <a:extLst>
              <a:ext uri="{FF2B5EF4-FFF2-40B4-BE49-F238E27FC236}">
                <a16:creationId xmlns:a16="http://schemas.microsoft.com/office/drawing/2014/main" id="{18C24FAD-7A08-A984-FBF5-08C9A1D6751E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 dirty="0">
                <a:solidFill>
                  <a:schemeClr val="tx2"/>
                </a:solidFill>
                <a:latin typeface="Source Sans Pro" panose="020B0503030403020204" pitchFamily="34" charset="0"/>
              </a:rPr>
              <a:t>UNIVERSITY OF OREGON</a:t>
            </a:r>
            <a:r>
              <a:rPr lang="en-US" sz="1100" spc="500" baseline="0" dirty="0">
                <a:solidFill>
                  <a:schemeClr val="tx2"/>
                </a:solidFill>
              </a:rPr>
              <a:t>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14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1224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480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9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6" r:id="rId5"/>
    <p:sldLayoutId id="2147483697" r:id="rId6"/>
    <p:sldLayoutId id="2147483695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D_D2D1957F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7_8B77E93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8385980-B338-5199-2367-0CCCCEBDFF2C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Tuition Plateau Discussion</a:t>
            </a:r>
            <a:br>
              <a:rPr lang="en-US" dirty="0"/>
            </a:br>
            <a:r>
              <a:rPr lang="en-US" dirty="0"/>
              <a:t>TFAB 2025-26</a:t>
            </a:r>
          </a:p>
        </p:txBody>
      </p:sp>
    </p:spTree>
    <p:extLst>
      <p:ext uri="{BB962C8B-B14F-4D97-AF65-F5344CB8AC3E}">
        <p14:creationId xmlns:p14="http://schemas.microsoft.com/office/powerpoint/2010/main" val="158773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1D9D8-0C16-557E-356B-88ABAE81C4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2950" y="1636776"/>
            <a:ext cx="10706102" cy="289469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Current Tuition Structure</a:t>
            </a:r>
          </a:p>
          <a:p>
            <a:pPr marL="1143000" lvl="1"/>
            <a:r>
              <a:rPr lang="en-US" sz="2200" dirty="0"/>
              <a:t>Per credit tuition, all credits have the same per credit rate differentiated across residency status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Tuition Plateau</a:t>
            </a:r>
          </a:p>
          <a:p>
            <a:pPr marL="1143000" lvl="1"/>
            <a:r>
              <a:rPr lang="en-US" sz="2200" dirty="0"/>
              <a:t>A pricing model where students pay a flat rate for a certain range of credit hours (e.g., 12-18 credits)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Guaranteed tuition structure would still apply to any tuition structure</a:t>
            </a:r>
          </a:p>
          <a:p>
            <a:pPr marL="342900"/>
            <a:endParaRPr lang="en-US" dirty="0"/>
          </a:p>
          <a:p>
            <a:pPr marL="1143000" lvl="1"/>
            <a:endParaRPr lang="en-US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21B86309-00FF-C43E-8569-EA2D977BCF89}"/>
              </a:ext>
            </a:extLst>
          </p:cNvPr>
          <p:cNvSpPr txBox="1">
            <a:spLocks/>
          </p:cNvSpPr>
          <p:nvPr/>
        </p:nvSpPr>
        <p:spPr>
          <a:xfrm>
            <a:off x="742949" y="616371"/>
            <a:ext cx="10706102" cy="514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 kern="120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Tuition Structures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0A4153B1-041E-F7F1-1D57-3EB6911C8BC9}"/>
              </a:ext>
            </a:extLst>
          </p:cNvPr>
          <p:cNvSpPr txBox="1">
            <a:spLocks/>
          </p:cNvSpPr>
          <p:nvPr/>
        </p:nvSpPr>
        <p:spPr>
          <a:xfrm>
            <a:off x="891804" y="1446320"/>
            <a:ext cx="10706102" cy="140326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/>
            <a:endParaRPr lang="en-US" sz="2400" dirty="0"/>
          </a:p>
          <a:p>
            <a:pPr marL="1143000"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5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2AC4D-2F5D-F5E9-CDA1-EFB8076BA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4F7709-1837-8A70-7111-4BD6A343A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762000"/>
            <a:ext cx="10706102" cy="514141"/>
          </a:xfrm>
        </p:spPr>
        <p:txBody>
          <a:bodyPr/>
          <a:lstStyle/>
          <a:p>
            <a:r>
              <a:rPr lang="en-US" dirty="0"/>
              <a:t>Advantages/Risks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CB88A-DEE2-B001-728C-2A3FE1F281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2950" y="1436913"/>
            <a:ext cx="10706102" cy="465817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Advantages</a:t>
            </a:r>
          </a:p>
          <a:p>
            <a:pPr marL="1143000" lvl="1"/>
            <a:r>
              <a:rPr lang="en-US" sz="1900" dirty="0"/>
              <a:t>Students can take additional credits without additional cost, improving progression, credit momentum and allowing students to explore new subject areas more easily</a:t>
            </a:r>
          </a:p>
          <a:p>
            <a:pPr marL="1143000" lvl="1"/>
            <a:r>
              <a:rPr lang="en-US" sz="1900" dirty="0"/>
              <a:t>Potential for improved four-year graduation rates</a:t>
            </a:r>
          </a:p>
          <a:p>
            <a:pPr marL="1143000" lvl="1"/>
            <a:r>
              <a:rPr lang="en-US" sz="1900" dirty="0"/>
              <a:t>Competitive recruiting advantage</a:t>
            </a:r>
          </a:p>
          <a:p>
            <a:pPr marL="1143000" lvl="1"/>
            <a:r>
              <a:rPr lang="en-US" sz="1900" dirty="0"/>
              <a:t>A consistent term price helps students plan financially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Risks</a:t>
            </a:r>
          </a:p>
          <a:p>
            <a:pPr marL="1143000" lvl="1"/>
            <a:r>
              <a:rPr lang="en-US" sz="1900" dirty="0"/>
              <a:t>Students taking fewer credits could see a significant increase to their tuition charges with a plateau</a:t>
            </a:r>
          </a:p>
          <a:p>
            <a:pPr marL="1143000" lvl="1"/>
            <a:r>
              <a:rPr lang="en-US" sz="1900" dirty="0"/>
              <a:t>Student behavior change (taking additional credits) may increase costs without associated revenue</a:t>
            </a:r>
          </a:p>
          <a:p>
            <a:pPr marL="1143000" lvl="1"/>
            <a:r>
              <a:rPr lang="en-US" sz="1900" dirty="0"/>
              <a:t>Short-term pressure on course availability because students take courses earlier in their progression</a:t>
            </a:r>
          </a:p>
          <a:p>
            <a:pPr marL="1143000"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9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C64F2-5318-8833-FB6F-5FB1E35DF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0F27C039-6477-EFFC-2ACA-4F7F33BFB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87" y="375204"/>
            <a:ext cx="10706102" cy="514141"/>
          </a:xfrm>
        </p:spPr>
        <p:txBody>
          <a:bodyPr/>
          <a:lstStyle/>
          <a:p>
            <a:r>
              <a:rPr lang="en-US" dirty="0"/>
              <a:t>Current Credit Load Distribution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599E32-5217-6FC0-37D8-BDCF7EBE70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2872" y="1081036"/>
            <a:ext cx="8900931" cy="516376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9A33D9F-0ABA-C451-60E9-E03AAA415BAC}"/>
              </a:ext>
            </a:extLst>
          </p:cNvPr>
          <p:cNvCxnSpPr/>
          <p:nvPr/>
        </p:nvCxnSpPr>
        <p:spPr>
          <a:xfrm flipV="1">
            <a:off x="6159794" y="1584251"/>
            <a:ext cx="0" cy="4649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95065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4DE1E-EE20-3B76-1B93-F47C6A781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D6A016E-2938-2B26-04B4-44A4E27D0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0208" y="1017823"/>
            <a:ext cx="7931583" cy="4822354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D7B0C7B0-1361-902F-6D65-816D18C0805A}"/>
              </a:ext>
            </a:extLst>
          </p:cNvPr>
          <p:cNvGrpSpPr/>
          <p:nvPr/>
        </p:nvGrpSpPr>
        <p:grpSpPr>
          <a:xfrm>
            <a:off x="2130988" y="1019044"/>
            <a:ext cx="7925487" cy="4822354"/>
            <a:chOff x="2130988" y="1019044"/>
            <a:chExt cx="7925487" cy="482235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389F239-DB63-2987-62AD-4AEF92453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30988" y="1019044"/>
              <a:ext cx="7925487" cy="4822354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3B9B59E-BEF7-0FE7-CB29-51D5ECC190BA}"/>
                </a:ext>
              </a:extLst>
            </p:cNvPr>
            <p:cNvGrpSpPr/>
            <p:nvPr/>
          </p:nvGrpSpPr>
          <p:grpSpPr>
            <a:xfrm>
              <a:off x="7101632" y="3009279"/>
              <a:ext cx="2425263" cy="1338860"/>
              <a:chOff x="8352204" y="3152274"/>
              <a:chExt cx="1968603" cy="1414239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6E8798D-FD5F-88E5-07B9-9367DF003AB4}"/>
                  </a:ext>
                </a:extLst>
              </p:cNvPr>
              <p:cNvSpPr txBox="1"/>
              <p:nvPr/>
            </p:nvSpPr>
            <p:spPr>
              <a:xfrm>
                <a:off x="8352204" y="3920182"/>
                <a:ext cx="196860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Foregone revenue per cohort: $29M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3BC11FE6-9568-1903-59E8-99B0ABC30C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36506" y="3152274"/>
                <a:ext cx="0" cy="691815"/>
              </a:xfrm>
              <a:prstGeom prst="straightConnector1">
                <a:avLst/>
              </a:prstGeom>
              <a:ln w="508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2">
            <a:extLst>
              <a:ext uri="{FF2B5EF4-FFF2-40B4-BE49-F238E27FC236}">
                <a16:creationId xmlns:a16="http://schemas.microsoft.com/office/drawing/2014/main" id="{BAED3E9A-F2B6-831B-DA94-4222BDD7A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87" y="375204"/>
            <a:ext cx="10706102" cy="514141"/>
          </a:xfrm>
        </p:spPr>
        <p:txBody>
          <a:bodyPr/>
          <a:lstStyle/>
          <a:p>
            <a:r>
              <a:rPr lang="en-US" dirty="0"/>
              <a:t>From Per Credit to Plateau: Revenue Impacts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5CE072-120E-133A-4F0A-B2D63F8A55F3}"/>
              </a:ext>
            </a:extLst>
          </p:cNvPr>
          <p:cNvSpPr txBox="1"/>
          <p:nvPr/>
        </p:nvSpPr>
        <p:spPr>
          <a:xfrm>
            <a:off x="1133475" y="5912214"/>
            <a:ext cx="10401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Foregone revenue could be as much as $29M for the incoming cohort, and as much as $116M once fully phased in, if the tuition plateau were set at the 12 credit rate.</a:t>
            </a:r>
          </a:p>
        </p:txBody>
      </p:sp>
    </p:spTree>
    <p:extLst>
      <p:ext uri="{BB962C8B-B14F-4D97-AF65-F5344CB8AC3E}">
        <p14:creationId xmlns:p14="http://schemas.microsoft.com/office/powerpoint/2010/main" val="424801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43359-986B-E3F0-6B81-215E29850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F416A4C2-1AD4-FB8A-C216-D8ED6F225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88" y="476353"/>
            <a:ext cx="10706102" cy="514141"/>
          </a:xfrm>
        </p:spPr>
        <p:txBody>
          <a:bodyPr/>
          <a:lstStyle/>
          <a:p>
            <a:r>
              <a:rPr lang="en-US" dirty="0"/>
              <a:t>Potential Tuition Plateau Designs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F4E2C4-0E0A-EFD8-B9A3-0D33BB78D4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911" y="1390627"/>
            <a:ext cx="5395428" cy="46577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33708B-403E-2258-9F5A-8F0E65AB1E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2565" y="1390627"/>
            <a:ext cx="5401524" cy="4657748"/>
          </a:xfrm>
          <a:prstGeom prst="rect">
            <a:avLst/>
          </a:prstGeom>
        </p:spPr>
      </p:pic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466AAFA7-A28B-242F-4B8F-9114CBCA2063}"/>
              </a:ext>
            </a:extLst>
          </p:cNvPr>
          <p:cNvSpPr/>
          <p:nvPr/>
        </p:nvSpPr>
        <p:spPr>
          <a:xfrm>
            <a:off x="2456120" y="2594345"/>
            <a:ext cx="1116419" cy="542260"/>
          </a:xfrm>
          <a:prstGeom prst="wedgeRectCallout">
            <a:avLst>
              <a:gd name="adj1" fmla="val 51269"/>
              <a:gd name="adj2" fmla="val 70805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23% Tuition Increase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BFF7612F-D13A-5A4C-F1FA-57936E3B8DBC}"/>
              </a:ext>
            </a:extLst>
          </p:cNvPr>
          <p:cNvSpPr/>
          <p:nvPr/>
        </p:nvSpPr>
        <p:spPr>
          <a:xfrm>
            <a:off x="4418324" y="3429000"/>
            <a:ext cx="1116419" cy="542260"/>
          </a:xfrm>
          <a:prstGeom prst="wedgeRectCallout">
            <a:avLst>
              <a:gd name="adj1" fmla="val -24921"/>
              <a:gd name="adj2" fmla="val -78215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18% Tuition Decrease</a:t>
            </a:r>
          </a:p>
        </p:txBody>
      </p:sp>
    </p:spTree>
    <p:extLst>
      <p:ext uri="{BB962C8B-B14F-4D97-AF65-F5344CB8AC3E}">
        <p14:creationId xmlns:p14="http://schemas.microsoft.com/office/powerpoint/2010/main" val="233989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A4648-0EC3-45AE-73CE-F93BA1B50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4225E58C-DC85-B464-7D8E-BBAE92426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872" y="1102302"/>
            <a:ext cx="8900931" cy="516376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9D55CCD6-4445-7FD4-9A3A-41D8A34DB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87" y="375204"/>
            <a:ext cx="10706102" cy="514141"/>
          </a:xfrm>
        </p:spPr>
        <p:txBody>
          <a:bodyPr/>
          <a:lstStyle/>
          <a:p>
            <a:r>
              <a:rPr lang="en-US" dirty="0"/>
              <a:t>Credit Load Distribution – Behavior Change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47B0FF5-D2B5-D6BC-37C9-A4B8D93303CB}"/>
              </a:ext>
            </a:extLst>
          </p:cNvPr>
          <p:cNvCxnSpPr>
            <a:cxnSpLocks/>
          </p:cNvCxnSpPr>
          <p:nvPr/>
        </p:nvCxnSpPr>
        <p:spPr>
          <a:xfrm flipV="1">
            <a:off x="6159794" y="1584251"/>
            <a:ext cx="0" cy="4681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7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71C37-EEF7-0671-A8A3-71111EE95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449B4-A320-07B6-852B-FC3404228D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7813" y="1982408"/>
            <a:ext cx="10706102" cy="919128"/>
          </a:xfrm>
        </p:spPr>
        <p:txBody>
          <a:bodyPr>
            <a:normAutofit fontScale="25000" lnSpcReduction="20000"/>
          </a:bodyPr>
          <a:lstStyle/>
          <a:p>
            <a:pPr fontAlgn="ctr"/>
            <a:r>
              <a:rPr lang="en-US" sz="12300" b="1" dirty="0">
                <a:solidFill>
                  <a:srgbClr val="007030"/>
                </a:solidFill>
              </a:rPr>
              <a:t>Should TFAB recommend that the President launch a task force to evaluate if and how UO might transition to a tuition plateau structure?</a:t>
            </a:r>
            <a:endParaRPr lang="en-US" sz="12300" dirty="0">
              <a:solidFill>
                <a:srgbClr val="007030"/>
              </a:solidFill>
            </a:endParaRPr>
          </a:p>
          <a:p>
            <a:pPr lvl="1" indent="0">
              <a:buNone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34D67F-7538-0075-8F57-314F500D8251}"/>
              </a:ext>
            </a:extLst>
          </p:cNvPr>
          <p:cNvSpPr txBox="1"/>
          <p:nvPr/>
        </p:nvSpPr>
        <p:spPr>
          <a:xfrm>
            <a:off x="578358" y="285018"/>
            <a:ext cx="60944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en-US" sz="4400" b="1" dirty="0">
                <a:solidFill>
                  <a:srgbClr val="007030"/>
                </a:solidFill>
              </a:rPr>
              <a:t>Discussion</a:t>
            </a:r>
            <a:endParaRPr lang="en-US" sz="4400" dirty="0">
              <a:solidFill>
                <a:srgbClr val="007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47756"/>
      </p:ext>
    </p:extLst>
  </p:cSld>
  <p:clrMapOvr>
    <a:masterClrMapping/>
  </p:clrMapOvr>
</p:sld>
</file>

<file path=ppt/theme/theme1.xml><?xml version="1.0" encoding="utf-8"?>
<a:theme xmlns:a="http://schemas.openxmlformats.org/drawingml/2006/main" name="UO PPT Theme 1">
  <a:themeElements>
    <a:clrScheme name="UO RGB PPT Color Theme">
      <a:dk1>
        <a:srgbClr val="000000"/>
      </a:dk1>
      <a:lt1>
        <a:srgbClr val="FFFFFF"/>
      </a:lt1>
      <a:dk2>
        <a:srgbClr val="007030"/>
      </a:dk2>
      <a:lt2>
        <a:srgbClr val="FEE11A"/>
      </a:lt2>
      <a:accent1>
        <a:srgbClr val="104734"/>
      </a:accent1>
      <a:accent2>
        <a:srgbClr val="489046"/>
      </a:accent2>
      <a:accent3>
        <a:srgbClr val="8ABB40"/>
      </a:accent3>
      <a:accent4>
        <a:srgbClr val="E2E11B"/>
      </a:accent4>
      <a:accent5>
        <a:srgbClr val="004F6E"/>
      </a:accent5>
      <a:accent6>
        <a:srgbClr val="04A3B5"/>
      </a:accent6>
      <a:hlink>
        <a:srgbClr val="00703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 PPT Theme 1" id="{89F8B8C6-6AB7-ED48-A28E-3F5B0121AFC6}" vid="{699CEEF1-B3B9-3E40-9644-22EC45337E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2087</TotalTime>
  <Words>259</Words>
  <Application>Microsoft Office PowerPoint</Application>
  <PresentationFormat>Widescreen</PresentationFormat>
  <Paragraphs>35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Source Sans Pro</vt:lpstr>
      <vt:lpstr>Source Sans Pro Black</vt:lpstr>
      <vt:lpstr>System Font Regular</vt:lpstr>
      <vt:lpstr>UO PPT Theme 1</vt:lpstr>
      <vt:lpstr>Tuition Plateau Discussion TFAB 2025-26</vt:lpstr>
      <vt:lpstr>PowerPoint Presentation</vt:lpstr>
      <vt:lpstr>Advantages/Risks</vt:lpstr>
      <vt:lpstr>Current Credit Load Distribution</vt:lpstr>
      <vt:lpstr>From Per Credit to Plateau: Revenue Impacts</vt:lpstr>
      <vt:lpstr>Potential Tuition Plateau Designs</vt:lpstr>
      <vt:lpstr>Credit Load Distribution – Behavior Change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 PowerPoint Presentation Template</dc:title>
  <dc:subject/>
  <dc:creator>University Communications</dc:creator>
  <cp:keywords/>
  <dc:description/>
  <cp:lastModifiedBy>Anna Clark</cp:lastModifiedBy>
  <cp:revision>5</cp:revision>
  <dcterms:created xsi:type="dcterms:W3CDTF">2022-05-29T02:25:42Z</dcterms:created>
  <dcterms:modified xsi:type="dcterms:W3CDTF">2026-01-22T22:13:47Z</dcterms:modified>
  <cp:category/>
</cp:coreProperties>
</file>