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8" r:id="rId4"/>
    <p:sldMasterId id="2147483691" r:id="rId5"/>
    <p:sldMasterId id="2147483694" r:id="rId6"/>
    <p:sldMasterId id="2147483704" r:id="rId7"/>
  </p:sldMasterIdLst>
  <p:notesMasterIdLst>
    <p:notesMasterId r:id="rId13"/>
  </p:notesMasterIdLst>
  <p:handoutMasterIdLst>
    <p:handoutMasterId r:id="rId14"/>
  </p:handoutMasterIdLst>
  <p:sldIdLst>
    <p:sldId id="259" r:id="rId8"/>
    <p:sldId id="274" r:id="rId9"/>
    <p:sldId id="270" r:id="rId10"/>
    <p:sldId id="278" r:id="rId11"/>
    <p:sldId id="268" r:id="rId12"/>
  </p:sldIdLst>
  <p:sldSz cx="6858000" cy="51435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242"/>
    <a:srgbClr val="007600"/>
    <a:srgbClr val="0E472D"/>
    <a:srgbClr val="FBE31A"/>
    <a:srgbClr val="0B4A2D"/>
    <a:srgbClr val="FFFFFF"/>
    <a:srgbClr val="004A20"/>
    <a:srgbClr val="024613"/>
    <a:srgbClr val="00460B"/>
    <a:srgbClr val="0076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F57CE6-85EC-47A2-8BA1-DEB696F5E334}" v="5" dt="2026-01-30T19:02:49.084"/>
    <p1510:client id="{6A534182-8EE9-4DDA-9424-62F93223B7A7}" v="73" dt="2026-01-29T22:28:35.8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29782" autoAdjust="0"/>
  </p:normalViewPr>
  <p:slideViewPr>
    <p:cSldViewPr snapToGrid="0">
      <p:cViewPr varScale="1">
        <p:scale>
          <a:sx n="43" d="100"/>
          <a:sy n="43" d="100"/>
        </p:scale>
        <p:origin x="387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tags" Target="tags/tag1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A9CDE1-CA5B-0247-A43D-7376A20431E9}" type="datetimeFigureOut">
              <a:rPr lang="en-US" smtClean="0"/>
              <a:t>1/30/2026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00146C-0EFC-6F41-9322-64E1AA29A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1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43C35A-8BF7-5B47-8AD3-2CCCD1288B72}" type="datetimeFigureOut">
              <a:rPr lang="en-US" smtClean="0"/>
              <a:t>1/30/2026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1E5A1-DF78-C547-86AD-9F624F590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2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1E5A1-DF78-C547-86AD-9F624F5907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3736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1E5A1-DF78-C547-86AD-9F624F5907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25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499" y="825110"/>
            <a:ext cx="5477006" cy="2139553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0499" y="3184519"/>
            <a:ext cx="5477006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bg1"/>
                </a:solidFill>
              </a:defRPr>
            </a:lvl1pPr>
            <a:lvl2pPr marL="257168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37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0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6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4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1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18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34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273844"/>
            <a:ext cx="5701904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1260872"/>
            <a:ext cx="2786063" cy="617934"/>
          </a:xfrm>
        </p:spPr>
        <p:txBody>
          <a:bodyPr anchor="b"/>
          <a:lstStyle>
            <a:lvl1pPr marL="0" indent="0">
              <a:buNone/>
              <a:defRPr sz="1350" b="1" cap="all" baseline="0"/>
            </a:lvl1pPr>
            <a:lvl2pPr marL="257168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2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8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2" y="1878811"/>
            <a:ext cx="2786063" cy="253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79313" y="1260872"/>
            <a:ext cx="2808392" cy="617934"/>
          </a:xfrm>
        </p:spPr>
        <p:txBody>
          <a:bodyPr anchor="b"/>
          <a:lstStyle>
            <a:lvl1pPr marL="0" indent="0">
              <a:buNone/>
              <a:defRPr sz="1350" b="1" cap="all" baseline="0"/>
            </a:lvl1pPr>
            <a:lvl2pPr marL="257168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2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8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79313" y="1878811"/>
            <a:ext cx="2808392" cy="25366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76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36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22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662" y="342900"/>
            <a:ext cx="2212181" cy="1200150"/>
          </a:xfrm>
        </p:spPr>
        <p:txBody>
          <a:bodyPr anchor="t">
            <a:normAutofit/>
          </a:bodyPr>
          <a:lstStyle>
            <a:lvl1pPr>
              <a:defRPr sz="202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2616" y="342901"/>
            <a:ext cx="3325090" cy="4052888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3662" y="1543055"/>
            <a:ext cx="2212181" cy="2858691"/>
          </a:xfrm>
        </p:spPr>
        <p:txBody>
          <a:bodyPr>
            <a:normAutofit/>
          </a:bodyPr>
          <a:lstStyle>
            <a:lvl1pPr marL="0" indent="0">
              <a:buNone/>
              <a:defRPr sz="1575"/>
            </a:lvl1pPr>
            <a:lvl2pPr marL="257168" indent="0">
              <a:buNone/>
              <a:defRPr sz="788"/>
            </a:lvl2pPr>
            <a:lvl3pPr marL="514337" indent="0">
              <a:buNone/>
              <a:defRPr sz="675"/>
            </a:lvl3pPr>
            <a:lvl4pPr marL="771506" indent="0">
              <a:buNone/>
              <a:defRPr sz="563"/>
            </a:lvl4pPr>
            <a:lvl5pPr marL="1028675" indent="0">
              <a:buNone/>
              <a:defRPr sz="563"/>
            </a:lvl5pPr>
            <a:lvl6pPr marL="1285843" indent="0">
              <a:buNone/>
              <a:defRPr sz="563"/>
            </a:lvl6pPr>
            <a:lvl7pPr marL="1543012" indent="0">
              <a:buNone/>
              <a:defRPr sz="563"/>
            </a:lvl7pPr>
            <a:lvl8pPr marL="1800180" indent="0">
              <a:buNone/>
              <a:defRPr sz="563"/>
            </a:lvl8pPr>
            <a:lvl9pPr marL="2057348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0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3662" y="342900"/>
            <a:ext cx="2212181" cy="1200150"/>
          </a:xfrm>
        </p:spPr>
        <p:txBody>
          <a:bodyPr anchor="t">
            <a:normAutofit/>
          </a:bodyPr>
          <a:lstStyle>
            <a:lvl1pPr>
              <a:defRPr sz="202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523" y="342901"/>
            <a:ext cx="3339182" cy="4052888"/>
          </a:xfrm>
        </p:spPr>
        <p:txBody>
          <a:bodyPr/>
          <a:lstStyle>
            <a:lvl1pPr marL="0" indent="0">
              <a:buNone/>
              <a:defRPr sz="1800"/>
            </a:lvl1pPr>
            <a:lvl2pPr marL="257168" indent="0">
              <a:buNone/>
              <a:defRPr sz="1575"/>
            </a:lvl2pPr>
            <a:lvl3pPr marL="514337" indent="0">
              <a:buNone/>
              <a:defRPr sz="1350"/>
            </a:lvl3pPr>
            <a:lvl4pPr marL="771506" indent="0">
              <a:buNone/>
              <a:defRPr sz="1125"/>
            </a:lvl4pPr>
            <a:lvl5pPr marL="1028675" indent="0">
              <a:buNone/>
              <a:defRPr sz="1125"/>
            </a:lvl5pPr>
            <a:lvl6pPr marL="1285843" indent="0">
              <a:buNone/>
              <a:defRPr sz="1125"/>
            </a:lvl6pPr>
            <a:lvl7pPr marL="1543012" indent="0">
              <a:buNone/>
              <a:defRPr sz="1125"/>
            </a:lvl7pPr>
            <a:lvl8pPr marL="1800180" indent="0">
              <a:buNone/>
              <a:defRPr sz="1125"/>
            </a:lvl8pPr>
            <a:lvl9pPr marL="2057348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3662" y="1543055"/>
            <a:ext cx="2212181" cy="2858691"/>
          </a:xfrm>
        </p:spPr>
        <p:txBody>
          <a:bodyPr>
            <a:normAutofit/>
          </a:bodyPr>
          <a:lstStyle>
            <a:lvl1pPr marL="0" indent="0">
              <a:buNone/>
              <a:defRPr sz="1575"/>
            </a:lvl1pPr>
            <a:lvl2pPr marL="257168" indent="0">
              <a:buNone/>
              <a:defRPr sz="788"/>
            </a:lvl2pPr>
            <a:lvl3pPr marL="514337" indent="0">
              <a:buNone/>
              <a:defRPr sz="675"/>
            </a:lvl3pPr>
            <a:lvl4pPr marL="771506" indent="0">
              <a:buNone/>
              <a:defRPr sz="563"/>
            </a:lvl4pPr>
            <a:lvl5pPr marL="1028675" indent="0">
              <a:buNone/>
              <a:defRPr sz="563"/>
            </a:lvl5pPr>
            <a:lvl6pPr marL="1285843" indent="0">
              <a:buNone/>
              <a:defRPr sz="563"/>
            </a:lvl6pPr>
            <a:lvl7pPr marL="1543012" indent="0">
              <a:buNone/>
              <a:defRPr sz="563"/>
            </a:lvl7pPr>
            <a:lvl8pPr marL="1800180" indent="0">
              <a:buNone/>
              <a:defRPr sz="563"/>
            </a:lvl8pPr>
            <a:lvl9pPr marL="2057348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7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841772"/>
            <a:ext cx="5829300" cy="17907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68" indent="0" algn="ctr">
              <a:buNone/>
              <a:defRPr sz="1125"/>
            </a:lvl2pPr>
            <a:lvl3pPr marL="514337" indent="0" algn="ctr">
              <a:buNone/>
              <a:defRPr sz="1013"/>
            </a:lvl3pPr>
            <a:lvl4pPr marL="771506" indent="0" algn="ctr">
              <a:buNone/>
              <a:defRPr sz="900"/>
            </a:lvl4pPr>
            <a:lvl5pPr marL="1028675" indent="0" algn="ctr">
              <a:buNone/>
              <a:defRPr sz="900"/>
            </a:lvl5pPr>
            <a:lvl6pPr marL="1285843" indent="0" algn="ctr">
              <a:buNone/>
              <a:defRPr sz="900"/>
            </a:lvl6pPr>
            <a:lvl7pPr marL="1543012" indent="0" algn="ctr">
              <a:buNone/>
              <a:defRPr sz="900"/>
            </a:lvl7pPr>
            <a:lvl8pPr marL="1800180" indent="0" algn="ctr">
              <a:buNone/>
              <a:defRPr sz="900"/>
            </a:lvl8pPr>
            <a:lvl9pPr marL="2057348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825110"/>
            <a:ext cx="5491097" cy="2139553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3184519"/>
            <a:ext cx="5491097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bg1"/>
                </a:solidFill>
              </a:defRPr>
            </a:lvl1pPr>
            <a:lvl2pPr marL="257168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37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0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6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4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1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18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34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841772"/>
            <a:ext cx="5829300" cy="17907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68" indent="0" algn="ctr">
              <a:buNone/>
              <a:defRPr sz="1125"/>
            </a:lvl2pPr>
            <a:lvl3pPr marL="514337" indent="0" algn="ctr">
              <a:buNone/>
              <a:defRPr sz="1013"/>
            </a:lvl3pPr>
            <a:lvl4pPr marL="771506" indent="0" algn="ctr">
              <a:buNone/>
              <a:defRPr sz="900"/>
            </a:lvl4pPr>
            <a:lvl5pPr marL="1028675" indent="0" algn="ctr">
              <a:buNone/>
              <a:defRPr sz="900"/>
            </a:lvl5pPr>
            <a:lvl6pPr marL="1285843" indent="0" algn="ctr">
              <a:buNone/>
              <a:defRPr sz="900"/>
            </a:lvl6pPr>
            <a:lvl7pPr marL="1543012" indent="0" algn="ctr">
              <a:buNone/>
              <a:defRPr sz="900"/>
            </a:lvl7pPr>
            <a:lvl8pPr marL="1800180" indent="0" algn="ctr">
              <a:buNone/>
              <a:defRPr sz="900"/>
            </a:lvl8pPr>
            <a:lvl9pPr marL="2057348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841772"/>
            <a:ext cx="5143500" cy="17907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68" indent="0" algn="ctr">
              <a:buNone/>
              <a:defRPr sz="1125"/>
            </a:lvl2pPr>
            <a:lvl3pPr marL="514337" indent="0" algn="ctr">
              <a:buNone/>
              <a:defRPr sz="1013"/>
            </a:lvl3pPr>
            <a:lvl4pPr marL="771506" indent="0" algn="ctr">
              <a:buNone/>
              <a:defRPr sz="900"/>
            </a:lvl4pPr>
            <a:lvl5pPr marL="1028675" indent="0" algn="ctr">
              <a:buNone/>
              <a:defRPr sz="900"/>
            </a:lvl5pPr>
            <a:lvl6pPr marL="1285843" indent="0" algn="ctr">
              <a:buNone/>
              <a:defRPr sz="900"/>
            </a:lvl6pPr>
            <a:lvl7pPr marL="1543012" indent="0" algn="ctr">
              <a:buNone/>
              <a:defRPr sz="900"/>
            </a:lvl7pPr>
            <a:lvl8pPr marL="1800180" indent="0" algn="ctr">
              <a:buNone/>
              <a:defRPr sz="900"/>
            </a:lvl8pPr>
            <a:lvl9pPr marL="2057348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293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215" y="573005"/>
            <a:ext cx="5829299" cy="122150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7213" y="1965960"/>
            <a:ext cx="5829300" cy="2171700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68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37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0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6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4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1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18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34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688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9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8688" y="760913"/>
            <a:ext cx="5697825" cy="2139553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8688" y="2920702"/>
            <a:ext cx="5697825" cy="1125140"/>
          </a:xfrm>
        </p:spPr>
        <p:txBody>
          <a:bodyPr>
            <a:normAutofit/>
          </a:bodyPr>
          <a:lstStyle>
            <a:lvl1pPr marL="0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1pPr>
            <a:lvl2pPr marL="257168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37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0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6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4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1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18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34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13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761" y="1369219"/>
            <a:ext cx="2801391" cy="3074390"/>
          </a:xfrm>
        </p:spPr>
        <p:txBody>
          <a:bodyPr>
            <a:normAutofit/>
          </a:bodyPr>
          <a:lstStyle>
            <a:lvl1pPr>
              <a:defRPr sz="1688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12194" y="1369219"/>
            <a:ext cx="2774319" cy="3074390"/>
          </a:xfrm>
        </p:spPr>
        <p:txBody>
          <a:bodyPr>
            <a:normAutofit/>
          </a:bodyPr>
          <a:lstStyle>
            <a:lvl1pPr>
              <a:defRPr sz="1688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403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47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484" y="818171"/>
            <a:ext cx="5701031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481" y="1877098"/>
            <a:ext cx="5701032" cy="2569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56898" y="4712400"/>
            <a:ext cx="33604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82" y="-1"/>
            <a:ext cx="531114" cy="5958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357813" y="4572518"/>
            <a:ext cx="10287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5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9" r:id="rId2"/>
  </p:sldLayoutIdLs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rgbClr val="FFFFFF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1pPr>
      <a:lvl2pPr marL="385754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2pPr>
      <a:lvl3pPr marL="642922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3pPr>
      <a:lvl4pPr marL="90009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bg1"/>
          </a:solidFill>
          <a:latin typeface="Open Sans" charset="0"/>
          <a:ea typeface="Open Sans" charset="0"/>
          <a:cs typeface="Open Sans" charset="0"/>
        </a:defRPr>
      </a:lvl5pPr>
      <a:lvl6pPr marL="1414428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4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8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2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8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762" y="818171"/>
            <a:ext cx="5488481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762" y="1877094"/>
            <a:ext cx="5488481" cy="2448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39348" y="4712400"/>
            <a:ext cx="33604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2B50E-326C-7E4B-AB85-F0AE24E52BE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61" y="0"/>
            <a:ext cx="528066" cy="5924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594" y="4567499"/>
            <a:ext cx="1026911" cy="57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754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2" r:id="rId2"/>
  </p:sldLayoutIdLs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rgbClr val="FFFFFF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385754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642922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90009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414428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4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8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2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8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507685" y="4570278"/>
            <a:ext cx="6350318" cy="583691"/>
          </a:xfrm>
          <a:prstGeom prst="rect">
            <a:avLst/>
          </a:prstGeom>
          <a:solidFill>
            <a:srgbClr val="0E4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7685" y="273339"/>
            <a:ext cx="570175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686" y="1428339"/>
            <a:ext cx="5701753" cy="2892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4717385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ADA0B-05D0-A247-B3F1-354956A0D889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4570726"/>
            <a:ext cx="507682" cy="5832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7683" y="4575348"/>
            <a:ext cx="1028700" cy="58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198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7" r:id="rId2"/>
  </p:sldLayoutIdLs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/>
        <a:buChar char="•"/>
        <a:defRPr sz="1575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385754" indent="-128585" algn="l" defTabSz="514337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642922" indent="-128585" algn="l" defTabSz="514337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125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900091" indent="-128585" algn="l" defTabSz="514337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414428" indent="-128585" algn="l" defTabSz="514337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4" indent="-128585" algn="l" defTabSz="514337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8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2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8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7686" y="273844"/>
            <a:ext cx="5878829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686" y="1369224"/>
            <a:ext cx="5878829" cy="2985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4767263"/>
            <a:ext cx="154305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4947C-1363-7F41-9BCC-01D0415EFAF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4573843"/>
            <a:ext cx="507683" cy="56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11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</p:sldLayoutIdLs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/>
        <a:buChar char="•"/>
        <a:defRPr sz="1575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1pPr>
      <a:lvl2pPr marL="385754" indent="-128585" algn="l" defTabSz="514337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350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2pPr>
      <a:lvl3pPr marL="642922" indent="-128585" algn="l" defTabSz="514337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125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3pPr>
      <a:lvl4pPr marL="900091" indent="-128585" algn="l" defTabSz="514337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Open Sans" charset="0"/>
          <a:ea typeface="Open Sans" charset="0"/>
          <a:cs typeface="Open Sans" charset="0"/>
        </a:defRPr>
      </a:lvl5pPr>
      <a:lvl6pPr marL="1414428" indent="-128585" algn="l" defTabSz="514337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4" indent="-128585" algn="l" defTabSz="514337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8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2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8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5582" y="1219089"/>
            <a:ext cx="6045401" cy="1163894"/>
          </a:xfrm>
        </p:spPr>
        <p:txBody>
          <a:bodyPr>
            <a:noAutofit/>
          </a:bodyPr>
          <a:lstStyle/>
          <a:p>
            <a:r>
              <a:rPr lang="en-US" sz="3300" dirty="0">
                <a:latin typeface="Arial" charset="0"/>
                <a:ea typeface="Arial" charset="0"/>
                <a:cs typeface="Arial" charset="0"/>
              </a:rPr>
              <a:t>University of Oregon</a:t>
            </a:r>
            <a:br>
              <a:rPr lang="en-US" sz="3300" dirty="0">
                <a:latin typeface="Arial" charset="0"/>
                <a:ea typeface="Arial" charset="0"/>
                <a:cs typeface="Arial" charset="0"/>
              </a:rPr>
            </a:br>
            <a:r>
              <a:rPr lang="en-US" sz="3300" dirty="0">
                <a:latin typeface="Arial" charset="0"/>
                <a:ea typeface="Arial" charset="0"/>
                <a:cs typeface="Arial" charset="0"/>
              </a:rPr>
              <a:t>Tuition and Fee Advisory Board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56593" y="2937100"/>
            <a:ext cx="5814391" cy="931367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1688">
                <a:solidFill>
                  <a:srgbClr val="007600"/>
                </a:solidFill>
                <a:latin typeface="Arial" charset="0"/>
                <a:ea typeface="Arial" charset="0"/>
                <a:cs typeface="Arial" charset="0"/>
              </a:rPr>
              <a:t>Information Services – Technology (Tech)  Fee </a:t>
            </a:r>
          </a:p>
          <a:p>
            <a:endParaRPr lang="en-US" sz="1688">
              <a:solidFill>
                <a:srgbClr val="007600"/>
              </a:solidFill>
              <a:latin typeface="Arial" charset="0"/>
              <a:ea typeface="Arial" charset="0"/>
              <a:cs typeface="Arial" charset="0"/>
            </a:endParaRPr>
          </a:p>
          <a:p>
            <a:pPr algn="l"/>
            <a:r>
              <a:rPr lang="en-US" sz="1050">
                <a:solidFill>
                  <a:srgbClr val="007600"/>
                </a:solidFill>
                <a:latin typeface="Arial" charset="0"/>
                <a:ea typeface="Arial" charset="0"/>
                <a:cs typeface="Arial" charset="0"/>
              </a:rPr>
              <a:t>Presented by: Abhijit Pandit, Vice President for Information Services and Chief Information Officer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06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8780" y="402692"/>
            <a:ext cx="5878829" cy="445630"/>
          </a:xfrm>
        </p:spPr>
        <p:txBody>
          <a:bodyPr>
            <a:noAutofit/>
          </a:bodyPr>
          <a:lstStyle/>
          <a:p>
            <a:r>
              <a:rPr lang="en-US" sz="4000"/>
              <a:t>High-Level Summary</a:t>
            </a:r>
            <a:endParaRPr lang="en-US" sz="400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7686" y="1204686"/>
            <a:ext cx="5878829" cy="384103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</a:rPr>
              <a:t>Tech Fee Used for </a:t>
            </a:r>
          </a:p>
          <a:p>
            <a:pPr marL="385445" lvl="1" indent="-128270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</a:rPr>
              <a:t>Technology Infrastructure End of life/Growth</a:t>
            </a:r>
          </a:p>
          <a:p>
            <a:pPr marL="385445" lvl="1" indent="-128270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</a:rPr>
              <a:t>Mission Critical Software</a:t>
            </a:r>
          </a:p>
          <a:p>
            <a:pPr marL="385445" lvl="1" indent="-128270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</a:rPr>
              <a:t>Cyber Security tools</a:t>
            </a:r>
          </a:p>
          <a:p>
            <a:pPr marL="385445" lvl="1" indent="-128270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</a:rPr>
              <a:t>Classroom Tech refresh</a:t>
            </a:r>
          </a:p>
          <a:p>
            <a:pPr marL="0" indent="0">
              <a:buNone/>
            </a:pPr>
            <a:endParaRPr lang="en-US" sz="18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en-US" sz="1800" dirty="0">
                <a:latin typeface="Open Sans"/>
                <a:ea typeface="Open Sans"/>
                <a:cs typeface="Open Sans"/>
              </a:rPr>
              <a:t>The Provost reviews recommendations and provides final approval</a:t>
            </a:r>
          </a:p>
          <a:p>
            <a:pPr marL="0" indent="0">
              <a:buNone/>
            </a:pPr>
            <a:endParaRPr lang="en-US" sz="1800"/>
          </a:p>
          <a:p>
            <a:pPr marL="0" indent="0">
              <a:buNone/>
            </a:pP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</a:rPr>
              <a:t>Main Drivers </a:t>
            </a:r>
          </a:p>
          <a:p>
            <a:pPr marL="385445" lvl="1" indent="-128270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</a:rPr>
              <a:t>Increased dependency on technology</a:t>
            </a:r>
          </a:p>
          <a:p>
            <a:pPr marL="385445" lvl="1" indent="-128270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</a:rPr>
              <a:t>Many IT related costs outpace inflation</a:t>
            </a:r>
          </a:p>
          <a:p>
            <a:pPr marL="385445" lvl="1" indent="-128270"/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Open Sans"/>
                <a:ea typeface="Open Sans"/>
                <a:cs typeface="Open Sans"/>
              </a:rPr>
              <a:t>Current funding levels don’t meet demands</a:t>
            </a:r>
          </a:p>
          <a:p>
            <a:pPr marL="256540" lvl="1" indent="0">
              <a:buNone/>
            </a:pPr>
            <a:endParaRPr lang="en-US" sz="14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256540" lvl="1" indent="0">
              <a:buNone/>
            </a:pPr>
            <a:endParaRPr lang="en-US" sz="14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en-US" sz="1800" dirty="0">
                <a:latin typeface="Open Sans"/>
                <a:ea typeface="Open Sans"/>
                <a:cs typeface="Open Sans"/>
              </a:rPr>
              <a:t>Current fee - $67.00/Term. </a:t>
            </a:r>
          </a:p>
          <a:p>
            <a:pPr marL="0" indent="0">
              <a:buNone/>
            </a:pPr>
            <a:r>
              <a:rPr lang="en-US" sz="1800" dirty="0">
                <a:latin typeface="Open Sans"/>
                <a:ea typeface="Open Sans"/>
                <a:cs typeface="Open Sans"/>
              </a:rPr>
              <a:t>Proposed Fee - $70.25./Term ($3.25 increase)</a:t>
            </a:r>
          </a:p>
        </p:txBody>
      </p:sp>
    </p:spTree>
    <p:extLst>
      <p:ext uri="{BB962C8B-B14F-4D97-AF65-F5344CB8AC3E}">
        <p14:creationId xmlns:p14="http://schemas.microsoft.com/office/powerpoint/2010/main" val="2728240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nut 12"/>
          <p:cNvSpPr/>
          <p:nvPr/>
        </p:nvSpPr>
        <p:spPr>
          <a:xfrm rot="1424947">
            <a:off x="304074" y="1023279"/>
            <a:ext cx="3673365" cy="3685190"/>
          </a:xfrm>
          <a:prstGeom prst="donut">
            <a:avLst/>
          </a:prstGeom>
          <a:solidFill>
            <a:srgbClr val="007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0829" y="248978"/>
            <a:ext cx="5878829" cy="445630"/>
          </a:xfrm>
        </p:spPr>
        <p:txBody>
          <a:bodyPr/>
          <a:lstStyle/>
          <a:p>
            <a:r>
              <a:rPr lang="en-US">
                <a:latin typeface="Arial" charset="0"/>
                <a:ea typeface="Arial" charset="0"/>
                <a:cs typeface="Arial" charset="0"/>
              </a:rPr>
              <a:t>How is the tech fee used?</a:t>
            </a:r>
          </a:p>
        </p:txBody>
      </p:sp>
      <p:grpSp>
        <p:nvGrpSpPr>
          <p:cNvPr id="9" name="Group 8"/>
          <p:cNvGrpSpPr/>
          <p:nvPr/>
        </p:nvGrpSpPr>
        <p:grpSpPr>
          <a:xfrm rot="1424947">
            <a:off x="393809" y="1127727"/>
            <a:ext cx="3476295" cy="3476295"/>
            <a:chOff x="1646580" y="1127727"/>
            <a:chExt cx="3476295" cy="3476295"/>
          </a:xfrm>
          <a:pattFill prst="dkUpDiag">
            <a:fgClr>
              <a:schemeClr val="bg1">
                <a:lumMod val="75000"/>
              </a:schemeClr>
            </a:fgClr>
            <a:bgClr>
              <a:schemeClr val="bg1"/>
            </a:bgClr>
          </a:pattFill>
        </p:grpSpPr>
        <p:sp>
          <p:nvSpPr>
            <p:cNvPr id="10" name="Freeform 9"/>
            <p:cNvSpPr/>
            <p:nvPr/>
          </p:nvSpPr>
          <p:spPr>
            <a:xfrm>
              <a:off x="1646580" y="1127727"/>
              <a:ext cx="3476295" cy="3476295"/>
            </a:xfrm>
            <a:custGeom>
              <a:avLst/>
              <a:gdLst>
                <a:gd name="connsiteX0" fmla="*/ 1738147 w 3476295"/>
                <a:gd name="connsiteY0" fmla="*/ 0 h 3476295"/>
                <a:gd name="connsiteX1" fmla="*/ 3243427 w 3476295"/>
                <a:gd name="connsiteY1" fmla="*/ 869074 h 3476295"/>
                <a:gd name="connsiteX2" fmla="*/ 3243427 w 3476295"/>
                <a:gd name="connsiteY2" fmla="*/ 2607222 h 3476295"/>
                <a:gd name="connsiteX3" fmla="*/ 1738148 w 3476295"/>
                <a:gd name="connsiteY3" fmla="*/ 1738148 h 3476295"/>
                <a:gd name="connsiteX4" fmla="*/ 1738147 w 3476295"/>
                <a:gd name="connsiteY4" fmla="*/ 0 h 3476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6295" h="3476295">
                  <a:moveTo>
                    <a:pt x="1738147" y="0"/>
                  </a:moveTo>
                  <a:cubicBezTo>
                    <a:pt x="2359127" y="0"/>
                    <a:pt x="2932937" y="331289"/>
                    <a:pt x="3243427" y="869074"/>
                  </a:cubicBezTo>
                  <a:cubicBezTo>
                    <a:pt x="3553917" y="1406859"/>
                    <a:pt x="3553917" y="2069437"/>
                    <a:pt x="3243427" y="2607222"/>
                  </a:cubicBezTo>
                  <a:lnTo>
                    <a:pt x="1738148" y="1738148"/>
                  </a:lnTo>
                  <a:cubicBezTo>
                    <a:pt x="1738148" y="1158765"/>
                    <a:pt x="1738147" y="579383"/>
                    <a:pt x="1738147" y="0"/>
                  </a:cubicBez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37019" tIns="688449" rIns="453799" bIns="1723061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700" kern="120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1646580" y="1127727"/>
              <a:ext cx="3476295" cy="3476295"/>
            </a:xfrm>
            <a:custGeom>
              <a:avLst/>
              <a:gdLst>
                <a:gd name="connsiteX0" fmla="*/ 3243427 w 3476295"/>
                <a:gd name="connsiteY0" fmla="*/ 2607221 h 3476295"/>
                <a:gd name="connsiteX1" fmla="*/ 1738147 w 3476295"/>
                <a:gd name="connsiteY1" fmla="*/ 3476295 h 3476295"/>
                <a:gd name="connsiteX2" fmla="*/ 232867 w 3476295"/>
                <a:gd name="connsiteY2" fmla="*/ 2607221 h 3476295"/>
                <a:gd name="connsiteX3" fmla="*/ 1738148 w 3476295"/>
                <a:gd name="connsiteY3" fmla="*/ 1738148 h 3476295"/>
                <a:gd name="connsiteX4" fmla="*/ 3243427 w 3476295"/>
                <a:gd name="connsiteY4" fmla="*/ 2607221 h 3476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6295" h="3476295">
                  <a:moveTo>
                    <a:pt x="3243427" y="2607221"/>
                  </a:moveTo>
                  <a:cubicBezTo>
                    <a:pt x="2932937" y="3145006"/>
                    <a:pt x="2359127" y="3476295"/>
                    <a:pt x="1738147" y="3476295"/>
                  </a:cubicBezTo>
                  <a:cubicBezTo>
                    <a:pt x="1117167" y="3476295"/>
                    <a:pt x="543357" y="3145006"/>
                    <a:pt x="232867" y="2607221"/>
                  </a:cubicBezTo>
                  <a:lnTo>
                    <a:pt x="1738148" y="1738148"/>
                  </a:lnTo>
                  <a:lnTo>
                    <a:pt x="3243427" y="2607221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15343" tIns="2256877" rIns="1015343" bIns="270422" numCol="1" spcCol="1270" anchor="ctr" anchorCtr="0">
              <a:noAutofit/>
            </a:bodyPr>
            <a:lstStyle/>
            <a:p>
              <a:pPr lvl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5000" kern="120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646580" y="1127727"/>
              <a:ext cx="3476295" cy="3476295"/>
            </a:xfrm>
            <a:custGeom>
              <a:avLst/>
              <a:gdLst>
                <a:gd name="connsiteX0" fmla="*/ 232868 w 3476295"/>
                <a:gd name="connsiteY0" fmla="*/ 2607221 h 3476295"/>
                <a:gd name="connsiteX1" fmla="*/ 232868 w 3476295"/>
                <a:gd name="connsiteY1" fmla="*/ 869073 h 3476295"/>
                <a:gd name="connsiteX2" fmla="*/ 1738148 w 3476295"/>
                <a:gd name="connsiteY2" fmla="*/ -1 h 3476295"/>
                <a:gd name="connsiteX3" fmla="*/ 1738148 w 3476295"/>
                <a:gd name="connsiteY3" fmla="*/ 1738148 h 3476295"/>
                <a:gd name="connsiteX4" fmla="*/ 232868 w 3476295"/>
                <a:gd name="connsiteY4" fmla="*/ 2607221 h 3476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6295" h="3476295">
                  <a:moveTo>
                    <a:pt x="232868" y="2607221"/>
                  </a:moveTo>
                  <a:cubicBezTo>
                    <a:pt x="-77622" y="2069436"/>
                    <a:pt x="-77622" y="1406858"/>
                    <a:pt x="232868" y="869073"/>
                  </a:cubicBezTo>
                  <a:cubicBezTo>
                    <a:pt x="543358" y="331288"/>
                    <a:pt x="1117168" y="-1"/>
                    <a:pt x="1738148" y="-1"/>
                  </a:cubicBezTo>
                  <a:lnTo>
                    <a:pt x="1738148" y="1738148"/>
                  </a:lnTo>
                  <a:lnTo>
                    <a:pt x="232868" y="2607221"/>
                  </a:lnTo>
                  <a:close/>
                </a:path>
              </a:pathLst>
            </a:cu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19451" tIns="729834" rIns="1971367" bIns="1681676" numCol="1" spcCol="1270" anchor="ctr" anchorCtr="0">
              <a:noAutofit/>
            </a:bodyPr>
            <a:lstStyle/>
            <a:p>
              <a:pPr lvl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3700" kern="120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086240" y="1012871"/>
            <a:ext cx="2684212" cy="26161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dirty="0"/>
              <a:t>Student technology fee:</a:t>
            </a:r>
          </a:p>
          <a:p>
            <a:pPr lvl="1"/>
            <a:r>
              <a:rPr lang="en-US" sz="1600" dirty="0"/>
              <a:t>Currently:</a:t>
            </a:r>
            <a:endParaRPr lang="en-US" sz="1600" dirty="0">
              <a:ea typeface="Calibri"/>
              <a:cs typeface="Calibri"/>
            </a:endParaRPr>
          </a:p>
          <a:p>
            <a:pPr lvl="2"/>
            <a:r>
              <a:rPr lang="en-US" sz="1600" dirty="0"/>
              <a:t>$ 67.00 per term</a:t>
            </a:r>
            <a:endParaRPr lang="en-US" sz="1600" dirty="0">
              <a:ea typeface="Calibri"/>
              <a:cs typeface="Calibri"/>
            </a:endParaRPr>
          </a:p>
          <a:p>
            <a:pPr lvl="2"/>
            <a:endParaRPr lang="en-US" sz="1600" dirty="0"/>
          </a:p>
          <a:p>
            <a:pPr lvl="1"/>
            <a:r>
              <a:rPr lang="en-US" sz="1600" dirty="0"/>
              <a:t>Proposed for 2026-27:</a:t>
            </a:r>
            <a:endParaRPr lang="en-US" sz="1600" dirty="0">
              <a:ea typeface="Calibri"/>
              <a:cs typeface="Calibri"/>
            </a:endParaRPr>
          </a:p>
          <a:p>
            <a:pPr lvl="1"/>
            <a:r>
              <a:rPr lang="en-US" sz="1600" dirty="0"/>
              <a:t>	</a:t>
            </a:r>
            <a:r>
              <a:rPr lang="en-US" sz="1600" b="1" dirty="0"/>
              <a:t>$70.25 per term</a:t>
            </a:r>
            <a:r>
              <a:rPr lang="en-US" sz="1600" dirty="0"/>
              <a:t> 	</a:t>
            </a:r>
            <a:endParaRPr lang="en-US" sz="1600" dirty="0">
              <a:ea typeface="Calibri"/>
              <a:cs typeface="Calibri"/>
            </a:endParaRPr>
          </a:p>
          <a:p>
            <a:pPr lvl="1"/>
            <a:r>
              <a:rPr lang="en-US" sz="1600" dirty="0"/>
              <a:t>Applies to:</a:t>
            </a:r>
            <a:endParaRPr lang="en-US" sz="1600" dirty="0">
              <a:ea typeface="Calibri"/>
              <a:cs typeface="Calibri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New, incoming undergrads</a:t>
            </a:r>
          </a:p>
          <a:p>
            <a:pPr lvl="1"/>
            <a:endParaRPr lang="en-US" sz="120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sp>
        <p:nvSpPr>
          <p:cNvPr id="15" name="Oval 14"/>
          <p:cNvSpPr/>
          <p:nvPr/>
        </p:nvSpPr>
        <p:spPr>
          <a:xfrm rot="1424947">
            <a:off x="1656035" y="2350736"/>
            <a:ext cx="972705" cy="903556"/>
          </a:xfrm>
          <a:prstGeom prst="ellipse">
            <a:avLst/>
          </a:prstGeom>
          <a:solidFill>
            <a:srgbClr val="007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102" y="2502604"/>
            <a:ext cx="579308" cy="5723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 rot="5142713">
            <a:off x="768793" y="1304614"/>
            <a:ext cx="3672010" cy="305114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2400" b="0" cap="none" spc="0">
                <a:ln w="0"/>
                <a:solidFill>
                  <a:srgbClr val="007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Infrastructure end of life/growth</a:t>
            </a:r>
          </a:p>
        </p:txBody>
      </p:sp>
      <p:sp>
        <p:nvSpPr>
          <p:cNvPr id="18" name="Rectangle 17"/>
          <p:cNvSpPr/>
          <p:nvPr/>
        </p:nvSpPr>
        <p:spPr>
          <a:xfrm rot="19351550">
            <a:off x="88346" y="1002051"/>
            <a:ext cx="3579816" cy="305114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2400" b="0" cap="none" spc="0">
                <a:ln w="0"/>
                <a:solidFill>
                  <a:srgbClr val="007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Cybersecurity tools</a:t>
            </a:r>
          </a:p>
        </p:txBody>
      </p:sp>
      <p:sp>
        <p:nvSpPr>
          <p:cNvPr id="19" name="Rectangle 18"/>
          <p:cNvSpPr/>
          <p:nvPr/>
        </p:nvSpPr>
        <p:spPr>
          <a:xfrm rot="2162465">
            <a:off x="-21434" y="1768035"/>
            <a:ext cx="3672010" cy="305114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2400" b="0" cap="none" spc="0">
                <a:ln w="0"/>
                <a:solidFill>
                  <a:srgbClr val="0076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Mission critical software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/>
          <a:srcRect t="29264" r="7955" b="30555"/>
          <a:stretch/>
        </p:blipFill>
        <p:spPr>
          <a:xfrm>
            <a:off x="1630135" y="1278691"/>
            <a:ext cx="884655" cy="37223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/>
          <a:srcRect t="39792" b="40439"/>
          <a:stretch/>
        </p:blipFill>
        <p:spPr>
          <a:xfrm>
            <a:off x="1241357" y="3942005"/>
            <a:ext cx="1425863" cy="28188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2779" y="2865874"/>
            <a:ext cx="921752" cy="5206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5D4CDA9-87F0-D642-A423-9A6758E9AE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327" y="2508779"/>
            <a:ext cx="1153792" cy="2117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07F00B-5594-3A96-7C39-82AA45CD68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836" y="1736377"/>
            <a:ext cx="789943" cy="5916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511DAB-27E8-BD54-CF2F-8B6B314A51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85177" y="1947728"/>
            <a:ext cx="1076966" cy="560992"/>
          </a:xfrm>
          <a:prstGeom prst="rect">
            <a:avLst/>
          </a:prstGeom>
        </p:spPr>
      </p:pic>
      <p:pic>
        <p:nvPicPr>
          <p:cNvPr id="1026" name="Picture 2" descr="Canvas at College of San Mateo - Overview">
            <a:extLst>
              <a:ext uri="{FF2B5EF4-FFF2-40B4-BE49-F238E27FC236}">
                <a16:creationId xmlns:a16="http://schemas.microsoft.com/office/drawing/2014/main" id="{11154B7D-CAB0-274B-D328-838D158D2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70" y="3263844"/>
            <a:ext cx="1425864" cy="456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13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BDFEB-0153-97BF-DC65-71F331B34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2014E-9DD2-1FC1-8482-70159F4565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648206DC-6D6B-0D24-971D-E4008F372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1098"/>
            <a:ext cx="6858000" cy="256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2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A97DA2-49E6-4CAA-6CC0-E70A7A94A9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0"/>
            <a:ext cx="6858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904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Green Title">
  <a:themeElements>
    <a:clrScheme name="Generic Colors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7642"/>
      </a:accent1>
      <a:accent2>
        <a:srgbClr val="A9A600"/>
      </a:accent2>
      <a:accent3>
        <a:srgbClr val="A5A5A5"/>
      </a:accent3>
      <a:accent4>
        <a:srgbClr val="FEFB00"/>
      </a:accent4>
      <a:accent5>
        <a:srgbClr val="004000"/>
      </a:accent5>
      <a:accent6>
        <a:srgbClr val="3CA500"/>
      </a:accent6>
      <a:hlink>
        <a:srgbClr val="00A9D5"/>
      </a:hlink>
      <a:folHlink>
        <a:srgbClr val="3CA5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T 10.2020" id="{9EC033B1-7324-4D73-BADB-4D0B236F3ADF}" vid="{876C2AAE-6918-402F-B4B8-6697B0BC0E84}"/>
    </a:ext>
  </a:extLst>
</a:theme>
</file>

<file path=ppt/theme/theme2.xml><?xml version="1.0" encoding="utf-8"?>
<a:theme xmlns:a="http://schemas.openxmlformats.org/drawingml/2006/main" name="Black Title">
  <a:themeElements>
    <a:clrScheme name="Generic Colors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7642"/>
      </a:accent1>
      <a:accent2>
        <a:srgbClr val="A9A600"/>
      </a:accent2>
      <a:accent3>
        <a:srgbClr val="A5A5A5"/>
      </a:accent3>
      <a:accent4>
        <a:srgbClr val="FEFB00"/>
      </a:accent4>
      <a:accent5>
        <a:srgbClr val="004000"/>
      </a:accent5>
      <a:accent6>
        <a:srgbClr val="3CA500"/>
      </a:accent6>
      <a:hlink>
        <a:srgbClr val="00A9D5"/>
      </a:hlink>
      <a:folHlink>
        <a:srgbClr val="3CA50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T 10.2020" id="{9EC033B1-7324-4D73-BADB-4D0B236F3ADF}" vid="{F2D709C0-752A-4124-8A17-1CE90BD6C867}"/>
    </a:ext>
  </a:extLst>
</a:theme>
</file>

<file path=ppt/theme/theme3.xml><?xml version="1.0" encoding="utf-8"?>
<a:theme xmlns:a="http://schemas.openxmlformats.org/drawingml/2006/main" name="Section Header/School Bra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T 10.2020" id="{9EC033B1-7324-4D73-BADB-4D0B236F3ADF}" vid="{273D2F6C-1B32-4C3E-8F15-79E68EB45601}"/>
    </a:ext>
  </a:extLst>
</a:theme>
</file>

<file path=ppt/theme/theme4.xml><?xml version="1.0" encoding="utf-8"?>
<a:theme xmlns:a="http://schemas.openxmlformats.org/drawingml/2006/main" name="Body of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T 10.2020" id="{9EC033B1-7324-4D73-BADB-4D0B236F3ADF}" vid="{926B6B8E-6CCA-41ED-9E12-B90321530543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9AB4C45D0612429AA2C57FAB79C1C5" ma:contentTypeVersion="14" ma:contentTypeDescription="Create a new document." ma:contentTypeScope="" ma:versionID="3734d8add268411cdc19e83103c1ff8b">
  <xsd:schema xmlns:xsd="http://www.w3.org/2001/XMLSchema" xmlns:xs="http://www.w3.org/2001/XMLSchema" xmlns:p="http://schemas.microsoft.com/office/2006/metadata/properties" xmlns:ns3="a52af074-e4fb-4972-982f-c3d427c45093" xmlns:ns4="7e4f526f-e4d1-4c23-8bae-3e22ecc32007" targetNamespace="http://schemas.microsoft.com/office/2006/metadata/properties" ma:root="true" ma:fieldsID="91e42b94593fe5d8e7b19afe7d3b59d5" ns3:_="" ns4:_="">
    <xsd:import namespace="a52af074-e4fb-4972-982f-c3d427c45093"/>
    <xsd:import namespace="7e4f526f-e4d1-4c23-8bae-3e22ecc320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2af074-e4fb-4972-982f-c3d427c450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4f526f-e4d1-4c23-8bae-3e22ecc3200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EC3AD79-8C26-413B-AC59-08513898C39E}">
  <ds:schemaRefs>
    <ds:schemaRef ds:uri="7e4f526f-e4d1-4c23-8bae-3e22ecc32007"/>
    <ds:schemaRef ds:uri="a52af074-e4fb-4972-982f-c3d427c4509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7D25F9B-80F6-438D-8738-53B7A097B1E4}">
  <ds:schemaRefs>
    <ds:schemaRef ds:uri="7e4f526f-e4d1-4c23-8bae-3e22ecc32007"/>
    <ds:schemaRef ds:uri="a52af074-e4fb-4972-982f-c3d427c4509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B953152-A966-402F-B7D7-4C2D24B2358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IT 10.2020</Template>
  <TotalTime>40</TotalTime>
  <Words>148</Words>
  <Application>Microsoft Office PowerPoint</Application>
  <PresentationFormat>Custom</PresentationFormat>
  <Paragraphs>36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Open Sans</vt:lpstr>
      <vt:lpstr>Green Title</vt:lpstr>
      <vt:lpstr>Black Title</vt:lpstr>
      <vt:lpstr>Section Header/School Brand</vt:lpstr>
      <vt:lpstr>Body of Presentation</vt:lpstr>
      <vt:lpstr>University of Oregon Tuition and Fee Advisory Board</vt:lpstr>
      <vt:lpstr>High-Level Summary</vt:lpstr>
      <vt:lpstr>How is the tech fee used?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Oregon Board of Trustees</dc:title>
  <dc:creator>Jessie Minton</dc:creator>
  <cp:lastModifiedBy>Debbie Sharp</cp:lastModifiedBy>
  <cp:revision>43</cp:revision>
  <dcterms:created xsi:type="dcterms:W3CDTF">2021-01-20T20:13:21Z</dcterms:created>
  <dcterms:modified xsi:type="dcterms:W3CDTF">2026-01-30T23:36:53Z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0x010100989AB4C45D0612429AA2C57FAB79C1C5</vt:lpwstr>
  </property>
  <property fmtid="{D5CDD505-2E9C-101B-9397-08002B2CF9AE}" pid="3" name="ArticulateGUID">
    <vt:lpwstr>DD5E0E16-0D23-4680-AE56-9BDEE132CBD4</vt:lpwstr>
  </property>
  <property fmtid="{D5CDD505-2E9C-101B-9397-08002B2CF9AE}" pid="4" name="ArticulatePath">
    <vt:lpwstr>TFAB IS Tech Fee 2025</vt:lpwstr>
  </property>
</Properties>
</file>