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91" r:id="rId5"/>
    <p:sldMasterId id="2147483694" r:id="rId6"/>
    <p:sldMasterId id="2147483704" r:id="rId7"/>
  </p:sldMasterIdLst>
  <p:notesMasterIdLst>
    <p:notesMasterId r:id="rId13"/>
  </p:notesMasterIdLst>
  <p:handoutMasterIdLst>
    <p:handoutMasterId r:id="rId14"/>
  </p:handoutMasterIdLst>
  <p:sldIdLst>
    <p:sldId id="259" r:id="rId8"/>
    <p:sldId id="274" r:id="rId9"/>
    <p:sldId id="270" r:id="rId10"/>
    <p:sldId id="278" r:id="rId11"/>
    <p:sldId id="268" r:id="rId12"/>
  </p:sldIdLst>
  <p:sldSz cx="6858000" cy="51435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42"/>
    <a:srgbClr val="007600"/>
    <a:srgbClr val="0E472D"/>
    <a:srgbClr val="FBE31A"/>
    <a:srgbClr val="0B4A2D"/>
    <a:srgbClr val="FFFFFF"/>
    <a:srgbClr val="004A20"/>
    <a:srgbClr val="024613"/>
    <a:srgbClr val="00460B"/>
    <a:srgbClr val="007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57CE6-85EC-47A2-8BA1-DEB696F5E334}" v="5" dt="2026-01-30T19:02:49.084"/>
    <p1510:client id="{6A534182-8EE9-4DDA-9424-62F93223B7A7}" v="73" dt="2026-01-29T22:28:35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29782" autoAdjust="0"/>
  </p:normalViewPr>
  <p:slideViewPr>
    <p:cSldViewPr snapToGrid="0">
      <p:cViewPr varScale="1">
        <p:scale>
          <a:sx n="43" d="100"/>
          <a:sy n="43" d="100"/>
        </p:scale>
        <p:origin x="38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7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99" y="825110"/>
            <a:ext cx="5477006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499" y="3184519"/>
            <a:ext cx="5477006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3844"/>
            <a:ext cx="5701904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260872"/>
            <a:ext cx="2786063" cy="617934"/>
          </a:xfrm>
        </p:spPr>
        <p:txBody>
          <a:bodyPr anchor="b"/>
          <a:lstStyle>
            <a:lvl1pPr marL="0" indent="0">
              <a:buNone/>
              <a:defRPr sz="1350" b="1" cap="all" baseline="0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1878811"/>
            <a:ext cx="2786063" cy="253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9313" y="1260872"/>
            <a:ext cx="2808392" cy="617934"/>
          </a:xfrm>
        </p:spPr>
        <p:txBody>
          <a:bodyPr anchor="b"/>
          <a:lstStyle>
            <a:lvl1pPr marL="0" indent="0">
              <a:buNone/>
              <a:defRPr sz="1350" b="1" cap="all" baseline="0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79313" y="1878811"/>
            <a:ext cx="2808392" cy="253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62" y="342900"/>
            <a:ext cx="2212181" cy="1200150"/>
          </a:xfrm>
        </p:spPr>
        <p:txBody>
          <a:bodyPr anchor="t">
            <a:normAutofit/>
          </a:bodyPr>
          <a:lstStyle>
            <a:lvl1pPr>
              <a:defRPr sz="20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616" y="342901"/>
            <a:ext cx="3325090" cy="405288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662" y="1543055"/>
            <a:ext cx="2212181" cy="2858691"/>
          </a:xfr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62" y="342900"/>
            <a:ext cx="2212181" cy="1200150"/>
          </a:xfrm>
        </p:spPr>
        <p:txBody>
          <a:bodyPr anchor="t">
            <a:normAutofit/>
          </a:bodyPr>
          <a:lstStyle>
            <a:lvl1pPr>
              <a:defRPr sz="20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523" y="342901"/>
            <a:ext cx="3339182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662" y="1543055"/>
            <a:ext cx="2212181" cy="2858691"/>
          </a:xfr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825110"/>
            <a:ext cx="5491097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3184519"/>
            <a:ext cx="5491097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5" y="573005"/>
            <a:ext cx="5829299" cy="122150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3" y="1965960"/>
            <a:ext cx="5829300" cy="21717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8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88" y="760913"/>
            <a:ext cx="56978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688" y="2920702"/>
            <a:ext cx="5697825" cy="1125140"/>
          </a:xfrm>
        </p:spPr>
        <p:txBody>
          <a:bodyPr>
            <a:normAutofit/>
          </a:bodyPr>
          <a:lstStyle>
            <a:lvl1pPr marL="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761" y="1369219"/>
            <a:ext cx="2801391" cy="3074390"/>
          </a:xfrm>
        </p:spPr>
        <p:txBody>
          <a:bodyPr>
            <a:normAutofit/>
          </a:bodyPr>
          <a:lstStyle>
            <a:lvl1pPr>
              <a:defRPr sz="168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2194" y="1369219"/>
            <a:ext cx="2774319" cy="3074390"/>
          </a:xfrm>
        </p:spPr>
        <p:txBody>
          <a:bodyPr>
            <a:normAutofit/>
          </a:bodyPr>
          <a:lstStyle>
            <a:lvl1pPr>
              <a:defRPr sz="1688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484" y="818171"/>
            <a:ext cx="570103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481" y="1877098"/>
            <a:ext cx="5701032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898" y="4712400"/>
            <a:ext cx="3360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2" y="-1"/>
            <a:ext cx="531114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57813" y="4572518"/>
            <a:ext cx="1028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762" y="818171"/>
            <a:ext cx="548848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762" y="1877094"/>
            <a:ext cx="5488481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9348" y="4712400"/>
            <a:ext cx="3360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1" y="0"/>
            <a:ext cx="528066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94" y="4567499"/>
            <a:ext cx="1026911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07685" y="4570278"/>
            <a:ext cx="6350318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685" y="273339"/>
            <a:ext cx="570175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686" y="1428339"/>
            <a:ext cx="5701753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17385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570726"/>
            <a:ext cx="507682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683" y="4575348"/>
            <a:ext cx="10287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686" y="273844"/>
            <a:ext cx="587882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686" y="1369224"/>
            <a:ext cx="587882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73843"/>
            <a:ext cx="507683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5582" y="1219089"/>
            <a:ext cx="6045401" cy="1163894"/>
          </a:xfrm>
        </p:spPr>
        <p:txBody>
          <a:bodyPr>
            <a:noAutofit/>
          </a:bodyPr>
          <a:lstStyle/>
          <a:p>
            <a:r>
              <a:rPr lang="en-US" sz="3300" dirty="0">
                <a:latin typeface="Arial" charset="0"/>
                <a:ea typeface="Arial" charset="0"/>
                <a:cs typeface="Arial" charset="0"/>
              </a:rPr>
              <a:t>University of Oregon</a:t>
            </a:r>
            <a:br>
              <a:rPr lang="en-US" sz="3300" dirty="0">
                <a:latin typeface="Arial" charset="0"/>
                <a:ea typeface="Arial" charset="0"/>
                <a:cs typeface="Arial" charset="0"/>
              </a:rPr>
            </a:br>
            <a:r>
              <a:rPr lang="en-US" sz="3300" dirty="0">
                <a:latin typeface="Arial" charset="0"/>
                <a:ea typeface="Arial" charset="0"/>
                <a:cs typeface="Arial" charset="0"/>
              </a:rPr>
              <a:t>Tuition and Fee Advisory Board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6593" y="2937100"/>
            <a:ext cx="5814391" cy="93136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88">
                <a:solidFill>
                  <a:srgbClr val="007600"/>
                </a:solidFill>
                <a:latin typeface="Arial" charset="0"/>
                <a:ea typeface="Arial" charset="0"/>
                <a:cs typeface="Arial" charset="0"/>
              </a:rPr>
              <a:t>Information Services – Technology (Tech)  Fee </a:t>
            </a:r>
          </a:p>
          <a:p>
            <a:endParaRPr lang="en-US" sz="1688">
              <a:solidFill>
                <a:srgbClr val="007600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050">
                <a:solidFill>
                  <a:srgbClr val="007600"/>
                </a:solidFill>
                <a:latin typeface="Arial" charset="0"/>
                <a:ea typeface="Arial" charset="0"/>
                <a:cs typeface="Arial" charset="0"/>
              </a:rPr>
              <a:t>Presented by: Abhijit Pandit, Vice President for Information Services and Chief Information Officer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8780" y="402692"/>
            <a:ext cx="5878829" cy="445630"/>
          </a:xfrm>
        </p:spPr>
        <p:txBody>
          <a:bodyPr>
            <a:noAutofit/>
          </a:bodyPr>
          <a:lstStyle/>
          <a:p>
            <a:r>
              <a:rPr lang="en-US" sz="4000"/>
              <a:t>High-Level Summary</a:t>
            </a:r>
            <a:endParaRPr lang="en-US" sz="4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686" y="1204686"/>
            <a:ext cx="5878829" cy="384103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Tech Fee Used for </a:t>
            </a:r>
          </a:p>
          <a:p>
            <a:pPr marL="385445" lvl="1" indent="-128270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Technology Infrastructure End of life/Growth</a:t>
            </a:r>
          </a:p>
          <a:p>
            <a:pPr marL="385445" lvl="1" indent="-128270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Mission Critical Software</a:t>
            </a:r>
          </a:p>
          <a:p>
            <a:pPr marL="385445" lvl="1" indent="-128270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Cyber Security tools</a:t>
            </a:r>
          </a:p>
          <a:p>
            <a:pPr marL="385445" lvl="1" indent="-128270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Classroom Tech refresh</a:t>
            </a:r>
          </a:p>
          <a:p>
            <a:pPr marL="0" indent="0">
              <a:buNone/>
            </a:pPr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latin typeface="Open Sans"/>
                <a:ea typeface="Open Sans"/>
                <a:cs typeface="Open Sans"/>
              </a:rPr>
              <a:t>The Provost reviews recommendations and provides final approval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Main Drivers </a:t>
            </a:r>
          </a:p>
          <a:p>
            <a:pPr marL="385445" lvl="1" indent="-128270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Increased dependency on technology</a:t>
            </a:r>
          </a:p>
          <a:p>
            <a:pPr marL="385445" lvl="1" indent="-128270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Many IT related costs outpace inflation</a:t>
            </a:r>
          </a:p>
          <a:p>
            <a:pPr marL="385445" lvl="1" indent="-128270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</a:rPr>
              <a:t>Current funding levels don’t meet demands</a:t>
            </a:r>
          </a:p>
          <a:p>
            <a:pPr marL="256540" lvl="1" indent="0">
              <a:buNone/>
            </a:pP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56540" lvl="1" indent="0">
              <a:buNone/>
            </a:pP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latin typeface="Open Sans"/>
                <a:ea typeface="Open Sans"/>
                <a:cs typeface="Open Sans"/>
              </a:rPr>
              <a:t>Current fee - $67.00/Term. </a:t>
            </a:r>
          </a:p>
          <a:p>
            <a:pPr marL="0" indent="0">
              <a:buNone/>
            </a:pPr>
            <a:r>
              <a:rPr lang="en-US" sz="1800" dirty="0">
                <a:latin typeface="Open Sans"/>
                <a:ea typeface="Open Sans"/>
                <a:cs typeface="Open Sans"/>
              </a:rPr>
              <a:t>Proposed Fee - $70.25./Term ($3.25 increase)</a:t>
            </a:r>
          </a:p>
        </p:txBody>
      </p:sp>
    </p:spTree>
    <p:extLst>
      <p:ext uri="{BB962C8B-B14F-4D97-AF65-F5344CB8AC3E}">
        <p14:creationId xmlns:p14="http://schemas.microsoft.com/office/powerpoint/2010/main" val="272824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nut 12"/>
          <p:cNvSpPr/>
          <p:nvPr/>
        </p:nvSpPr>
        <p:spPr>
          <a:xfrm rot="1424947">
            <a:off x="304074" y="1023279"/>
            <a:ext cx="3673365" cy="3685190"/>
          </a:xfrm>
          <a:prstGeom prst="donut">
            <a:avLst/>
          </a:prstGeom>
          <a:solidFill>
            <a:srgbClr val="007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829" y="248978"/>
            <a:ext cx="5878829" cy="445630"/>
          </a:xfrm>
        </p:spPr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How is the tech fee used?</a:t>
            </a:r>
          </a:p>
        </p:txBody>
      </p:sp>
      <p:grpSp>
        <p:nvGrpSpPr>
          <p:cNvPr id="9" name="Group 8"/>
          <p:cNvGrpSpPr/>
          <p:nvPr/>
        </p:nvGrpSpPr>
        <p:grpSpPr>
          <a:xfrm rot="1424947">
            <a:off x="393809" y="1127727"/>
            <a:ext cx="3476295" cy="3476295"/>
            <a:chOff x="1646580" y="1127727"/>
            <a:chExt cx="3476295" cy="3476295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grpSpPr>
        <p:sp>
          <p:nvSpPr>
            <p:cNvPr id="10" name="Freeform 9"/>
            <p:cNvSpPr/>
            <p:nvPr/>
          </p:nvSpPr>
          <p:spPr>
            <a:xfrm>
              <a:off x="1646580" y="1127727"/>
              <a:ext cx="3476295" cy="3476295"/>
            </a:xfrm>
            <a:custGeom>
              <a:avLst/>
              <a:gdLst>
                <a:gd name="connsiteX0" fmla="*/ 1738147 w 3476295"/>
                <a:gd name="connsiteY0" fmla="*/ 0 h 3476295"/>
                <a:gd name="connsiteX1" fmla="*/ 3243427 w 3476295"/>
                <a:gd name="connsiteY1" fmla="*/ 869074 h 3476295"/>
                <a:gd name="connsiteX2" fmla="*/ 3243427 w 3476295"/>
                <a:gd name="connsiteY2" fmla="*/ 2607222 h 3476295"/>
                <a:gd name="connsiteX3" fmla="*/ 1738148 w 3476295"/>
                <a:gd name="connsiteY3" fmla="*/ 1738148 h 3476295"/>
                <a:gd name="connsiteX4" fmla="*/ 1738147 w 3476295"/>
                <a:gd name="connsiteY4" fmla="*/ 0 h 347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295" h="3476295">
                  <a:moveTo>
                    <a:pt x="1738147" y="0"/>
                  </a:moveTo>
                  <a:cubicBezTo>
                    <a:pt x="2359127" y="0"/>
                    <a:pt x="2932937" y="331289"/>
                    <a:pt x="3243427" y="869074"/>
                  </a:cubicBezTo>
                  <a:cubicBezTo>
                    <a:pt x="3553917" y="1406859"/>
                    <a:pt x="3553917" y="2069437"/>
                    <a:pt x="3243427" y="2607222"/>
                  </a:cubicBezTo>
                  <a:lnTo>
                    <a:pt x="1738148" y="1738148"/>
                  </a:lnTo>
                  <a:cubicBezTo>
                    <a:pt x="1738148" y="1158765"/>
                    <a:pt x="1738147" y="579383"/>
                    <a:pt x="1738147" y="0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7019" tIns="688449" rIns="453799" bIns="1723061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46580" y="1127727"/>
              <a:ext cx="3476295" cy="3476295"/>
            </a:xfrm>
            <a:custGeom>
              <a:avLst/>
              <a:gdLst>
                <a:gd name="connsiteX0" fmla="*/ 3243427 w 3476295"/>
                <a:gd name="connsiteY0" fmla="*/ 2607221 h 3476295"/>
                <a:gd name="connsiteX1" fmla="*/ 1738147 w 3476295"/>
                <a:gd name="connsiteY1" fmla="*/ 3476295 h 3476295"/>
                <a:gd name="connsiteX2" fmla="*/ 232867 w 3476295"/>
                <a:gd name="connsiteY2" fmla="*/ 2607221 h 3476295"/>
                <a:gd name="connsiteX3" fmla="*/ 1738148 w 3476295"/>
                <a:gd name="connsiteY3" fmla="*/ 1738148 h 3476295"/>
                <a:gd name="connsiteX4" fmla="*/ 3243427 w 3476295"/>
                <a:gd name="connsiteY4" fmla="*/ 2607221 h 347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295" h="3476295">
                  <a:moveTo>
                    <a:pt x="3243427" y="2607221"/>
                  </a:moveTo>
                  <a:cubicBezTo>
                    <a:pt x="2932937" y="3145006"/>
                    <a:pt x="2359127" y="3476295"/>
                    <a:pt x="1738147" y="3476295"/>
                  </a:cubicBezTo>
                  <a:cubicBezTo>
                    <a:pt x="1117167" y="3476295"/>
                    <a:pt x="543357" y="3145006"/>
                    <a:pt x="232867" y="2607221"/>
                  </a:cubicBezTo>
                  <a:lnTo>
                    <a:pt x="1738148" y="1738148"/>
                  </a:lnTo>
                  <a:lnTo>
                    <a:pt x="3243427" y="260722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5343" tIns="2256877" rIns="1015343" bIns="270422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46580" y="1127727"/>
              <a:ext cx="3476295" cy="3476295"/>
            </a:xfrm>
            <a:custGeom>
              <a:avLst/>
              <a:gdLst>
                <a:gd name="connsiteX0" fmla="*/ 232868 w 3476295"/>
                <a:gd name="connsiteY0" fmla="*/ 2607221 h 3476295"/>
                <a:gd name="connsiteX1" fmla="*/ 232868 w 3476295"/>
                <a:gd name="connsiteY1" fmla="*/ 869073 h 3476295"/>
                <a:gd name="connsiteX2" fmla="*/ 1738148 w 3476295"/>
                <a:gd name="connsiteY2" fmla="*/ -1 h 3476295"/>
                <a:gd name="connsiteX3" fmla="*/ 1738148 w 3476295"/>
                <a:gd name="connsiteY3" fmla="*/ 1738148 h 3476295"/>
                <a:gd name="connsiteX4" fmla="*/ 232868 w 3476295"/>
                <a:gd name="connsiteY4" fmla="*/ 2607221 h 347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295" h="3476295">
                  <a:moveTo>
                    <a:pt x="232868" y="2607221"/>
                  </a:moveTo>
                  <a:cubicBezTo>
                    <a:pt x="-77622" y="2069436"/>
                    <a:pt x="-77622" y="1406858"/>
                    <a:pt x="232868" y="869073"/>
                  </a:cubicBezTo>
                  <a:cubicBezTo>
                    <a:pt x="543358" y="331288"/>
                    <a:pt x="1117168" y="-1"/>
                    <a:pt x="1738148" y="-1"/>
                  </a:cubicBezTo>
                  <a:lnTo>
                    <a:pt x="1738148" y="1738148"/>
                  </a:lnTo>
                  <a:lnTo>
                    <a:pt x="232868" y="260722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451" tIns="729834" rIns="1971367" bIns="1681676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700" kern="12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86240" y="1012871"/>
            <a:ext cx="2684212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Student technology fee:</a:t>
            </a:r>
          </a:p>
          <a:p>
            <a:pPr lvl="1"/>
            <a:r>
              <a:rPr lang="en-US" sz="1600" dirty="0"/>
              <a:t>Currently:</a:t>
            </a:r>
            <a:endParaRPr lang="en-US" sz="1600" dirty="0">
              <a:ea typeface="Calibri"/>
              <a:cs typeface="Calibri"/>
            </a:endParaRPr>
          </a:p>
          <a:p>
            <a:pPr lvl="2"/>
            <a:r>
              <a:rPr lang="en-US" sz="1600" dirty="0"/>
              <a:t>$ 67.00 per term</a:t>
            </a:r>
            <a:endParaRPr lang="en-US" sz="1600" dirty="0">
              <a:ea typeface="Calibri"/>
              <a:cs typeface="Calibri"/>
            </a:endParaRPr>
          </a:p>
          <a:p>
            <a:pPr lvl="2"/>
            <a:endParaRPr lang="en-US" sz="1600" dirty="0"/>
          </a:p>
          <a:p>
            <a:pPr lvl="1"/>
            <a:r>
              <a:rPr lang="en-US" sz="1600" dirty="0"/>
              <a:t>Proposed for 2026-27:</a:t>
            </a:r>
            <a:endParaRPr lang="en-US" sz="1600" dirty="0">
              <a:ea typeface="Calibri"/>
              <a:cs typeface="Calibri"/>
            </a:endParaRPr>
          </a:p>
          <a:p>
            <a:pPr lvl="1"/>
            <a:r>
              <a:rPr lang="en-US" sz="1600" dirty="0"/>
              <a:t>	</a:t>
            </a:r>
            <a:r>
              <a:rPr lang="en-US" sz="1600" b="1" dirty="0"/>
              <a:t>$70.25 per term</a:t>
            </a:r>
            <a:r>
              <a:rPr lang="en-US" sz="1600" dirty="0"/>
              <a:t> 	</a:t>
            </a:r>
            <a:endParaRPr lang="en-US" sz="1600" dirty="0">
              <a:ea typeface="Calibri"/>
              <a:cs typeface="Calibri"/>
            </a:endParaRPr>
          </a:p>
          <a:p>
            <a:pPr lvl="1"/>
            <a:r>
              <a:rPr lang="en-US" sz="1600" dirty="0"/>
              <a:t>Applies to:</a:t>
            </a:r>
            <a:endParaRPr lang="en-US" sz="1600" dirty="0">
              <a:ea typeface="Calibri"/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New, incoming undergrads</a:t>
            </a:r>
          </a:p>
          <a:p>
            <a:pPr lvl="1"/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 rot="1424947">
            <a:off x="1656035" y="2350736"/>
            <a:ext cx="972705" cy="903556"/>
          </a:xfrm>
          <a:prstGeom prst="ellipse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02" y="2502604"/>
            <a:ext cx="579308" cy="5723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5142713">
            <a:off x="768793" y="1304614"/>
            <a:ext cx="3672010" cy="3051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rgbClr val="007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Infrastructure end of life/growth</a:t>
            </a:r>
          </a:p>
        </p:txBody>
      </p:sp>
      <p:sp>
        <p:nvSpPr>
          <p:cNvPr id="18" name="Rectangle 17"/>
          <p:cNvSpPr/>
          <p:nvPr/>
        </p:nvSpPr>
        <p:spPr>
          <a:xfrm rot="19351550">
            <a:off x="88346" y="1002051"/>
            <a:ext cx="3579816" cy="3051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rgbClr val="007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Cybersecurity tools</a:t>
            </a:r>
          </a:p>
        </p:txBody>
      </p:sp>
      <p:sp>
        <p:nvSpPr>
          <p:cNvPr id="19" name="Rectangle 18"/>
          <p:cNvSpPr/>
          <p:nvPr/>
        </p:nvSpPr>
        <p:spPr>
          <a:xfrm rot="2162465">
            <a:off x="-21434" y="1768035"/>
            <a:ext cx="3672010" cy="3051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rgbClr val="007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Mission critical software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t="29264" r="7955" b="30555"/>
          <a:stretch/>
        </p:blipFill>
        <p:spPr>
          <a:xfrm>
            <a:off x="1630135" y="1278691"/>
            <a:ext cx="884655" cy="3722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t="39792" b="40439"/>
          <a:stretch/>
        </p:blipFill>
        <p:spPr>
          <a:xfrm>
            <a:off x="1241357" y="3942005"/>
            <a:ext cx="1425863" cy="2818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779" y="2865874"/>
            <a:ext cx="921752" cy="5206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D4CDA9-87F0-D642-A423-9A6758E9A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27" y="2508779"/>
            <a:ext cx="1153792" cy="211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7F00B-5594-3A96-7C39-82AA45CD6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836" y="1736377"/>
            <a:ext cx="789943" cy="591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11DAB-27E8-BD54-CF2F-8B6B314A5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5177" y="1947728"/>
            <a:ext cx="1076966" cy="560992"/>
          </a:xfrm>
          <a:prstGeom prst="rect">
            <a:avLst/>
          </a:prstGeom>
        </p:spPr>
      </p:pic>
      <p:pic>
        <p:nvPicPr>
          <p:cNvPr id="1026" name="Picture 2" descr="Canvas at College of San Mateo - Overview">
            <a:extLst>
              <a:ext uri="{FF2B5EF4-FFF2-40B4-BE49-F238E27FC236}">
                <a16:creationId xmlns:a16="http://schemas.microsoft.com/office/drawing/2014/main" id="{11154B7D-CAB0-274B-D328-838D158D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" y="3263844"/>
            <a:ext cx="1425864" cy="4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DFEB-0153-97BF-DC65-71F331B3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2014E-9DD2-1FC1-8482-70159F456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48206DC-6D6B-0D24-971D-E4008F372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098"/>
            <a:ext cx="6858000" cy="25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97DA2-49E6-4CAA-6CC0-E70A7A94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0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876C2AAE-6918-402F-B4B8-6697B0BC0E84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F2D709C0-752A-4124-8A17-1CE90BD6C867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273D2F6C-1B32-4C3E-8F15-79E68EB45601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10.2020" id="{9EC033B1-7324-4D73-BADB-4D0B236F3ADF}" vid="{926B6B8E-6CCA-41ED-9E12-B9032153054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AB4C45D0612429AA2C57FAB79C1C5" ma:contentTypeVersion="14" ma:contentTypeDescription="Create a new document." ma:contentTypeScope="" ma:versionID="3734d8add268411cdc19e83103c1ff8b">
  <xsd:schema xmlns:xsd="http://www.w3.org/2001/XMLSchema" xmlns:xs="http://www.w3.org/2001/XMLSchema" xmlns:p="http://schemas.microsoft.com/office/2006/metadata/properties" xmlns:ns3="a52af074-e4fb-4972-982f-c3d427c45093" xmlns:ns4="7e4f526f-e4d1-4c23-8bae-3e22ecc32007" targetNamespace="http://schemas.microsoft.com/office/2006/metadata/properties" ma:root="true" ma:fieldsID="91e42b94593fe5d8e7b19afe7d3b59d5" ns3:_="" ns4:_="">
    <xsd:import namespace="a52af074-e4fb-4972-982f-c3d427c45093"/>
    <xsd:import namespace="7e4f526f-e4d1-4c23-8bae-3e22ecc320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af074-e4fb-4972-982f-c3d427c45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f526f-e4d1-4c23-8bae-3e22ecc320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C3AD79-8C26-413B-AC59-08513898C39E}">
  <ds:schemaRefs>
    <ds:schemaRef ds:uri="7e4f526f-e4d1-4c23-8bae-3e22ecc32007"/>
    <ds:schemaRef ds:uri="a52af074-e4fb-4972-982f-c3d427c450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D25F9B-80F6-438D-8738-53B7A097B1E4}">
  <ds:schemaRefs>
    <ds:schemaRef ds:uri="7e4f526f-e4d1-4c23-8bae-3e22ecc32007"/>
    <ds:schemaRef ds:uri="a52af074-e4fb-4972-982f-c3d427c450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953152-A966-402F-B7D7-4C2D24B235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 10.2020</Template>
  <TotalTime>40</TotalTime>
  <Words>148</Words>
  <Application>Microsoft Office PowerPoint</Application>
  <PresentationFormat>Custom</PresentationFormat>
  <Paragraphs>36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Open Sans</vt:lpstr>
      <vt:lpstr>Green Title</vt:lpstr>
      <vt:lpstr>Black Title</vt:lpstr>
      <vt:lpstr>Section Header/School Brand</vt:lpstr>
      <vt:lpstr>Body of Presentation</vt:lpstr>
      <vt:lpstr>University of Oregon Tuition and Fee Advisory Board</vt:lpstr>
      <vt:lpstr>High-Level Summary</vt:lpstr>
      <vt:lpstr>How is the tech fee used?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Oregon Board of Trustees</dc:title>
  <dc:creator>Jessie Minton</dc:creator>
  <cp:lastModifiedBy>Debbie Sharp</cp:lastModifiedBy>
  <cp:revision>43</cp:revision>
  <dcterms:created xsi:type="dcterms:W3CDTF">2021-01-20T20:13:21Z</dcterms:created>
  <dcterms:modified xsi:type="dcterms:W3CDTF">2026-01-30T23:36:53Z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0x010100989AB4C45D0612429AA2C57FAB79C1C5</vt:lpwstr>
  </property>
  <property fmtid="{D5CDD505-2E9C-101B-9397-08002B2CF9AE}" pid="3" name="ArticulateGUID">
    <vt:lpwstr>DD5E0E16-0D23-4680-AE56-9BDEE132CBD4</vt:lpwstr>
  </property>
  <property fmtid="{D5CDD505-2E9C-101B-9397-08002B2CF9AE}" pid="4" name="ArticulatePath">
    <vt:lpwstr>TFAB IS Tech Fee 2025</vt:lpwstr>
  </property>
</Properties>
</file>