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737" r:id="rId2"/>
    <p:sldId id="738" r:id="rId3"/>
    <p:sldId id="735" r:id="rId4"/>
    <p:sldId id="684" r:id="rId5"/>
    <p:sldId id="361" r:id="rId6"/>
    <p:sldId id="715" r:id="rId7"/>
    <p:sldId id="705" r:id="rId8"/>
    <p:sldId id="704" r:id="rId9"/>
    <p:sldId id="707" r:id="rId10"/>
    <p:sldId id="709" r:id="rId11"/>
    <p:sldId id="713" r:id="rId12"/>
    <p:sldId id="688" r:id="rId13"/>
    <p:sldId id="690" r:id="rId14"/>
    <p:sldId id="696" r:id="rId15"/>
    <p:sldId id="716" r:id="rId16"/>
    <p:sldId id="685" r:id="rId17"/>
    <p:sldId id="711" r:id="rId18"/>
    <p:sldId id="717" r:id="rId19"/>
    <p:sldId id="718" r:id="rId20"/>
    <p:sldId id="719" r:id="rId21"/>
    <p:sldId id="720" r:id="rId22"/>
    <p:sldId id="721" r:id="rId23"/>
    <p:sldId id="722" r:id="rId24"/>
    <p:sldId id="723" r:id="rId25"/>
    <p:sldId id="724" r:id="rId26"/>
    <p:sldId id="725" r:id="rId27"/>
    <p:sldId id="726" r:id="rId28"/>
    <p:sldId id="727" r:id="rId29"/>
    <p:sldId id="728" r:id="rId30"/>
    <p:sldId id="729" r:id="rId31"/>
    <p:sldId id="730" r:id="rId32"/>
    <p:sldId id="731" r:id="rId33"/>
    <p:sldId id="732" r:id="rId34"/>
    <p:sldId id="733" r:id="rId35"/>
    <p:sldId id="734" r:id="rId36"/>
    <p:sldId id="708" r:id="rId37"/>
  </p:sldIdLst>
  <p:sldSz cx="12192000" cy="6858000"/>
  <p:notesSz cx="9309100" cy="70231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11" userDrawn="1">
          <p15:clr>
            <a:srgbClr val="A4A3A4"/>
          </p15:clr>
        </p15:guide>
        <p15:guide id="2" pos="2133" userDrawn="1">
          <p15:clr>
            <a:srgbClr val="A4A3A4"/>
          </p15:clr>
        </p15:guide>
        <p15:guide id="3" pos="2142" userDrawn="1">
          <p15:clr>
            <a:srgbClr val="A4A3A4"/>
          </p15:clr>
        </p15:guide>
        <p15:guide id="4" orient="horz" pos="2213" userDrawn="1">
          <p15:clr>
            <a:srgbClr val="A4A3A4"/>
          </p15:clr>
        </p15:guide>
        <p15:guide id="5" pos="2921" userDrawn="1">
          <p15:clr>
            <a:srgbClr val="A4A3A4"/>
          </p15:clr>
        </p15:guide>
        <p15:guide id="6" pos="293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12" clrIdx="1">
    <p:extLst>
      <p:ext uri="{19B8F6BF-5375-455C-9EA6-DF929625EA0E}">
        <p15:presenceInfo xmlns:p15="http://schemas.microsoft.com/office/powerpoint/2012/main" userId="S-1-5-21-2613503727-1553357937-2150718590-262124" providerId="AD"/>
      </p:ext>
    </p:extLst>
  </p:cmAuthor>
  <p:cmAuthor id="2" name="Jamie Moffitt" initials="JM" lastIdx="1" clrIdx="2">
    <p:extLst>
      <p:ext uri="{19B8F6BF-5375-455C-9EA6-DF929625EA0E}">
        <p15:presenceInfo xmlns:p15="http://schemas.microsoft.com/office/powerpoint/2012/main" userId="S::jmoffitt@uoregon.edu::cb409cd1-f42f-43de-b300-f6b3d15942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FF0000"/>
    <a:srgbClr val="009900"/>
    <a:srgbClr val="FFFF66"/>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60"/>
  </p:normalViewPr>
  <p:slideViewPr>
    <p:cSldViewPr snapToGrid="0">
      <p:cViewPr varScale="1">
        <p:scale>
          <a:sx n="102" d="100"/>
          <a:sy n="102" d="100"/>
        </p:scale>
        <p:origin x="132" y="1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11"/>
        <p:guide pos="2133"/>
        <p:guide pos="2142"/>
        <p:guide orient="horz" pos="2213"/>
        <p:guide pos="2921"/>
        <p:guide pos="2933"/>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4033943" cy="351155"/>
          </a:xfrm>
          <a:prstGeom prst="rect">
            <a:avLst/>
          </a:prstGeom>
        </p:spPr>
        <p:txBody>
          <a:bodyPr vert="horz" lIns="92614" tIns="46308" rIns="92614" bIns="46308" rtlCol="0"/>
          <a:lstStyle>
            <a:lvl1pPr algn="l">
              <a:defRPr sz="1200"/>
            </a:lvl1pPr>
          </a:lstStyle>
          <a:p>
            <a:endParaRPr lang="en-US"/>
          </a:p>
        </p:txBody>
      </p:sp>
      <p:sp>
        <p:nvSpPr>
          <p:cNvPr id="3" name="Date Placeholder 2"/>
          <p:cNvSpPr>
            <a:spLocks noGrp="1"/>
          </p:cNvSpPr>
          <p:nvPr>
            <p:ph type="dt" sz="quarter" idx="1"/>
          </p:nvPr>
        </p:nvSpPr>
        <p:spPr>
          <a:xfrm>
            <a:off x="5273008" y="2"/>
            <a:ext cx="4033943" cy="351155"/>
          </a:xfrm>
          <a:prstGeom prst="rect">
            <a:avLst/>
          </a:prstGeom>
        </p:spPr>
        <p:txBody>
          <a:bodyPr vert="horz" lIns="92614" tIns="46308" rIns="92614" bIns="46308" rtlCol="0"/>
          <a:lstStyle>
            <a:lvl1pPr algn="r">
              <a:defRPr sz="1200"/>
            </a:lvl1pPr>
          </a:lstStyle>
          <a:p>
            <a:fld id="{669F5634-B0B2-4192-9107-3AA496FF89F8}" type="datetimeFigureOut">
              <a:rPr lang="en-US" smtClean="0"/>
              <a:pPr/>
              <a:t>11/6/2025</a:t>
            </a:fld>
            <a:endParaRPr lang="en-US"/>
          </a:p>
        </p:txBody>
      </p:sp>
      <p:sp>
        <p:nvSpPr>
          <p:cNvPr id="4" name="Footer Placeholder 3"/>
          <p:cNvSpPr>
            <a:spLocks noGrp="1"/>
          </p:cNvSpPr>
          <p:nvPr>
            <p:ph type="ftr" sz="quarter" idx="2"/>
          </p:nvPr>
        </p:nvSpPr>
        <p:spPr>
          <a:xfrm>
            <a:off x="3" y="6670728"/>
            <a:ext cx="4033943" cy="351155"/>
          </a:xfrm>
          <a:prstGeom prst="rect">
            <a:avLst/>
          </a:prstGeom>
        </p:spPr>
        <p:txBody>
          <a:bodyPr vert="horz" lIns="92614" tIns="46308" rIns="92614" bIns="46308" rtlCol="0" anchor="b"/>
          <a:lstStyle>
            <a:lvl1pPr algn="l">
              <a:defRPr sz="1200"/>
            </a:lvl1pPr>
          </a:lstStyle>
          <a:p>
            <a:endParaRPr lang="en-US"/>
          </a:p>
        </p:txBody>
      </p:sp>
      <p:sp>
        <p:nvSpPr>
          <p:cNvPr id="5" name="Slide Number Placeholder 4"/>
          <p:cNvSpPr>
            <a:spLocks noGrp="1"/>
          </p:cNvSpPr>
          <p:nvPr>
            <p:ph type="sldNum" sz="quarter" idx="3"/>
          </p:nvPr>
        </p:nvSpPr>
        <p:spPr>
          <a:xfrm>
            <a:off x="5273008" y="6670728"/>
            <a:ext cx="4033943" cy="351155"/>
          </a:xfrm>
          <a:prstGeom prst="rect">
            <a:avLst/>
          </a:prstGeom>
        </p:spPr>
        <p:txBody>
          <a:bodyPr vert="horz" lIns="92614" tIns="46308" rIns="92614" bIns="46308" rtlCol="0" anchor="b"/>
          <a:lstStyle>
            <a:lvl1pPr algn="r">
              <a:defRPr sz="1200"/>
            </a:lvl1pPr>
          </a:lstStyle>
          <a:p>
            <a:fld id="{CFBC96D2-834C-4868-AEB1-5229AFDEEA14}" type="slidenum">
              <a:rPr lang="en-US" smtClean="0"/>
              <a:pPr/>
              <a:t>‹#›</a:t>
            </a:fld>
            <a:endParaRPr lang="en-US"/>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3" y="2"/>
            <a:ext cx="4033943" cy="351155"/>
          </a:xfrm>
          <a:prstGeom prst="rect">
            <a:avLst/>
          </a:prstGeom>
          <a:noFill/>
          <a:ln w="9525">
            <a:noFill/>
            <a:miter lim="800000"/>
            <a:headEnd/>
            <a:tailEnd/>
          </a:ln>
          <a:effectLst/>
        </p:spPr>
        <p:txBody>
          <a:bodyPr vert="horz" wrap="square" lIns="92614" tIns="46308" rIns="92614" bIns="46308" numCol="1" anchor="t" anchorCtr="0" compatLnSpc="1">
            <a:prstTxWarp prst="textNoShape">
              <a:avLst/>
            </a:prstTxWarp>
          </a:bodyPr>
          <a:lstStyle>
            <a:lvl1pPr algn="l">
              <a:defRPr sz="1200"/>
            </a:lvl1pPr>
          </a:lstStyle>
          <a:p>
            <a:pPr>
              <a:defRPr/>
            </a:pPr>
            <a:endParaRPr lang="en-US"/>
          </a:p>
        </p:txBody>
      </p:sp>
      <p:sp>
        <p:nvSpPr>
          <p:cNvPr id="7171" name="Rectangle 3"/>
          <p:cNvSpPr>
            <a:spLocks noGrp="1" noChangeArrowheads="1"/>
          </p:cNvSpPr>
          <p:nvPr>
            <p:ph type="dt" idx="1"/>
          </p:nvPr>
        </p:nvSpPr>
        <p:spPr bwMode="auto">
          <a:xfrm>
            <a:off x="5273008" y="2"/>
            <a:ext cx="4033943" cy="351155"/>
          </a:xfrm>
          <a:prstGeom prst="rect">
            <a:avLst/>
          </a:prstGeom>
          <a:noFill/>
          <a:ln w="9525">
            <a:noFill/>
            <a:miter lim="800000"/>
            <a:headEnd/>
            <a:tailEnd/>
          </a:ln>
          <a:effectLst/>
        </p:spPr>
        <p:txBody>
          <a:bodyPr vert="horz" wrap="square" lIns="92614" tIns="46308" rIns="92614" bIns="46308" numCol="1" anchor="t" anchorCtr="0" compatLnSpc="1">
            <a:prstTxWarp prst="textNoShape">
              <a:avLst/>
            </a:prstTxWarp>
          </a:bodyPr>
          <a:lstStyle>
            <a:lvl1pPr algn="r">
              <a:defRPr sz="1200"/>
            </a:lvl1pPr>
          </a:lstStyle>
          <a:p>
            <a:pPr>
              <a:defRPr/>
            </a:pPr>
            <a:endParaRPr lang="en-US"/>
          </a:p>
        </p:txBody>
      </p:sp>
      <p:sp>
        <p:nvSpPr>
          <p:cNvPr id="26628" name="Rectangle 4"/>
          <p:cNvSpPr>
            <a:spLocks noGrp="1" noRot="1" noChangeAspect="1" noChangeArrowheads="1" noTextEdit="1"/>
          </p:cNvSpPr>
          <p:nvPr>
            <p:ph type="sldImg" idx="2"/>
          </p:nvPr>
        </p:nvSpPr>
        <p:spPr bwMode="auto">
          <a:xfrm>
            <a:off x="2311400" y="528638"/>
            <a:ext cx="4686300" cy="26352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0911" y="3335975"/>
            <a:ext cx="7447280" cy="3160395"/>
          </a:xfrm>
          <a:prstGeom prst="rect">
            <a:avLst/>
          </a:prstGeom>
          <a:noFill/>
          <a:ln w="9525">
            <a:noFill/>
            <a:miter lim="800000"/>
            <a:headEnd/>
            <a:tailEnd/>
          </a:ln>
          <a:effectLst/>
        </p:spPr>
        <p:txBody>
          <a:bodyPr vert="horz" wrap="square" lIns="92614" tIns="46308" rIns="92614" bIns="4630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3" y="6670728"/>
            <a:ext cx="4033943" cy="351155"/>
          </a:xfrm>
          <a:prstGeom prst="rect">
            <a:avLst/>
          </a:prstGeom>
          <a:noFill/>
          <a:ln w="9525">
            <a:noFill/>
            <a:miter lim="800000"/>
            <a:headEnd/>
            <a:tailEnd/>
          </a:ln>
          <a:effectLst/>
        </p:spPr>
        <p:txBody>
          <a:bodyPr vert="horz" wrap="square" lIns="92614" tIns="46308" rIns="92614" bIns="46308" numCol="1" anchor="b" anchorCtr="0" compatLnSpc="1">
            <a:prstTxWarp prst="textNoShape">
              <a:avLst/>
            </a:prstTxWarp>
          </a:bodyPr>
          <a:lstStyle>
            <a:lvl1pPr algn="l">
              <a:defRPr sz="1200"/>
            </a:lvl1pPr>
          </a:lstStyle>
          <a:p>
            <a:pPr>
              <a:defRPr/>
            </a:pPr>
            <a:endParaRPr lang="en-US"/>
          </a:p>
        </p:txBody>
      </p:sp>
      <p:sp>
        <p:nvSpPr>
          <p:cNvPr id="7175" name="Rectangle 7"/>
          <p:cNvSpPr>
            <a:spLocks noGrp="1" noChangeArrowheads="1"/>
          </p:cNvSpPr>
          <p:nvPr>
            <p:ph type="sldNum" sz="quarter" idx="5"/>
          </p:nvPr>
        </p:nvSpPr>
        <p:spPr bwMode="auto">
          <a:xfrm>
            <a:off x="5273008" y="6670728"/>
            <a:ext cx="4033943" cy="351155"/>
          </a:xfrm>
          <a:prstGeom prst="rect">
            <a:avLst/>
          </a:prstGeom>
          <a:noFill/>
          <a:ln w="9525">
            <a:noFill/>
            <a:miter lim="800000"/>
            <a:headEnd/>
            <a:tailEnd/>
          </a:ln>
          <a:effectLst/>
        </p:spPr>
        <p:txBody>
          <a:bodyPr vert="horz" wrap="square" lIns="92614" tIns="46308" rIns="92614" bIns="46308" numCol="1" anchor="b" anchorCtr="0" compatLnSpc="1">
            <a:prstTxWarp prst="textNoShape">
              <a:avLst/>
            </a:prstTxWarp>
          </a:bodyPr>
          <a:lstStyle>
            <a:lvl1pPr algn="r">
              <a:defRPr sz="1200"/>
            </a:lvl1pPr>
          </a:lstStyle>
          <a:p>
            <a:pPr>
              <a:defRPr/>
            </a:pPr>
            <a:fld id="{4F71E5C1-42FB-4DA5-8DE9-383A35A6BE86}" type="slidenum">
              <a:rPr lang="en-US"/>
              <a:pPr>
                <a:defRPr/>
              </a:pPr>
              <a:t>‹#›</a:t>
            </a:fld>
            <a:endParaRPr lang="en-US"/>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8AE2F-CEAE-D331-46B0-5A7807A40E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467811-B1C9-702D-7546-98318EB1EEFD}"/>
              </a:ext>
            </a:extLst>
          </p:cNvPr>
          <p:cNvSpPr>
            <a:spLocks noGrp="1" noRot="1" noChangeAspect="1"/>
          </p:cNvSpPr>
          <p:nvPr>
            <p:ph type="sldImg"/>
          </p:nvPr>
        </p:nvSpPr>
        <p:spPr>
          <a:xfrm>
            <a:off x="2281238" y="588963"/>
            <a:ext cx="4673600" cy="2628900"/>
          </a:xfrm>
        </p:spPr>
      </p:sp>
      <p:sp>
        <p:nvSpPr>
          <p:cNvPr id="3" name="Notes Placeholder 2">
            <a:extLst>
              <a:ext uri="{FF2B5EF4-FFF2-40B4-BE49-F238E27FC236}">
                <a16:creationId xmlns:a16="http://schemas.microsoft.com/office/drawing/2014/main" id="{773DA9C3-BB4E-4B87-9CA6-64DC269A49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FB3088-EA57-F62E-B17F-820E44FE6033}"/>
              </a:ext>
            </a:extLst>
          </p:cNvPr>
          <p:cNvSpPr>
            <a:spLocks noGrp="1"/>
          </p:cNvSpPr>
          <p:nvPr>
            <p:ph type="sldNum" sz="quarter" idx="10"/>
          </p:nvPr>
        </p:nvSpPr>
        <p:spPr/>
        <p:txBody>
          <a:bodyPr/>
          <a:lstStyle/>
          <a:p>
            <a:pPr>
              <a:defRPr/>
            </a:pPr>
            <a:fld id="{4F71E5C1-42FB-4DA5-8DE9-383A35A6BE86}" type="slidenum">
              <a:rPr lang="en-US" smtClean="0"/>
              <a:pPr>
                <a:defRPr/>
              </a:pPr>
              <a:t>1</a:t>
            </a:fld>
            <a:endParaRPr lang="en-US" dirty="0"/>
          </a:p>
        </p:txBody>
      </p:sp>
    </p:spTree>
    <p:extLst>
      <p:ext uri="{BB962C8B-B14F-4D97-AF65-F5344CB8AC3E}">
        <p14:creationId xmlns:p14="http://schemas.microsoft.com/office/powerpoint/2010/main" val="3137931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8638"/>
            <a:ext cx="4686300" cy="2635250"/>
          </a:xfrm>
        </p:spPr>
      </p:sp>
      <p:sp>
        <p:nvSpPr>
          <p:cNvPr id="3" name="Notes Placeholder 2"/>
          <p:cNvSpPr>
            <a:spLocks noGrp="1"/>
          </p:cNvSpPr>
          <p:nvPr>
            <p:ph type="body" idx="1"/>
          </p:nvPr>
        </p:nvSpPr>
        <p:spPr>
          <a:xfrm>
            <a:off x="1425859" y="3335975"/>
            <a:ext cx="6721889"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14</a:t>
            </a:fld>
            <a:endParaRPr lang="en-US"/>
          </a:p>
        </p:txBody>
      </p:sp>
    </p:spTree>
    <p:extLst>
      <p:ext uri="{BB962C8B-B14F-4D97-AF65-F5344CB8AC3E}">
        <p14:creationId xmlns:p14="http://schemas.microsoft.com/office/powerpoint/2010/main" val="2546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02E9-30E1-7F17-E52F-DC5B73623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9032B-7157-D846-F052-107B3CA38459}"/>
              </a:ext>
            </a:extLst>
          </p:cNvPr>
          <p:cNvSpPr>
            <a:spLocks noGrp="1" noRot="1" noChangeAspect="1"/>
          </p:cNvSpPr>
          <p:nvPr>
            <p:ph type="sldImg"/>
          </p:nvPr>
        </p:nvSpPr>
        <p:spPr>
          <a:xfrm>
            <a:off x="2343150" y="528638"/>
            <a:ext cx="4686300" cy="2635250"/>
          </a:xfrm>
        </p:spPr>
      </p:sp>
      <p:sp>
        <p:nvSpPr>
          <p:cNvPr id="3" name="Notes Placeholder 2">
            <a:extLst>
              <a:ext uri="{FF2B5EF4-FFF2-40B4-BE49-F238E27FC236}">
                <a16:creationId xmlns:a16="http://schemas.microsoft.com/office/drawing/2014/main" id="{8FFD2014-2A56-AF8D-FB34-8E6FD33664E1}"/>
              </a:ext>
            </a:extLst>
          </p:cNvPr>
          <p:cNvSpPr>
            <a:spLocks noGrp="1"/>
          </p:cNvSpPr>
          <p:nvPr>
            <p:ph type="body" idx="1"/>
          </p:nvPr>
        </p:nvSpPr>
        <p:spPr>
          <a:xfrm>
            <a:off x="1425859" y="3335975"/>
            <a:ext cx="6721889" cy="3160395"/>
          </a:xfrm>
        </p:spPr>
        <p:txBody>
          <a:bodyPr/>
          <a:lstStyle/>
          <a:p>
            <a:endParaRPr lang="en-US"/>
          </a:p>
        </p:txBody>
      </p:sp>
      <p:sp>
        <p:nvSpPr>
          <p:cNvPr id="4" name="Slide Number Placeholder 3">
            <a:extLst>
              <a:ext uri="{FF2B5EF4-FFF2-40B4-BE49-F238E27FC236}">
                <a16:creationId xmlns:a16="http://schemas.microsoft.com/office/drawing/2014/main" id="{2C399397-A71E-E7A4-AF15-232C630B394C}"/>
              </a:ext>
            </a:extLst>
          </p:cNvPr>
          <p:cNvSpPr>
            <a:spLocks noGrp="1"/>
          </p:cNvSpPr>
          <p:nvPr>
            <p:ph type="sldNum" sz="quarter" idx="10"/>
          </p:nvPr>
        </p:nvSpPr>
        <p:spPr/>
        <p:txBody>
          <a:bodyPr/>
          <a:lstStyle/>
          <a:p>
            <a:pPr>
              <a:defRPr/>
            </a:pPr>
            <a:fld id="{4F71E5C1-42FB-4DA5-8DE9-383A35A6BE86}" type="slidenum">
              <a:rPr lang="en-US" smtClean="0"/>
              <a:pPr>
                <a:defRPr/>
              </a:pPr>
              <a:t>15</a:t>
            </a:fld>
            <a:endParaRPr lang="en-US"/>
          </a:p>
        </p:txBody>
      </p:sp>
    </p:spTree>
    <p:extLst>
      <p:ext uri="{BB962C8B-B14F-4D97-AF65-F5344CB8AC3E}">
        <p14:creationId xmlns:p14="http://schemas.microsoft.com/office/powerpoint/2010/main" val="1625714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8638"/>
            <a:ext cx="4686300" cy="2635250"/>
          </a:xfrm>
        </p:spPr>
      </p:sp>
      <p:sp>
        <p:nvSpPr>
          <p:cNvPr id="3" name="Notes Placeholder 2"/>
          <p:cNvSpPr>
            <a:spLocks noGrp="1"/>
          </p:cNvSpPr>
          <p:nvPr>
            <p:ph type="body" idx="1"/>
          </p:nvPr>
        </p:nvSpPr>
        <p:spPr>
          <a:xfrm>
            <a:off x="1425859" y="3335975"/>
            <a:ext cx="6721889"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16</a:t>
            </a:fld>
            <a:endParaRPr lang="en-US"/>
          </a:p>
        </p:txBody>
      </p:sp>
    </p:spTree>
    <p:extLst>
      <p:ext uri="{BB962C8B-B14F-4D97-AF65-F5344CB8AC3E}">
        <p14:creationId xmlns:p14="http://schemas.microsoft.com/office/powerpoint/2010/main" val="1959695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C0CED-6B73-6E7F-3705-25C4E0A873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C3F293-B4EA-2330-2E25-54CC459ED8B1}"/>
              </a:ext>
            </a:extLst>
          </p:cNvPr>
          <p:cNvSpPr>
            <a:spLocks noGrp="1" noRot="1" noChangeAspect="1"/>
          </p:cNvSpPr>
          <p:nvPr>
            <p:ph type="sldImg"/>
          </p:nvPr>
        </p:nvSpPr>
        <p:spPr>
          <a:xfrm>
            <a:off x="2343150" y="528638"/>
            <a:ext cx="4686300" cy="2635250"/>
          </a:xfrm>
        </p:spPr>
      </p:sp>
      <p:sp>
        <p:nvSpPr>
          <p:cNvPr id="3" name="Notes Placeholder 2">
            <a:extLst>
              <a:ext uri="{FF2B5EF4-FFF2-40B4-BE49-F238E27FC236}">
                <a16:creationId xmlns:a16="http://schemas.microsoft.com/office/drawing/2014/main" id="{99B57704-6730-FA5E-3799-BFD862399B0C}"/>
              </a:ext>
            </a:extLst>
          </p:cNvPr>
          <p:cNvSpPr>
            <a:spLocks noGrp="1"/>
          </p:cNvSpPr>
          <p:nvPr>
            <p:ph type="body" idx="1"/>
          </p:nvPr>
        </p:nvSpPr>
        <p:spPr>
          <a:xfrm>
            <a:off x="1425859" y="3335975"/>
            <a:ext cx="6721889" cy="3160395"/>
          </a:xfrm>
        </p:spPr>
        <p:txBody>
          <a:bodyPr/>
          <a:lstStyle/>
          <a:p>
            <a:endParaRPr lang="en-US"/>
          </a:p>
        </p:txBody>
      </p:sp>
      <p:sp>
        <p:nvSpPr>
          <p:cNvPr id="4" name="Slide Number Placeholder 3">
            <a:extLst>
              <a:ext uri="{FF2B5EF4-FFF2-40B4-BE49-F238E27FC236}">
                <a16:creationId xmlns:a16="http://schemas.microsoft.com/office/drawing/2014/main" id="{4049496E-EC63-63C6-AC5D-C91E552FE11A}"/>
              </a:ext>
            </a:extLst>
          </p:cNvPr>
          <p:cNvSpPr>
            <a:spLocks noGrp="1"/>
          </p:cNvSpPr>
          <p:nvPr>
            <p:ph type="sldNum" sz="quarter" idx="10"/>
          </p:nvPr>
        </p:nvSpPr>
        <p:spPr/>
        <p:txBody>
          <a:bodyPr/>
          <a:lstStyle/>
          <a:p>
            <a:pPr>
              <a:defRPr/>
            </a:pPr>
            <a:fld id="{4F71E5C1-42FB-4DA5-8DE9-383A35A6BE86}" type="slidenum">
              <a:rPr lang="en-US" smtClean="0"/>
              <a:pPr>
                <a:defRPr/>
              </a:pPr>
              <a:t>17</a:t>
            </a:fld>
            <a:endParaRPr lang="en-US"/>
          </a:p>
        </p:txBody>
      </p:sp>
    </p:spTree>
    <p:extLst>
      <p:ext uri="{BB962C8B-B14F-4D97-AF65-F5344CB8AC3E}">
        <p14:creationId xmlns:p14="http://schemas.microsoft.com/office/powerpoint/2010/main" val="559249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2988" y="590550"/>
            <a:ext cx="4683125" cy="26336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18</a:t>
            </a:fld>
            <a:endParaRPr lang="en-US"/>
          </a:p>
        </p:txBody>
      </p:sp>
    </p:spTree>
    <p:extLst>
      <p:ext uri="{BB962C8B-B14F-4D97-AF65-F5344CB8AC3E}">
        <p14:creationId xmlns:p14="http://schemas.microsoft.com/office/powerpoint/2010/main" val="2000380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9BD35-16BE-8E48-D6FA-759C47AD2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9BEFDE-D0CD-41C6-7F82-320280B4C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ED066-6954-3BF2-4B1D-D6F73FC95B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BEFBB49-B775-51D1-8218-2A79F56BB425}"/>
              </a:ext>
            </a:extLst>
          </p:cNvPr>
          <p:cNvSpPr>
            <a:spLocks noGrp="1"/>
          </p:cNvSpPr>
          <p:nvPr>
            <p:ph type="sldNum" sz="quarter" idx="5"/>
          </p:nvPr>
        </p:nvSpPr>
        <p:spPr/>
        <p:txBody>
          <a:bodyPr/>
          <a:lstStyle/>
          <a:p>
            <a:pPr>
              <a:defRPr/>
            </a:pPr>
            <a:fld id="{4F71E5C1-42FB-4DA5-8DE9-383A35A6BE86}" type="slidenum">
              <a:rPr lang="en-US" smtClean="0"/>
              <a:pPr>
                <a:defRPr/>
              </a:pPr>
              <a:t>19</a:t>
            </a:fld>
            <a:endParaRPr lang="en-US"/>
          </a:p>
        </p:txBody>
      </p:sp>
    </p:spTree>
    <p:extLst>
      <p:ext uri="{BB962C8B-B14F-4D97-AF65-F5344CB8AC3E}">
        <p14:creationId xmlns:p14="http://schemas.microsoft.com/office/powerpoint/2010/main" val="5846326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D316D-6ACF-4C0C-E662-4FA9B8321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11D1B9-E0BE-B996-1D83-7340BBC46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D0E59-2EB0-4216-A26D-F28D1E99E35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D5DC1ED-3F0D-C187-5BE7-7107F407306F}"/>
              </a:ext>
            </a:extLst>
          </p:cNvPr>
          <p:cNvSpPr>
            <a:spLocks noGrp="1"/>
          </p:cNvSpPr>
          <p:nvPr>
            <p:ph type="sldNum" sz="quarter" idx="5"/>
          </p:nvPr>
        </p:nvSpPr>
        <p:spPr/>
        <p:txBody>
          <a:bodyPr/>
          <a:lstStyle/>
          <a:p>
            <a:pPr>
              <a:defRPr/>
            </a:pPr>
            <a:fld id="{4F71E5C1-42FB-4DA5-8DE9-383A35A6BE86}" type="slidenum">
              <a:rPr lang="en-US" smtClean="0"/>
              <a:pPr>
                <a:defRPr/>
              </a:pPr>
              <a:t>20</a:t>
            </a:fld>
            <a:endParaRPr lang="en-US"/>
          </a:p>
        </p:txBody>
      </p:sp>
    </p:spTree>
    <p:extLst>
      <p:ext uri="{BB962C8B-B14F-4D97-AF65-F5344CB8AC3E}">
        <p14:creationId xmlns:p14="http://schemas.microsoft.com/office/powerpoint/2010/main" val="303183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B5D00-0CB5-7A0E-E291-16E444392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DEE3F-28A2-A700-D8B4-ACE59B81F6DE}"/>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A540866A-5FAA-1F88-1DA0-756A0B69F12D}"/>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F51B2498-5B7B-C3BA-807F-46BD6B5EABB7}"/>
              </a:ext>
            </a:extLst>
          </p:cNvPr>
          <p:cNvSpPr>
            <a:spLocks noGrp="1"/>
          </p:cNvSpPr>
          <p:nvPr>
            <p:ph type="sldNum" sz="quarter" idx="10"/>
          </p:nvPr>
        </p:nvSpPr>
        <p:spPr/>
        <p:txBody>
          <a:bodyPr/>
          <a:lstStyle/>
          <a:p>
            <a:pPr>
              <a:defRPr/>
            </a:pPr>
            <a:fld id="{4F71E5C1-42FB-4DA5-8DE9-383A35A6BE86}" type="slidenum">
              <a:rPr lang="en-US" smtClean="0"/>
              <a:pPr>
                <a:defRPr/>
              </a:pPr>
              <a:t>24</a:t>
            </a:fld>
            <a:endParaRPr lang="en-US"/>
          </a:p>
        </p:txBody>
      </p:sp>
    </p:spTree>
    <p:extLst>
      <p:ext uri="{BB962C8B-B14F-4D97-AF65-F5344CB8AC3E}">
        <p14:creationId xmlns:p14="http://schemas.microsoft.com/office/powerpoint/2010/main" val="33387994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8EDFF-EB1C-84C2-9631-5BA4C602A3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A0E09B-EA72-5C05-CB82-8DE7749B5285}"/>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B6B59152-370A-CEDE-0CEB-69BFE5CDC2F5}"/>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127E3338-E291-A512-F6D2-07B130701F82}"/>
              </a:ext>
            </a:extLst>
          </p:cNvPr>
          <p:cNvSpPr>
            <a:spLocks noGrp="1"/>
          </p:cNvSpPr>
          <p:nvPr>
            <p:ph type="sldNum" sz="quarter" idx="10"/>
          </p:nvPr>
        </p:nvSpPr>
        <p:spPr/>
        <p:txBody>
          <a:bodyPr/>
          <a:lstStyle/>
          <a:p>
            <a:pPr>
              <a:defRPr/>
            </a:pPr>
            <a:fld id="{4F71E5C1-42FB-4DA5-8DE9-383A35A6BE86}" type="slidenum">
              <a:rPr lang="en-US" smtClean="0"/>
              <a:pPr>
                <a:defRPr/>
              </a:pPr>
              <a:t>25</a:t>
            </a:fld>
            <a:endParaRPr lang="en-US"/>
          </a:p>
        </p:txBody>
      </p:sp>
    </p:spTree>
    <p:extLst>
      <p:ext uri="{BB962C8B-B14F-4D97-AF65-F5344CB8AC3E}">
        <p14:creationId xmlns:p14="http://schemas.microsoft.com/office/powerpoint/2010/main" val="16220021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0" y="544513"/>
            <a:ext cx="4827588" cy="2716212"/>
          </a:xfrm>
        </p:spPr>
      </p:sp>
      <p:sp>
        <p:nvSpPr>
          <p:cNvPr id="3" name="Notes Placeholder 2"/>
          <p:cNvSpPr>
            <a:spLocks noGrp="1"/>
          </p:cNvSpPr>
          <p:nvPr>
            <p:ph type="body" idx="1"/>
          </p:nvPr>
        </p:nvSpPr>
        <p:spPr>
          <a:xfrm>
            <a:off x="1458660" y="3437428"/>
            <a:ext cx="6876521" cy="3256508"/>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26</a:t>
            </a:fld>
            <a:endParaRPr lang="en-US"/>
          </a:p>
        </p:txBody>
      </p:sp>
    </p:spTree>
    <p:extLst>
      <p:ext uri="{BB962C8B-B14F-4D97-AF65-F5344CB8AC3E}">
        <p14:creationId xmlns:p14="http://schemas.microsoft.com/office/powerpoint/2010/main" val="1959695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3889B-55E7-3E6E-EC84-710DA87BBA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AA870F-F298-4F7D-3898-9A2159424A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3D4953-C0A3-1123-4872-BCE80456BD9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1FDF36-7F3B-D5B5-8E35-7E058C629F3E}"/>
              </a:ext>
            </a:extLst>
          </p:cNvPr>
          <p:cNvSpPr>
            <a:spLocks noGrp="1"/>
          </p:cNvSpPr>
          <p:nvPr>
            <p:ph type="sldNum" sz="quarter" idx="5"/>
          </p:nvPr>
        </p:nvSpPr>
        <p:spPr/>
        <p:txBody>
          <a:bodyPr/>
          <a:lstStyle/>
          <a:p>
            <a:pPr>
              <a:defRPr/>
            </a:pPr>
            <a:fld id="{4F71E5C1-42FB-4DA5-8DE9-383A35A6BE86}" type="slidenum">
              <a:rPr lang="en-US" smtClean="0"/>
              <a:pPr>
                <a:defRPr/>
              </a:pPr>
              <a:t>2</a:t>
            </a:fld>
            <a:endParaRPr lang="en-US"/>
          </a:p>
        </p:txBody>
      </p:sp>
    </p:spTree>
    <p:extLst>
      <p:ext uri="{BB962C8B-B14F-4D97-AF65-F5344CB8AC3E}">
        <p14:creationId xmlns:p14="http://schemas.microsoft.com/office/powerpoint/2010/main" val="26441584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4738" y="528638"/>
            <a:ext cx="4684712" cy="2635250"/>
          </a:xfrm>
        </p:spPr>
      </p:sp>
      <p:sp>
        <p:nvSpPr>
          <p:cNvPr id="3" name="Notes Placeholder 2"/>
          <p:cNvSpPr>
            <a:spLocks noGrp="1"/>
          </p:cNvSpPr>
          <p:nvPr>
            <p:ph type="body" idx="1"/>
          </p:nvPr>
        </p:nvSpPr>
        <p:spPr>
          <a:xfrm>
            <a:off x="1425859" y="3335977"/>
            <a:ext cx="6721890"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27</a:t>
            </a:fld>
            <a:endParaRPr lang="en-US"/>
          </a:p>
        </p:txBody>
      </p:sp>
    </p:spTree>
    <p:extLst>
      <p:ext uri="{BB962C8B-B14F-4D97-AF65-F5344CB8AC3E}">
        <p14:creationId xmlns:p14="http://schemas.microsoft.com/office/powerpoint/2010/main" val="38386165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4738" y="528638"/>
            <a:ext cx="4684712" cy="2635250"/>
          </a:xfrm>
        </p:spPr>
      </p:sp>
      <p:sp>
        <p:nvSpPr>
          <p:cNvPr id="3" name="Notes Placeholder 2"/>
          <p:cNvSpPr>
            <a:spLocks noGrp="1"/>
          </p:cNvSpPr>
          <p:nvPr>
            <p:ph type="body" idx="1"/>
          </p:nvPr>
        </p:nvSpPr>
        <p:spPr>
          <a:xfrm>
            <a:off x="1425859" y="3335977"/>
            <a:ext cx="6721890"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28</a:t>
            </a:fld>
            <a:endParaRPr lang="en-US"/>
          </a:p>
        </p:txBody>
      </p:sp>
    </p:spTree>
    <p:extLst>
      <p:ext uri="{BB962C8B-B14F-4D97-AF65-F5344CB8AC3E}">
        <p14:creationId xmlns:p14="http://schemas.microsoft.com/office/powerpoint/2010/main" val="25460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02E9-30E1-7F17-E52F-DC5B73623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69032B-7157-D846-F052-107B3CA38459}"/>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8FFD2014-2A56-AF8D-FB34-8E6FD33664E1}"/>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2C399397-A71E-E7A4-AF15-232C630B394C}"/>
              </a:ext>
            </a:extLst>
          </p:cNvPr>
          <p:cNvSpPr>
            <a:spLocks noGrp="1"/>
          </p:cNvSpPr>
          <p:nvPr>
            <p:ph type="sldNum" sz="quarter" idx="10"/>
          </p:nvPr>
        </p:nvSpPr>
        <p:spPr/>
        <p:txBody>
          <a:bodyPr/>
          <a:lstStyle/>
          <a:p>
            <a:pPr>
              <a:defRPr/>
            </a:pPr>
            <a:fld id="{4F71E5C1-42FB-4DA5-8DE9-383A35A6BE86}" type="slidenum">
              <a:rPr lang="en-US" smtClean="0"/>
              <a:pPr>
                <a:defRPr/>
              </a:pPr>
              <a:t>29</a:t>
            </a:fld>
            <a:endParaRPr lang="en-US"/>
          </a:p>
        </p:txBody>
      </p:sp>
    </p:spTree>
    <p:extLst>
      <p:ext uri="{BB962C8B-B14F-4D97-AF65-F5344CB8AC3E}">
        <p14:creationId xmlns:p14="http://schemas.microsoft.com/office/powerpoint/2010/main" val="1625714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503F3-0482-58B7-9700-FC4FED31F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EE77A-02AA-3488-B6D9-73D3228E2B29}"/>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D115D0F9-9BC1-7BF0-5C70-BBD1628DBDD5}"/>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A19AD3AC-9D37-3724-829D-620DD1A94B02}"/>
              </a:ext>
            </a:extLst>
          </p:cNvPr>
          <p:cNvSpPr>
            <a:spLocks noGrp="1"/>
          </p:cNvSpPr>
          <p:nvPr>
            <p:ph type="sldNum" sz="quarter" idx="10"/>
          </p:nvPr>
        </p:nvSpPr>
        <p:spPr/>
        <p:txBody>
          <a:bodyPr/>
          <a:lstStyle/>
          <a:p>
            <a:pPr>
              <a:defRPr/>
            </a:pPr>
            <a:fld id="{4F71E5C1-42FB-4DA5-8DE9-383A35A6BE86}" type="slidenum">
              <a:rPr lang="en-US" smtClean="0"/>
              <a:pPr>
                <a:defRPr/>
              </a:pPr>
              <a:t>30</a:t>
            </a:fld>
            <a:endParaRPr lang="en-US"/>
          </a:p>
        </p:txBody>
      </p:sp>
    </p:spTree>
    <p:extLst>
      <p:ext uri="{BB962C8B-B14F-4D97-AF65-F5344CB8AC3E}">
        <p14:creationId xmlns:p14="http://schemas.microsoft.com/office/powerpoint/2010/main" val="3240298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D208B-51A9-3EAB-FE91-7756A99A6F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FACD9F-1C5F-7F3E-867F-0D717372F3E5}"/>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EACC3F6A-7946-7F8D-5652-4B537DE0F5BE}"/>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5CB60EE8-AF57-8598-4E49-B94A2FF7B05C}"/>
              </a:ext>
            </a:extLst>
          </p:cNvPr>
          <p:cNvSpPr>
            <a:spLocks noGrp="1"/>
          </p:cNvSpPr>
          <p:nvPr>
            <p:ph type="sldNum" sz="quarter" idx="10"/>
          </p:nvPr>
        </p:nvSpPr>
        <p:spPr/>
        <p:txBody>
          <a:bodyPr/>
          <a:lstStyle/>
          <a:p>
            <a:pPr>
              <a:defRPr/>
            </a:pPr>
            <a:fld id="{4F71E5C1-42FB-4DA5-8DE9-383A35A6BE86}" type="slidenum">
              <a:rPr lang="en-US" smtClean="0"/>
              <a:pPr>
                <a:defRPr/>
              </a:pPr>
              <a:t>31</a:t>
            </a:fld>
            <a:endParaRPr lang="en-US"/>
          </a:p>
        </p:txBody>
      </p:sp>
    </p:spTree>
    <p:extLst>
      <p:ext uri="{BB962C8B-B14F-4D97-AF65-F5344CB8AC3E}">
        <p14:creationId xmlns:p14="http://schemas.microsoft.com/office/powerpoint/2010/main" val="14002271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415BC-5913-2553-2491-F2DA243F1B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C90AFE-583E-EF5C-2C1A-0BF7FC229CE8}"/>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D19843EE-A0FD-9F96-2031-EBFEA45902A0}"/>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E26E4266-EB9B-487B-8E0C-1C6FE3B8CB16}"/>
              </a:ext>
            </a:extLst>
          </p:cNvPr>
          <p:cNvSpPr>
            <a:spLocks noGrp="1"/>
          </p:cNvSpPr>
          <p:nvPr>
            <p:ph type="sldNum" sz="quarter" idx="10"/>
          </p:nvPr>
        </p:nvSpPr>
        <p:spPr/>
        <p:txBody>
          <a:bodyPr/>
          <a:lstStyle/>
          <a:p>
            <a:pPr>
              <a:defRPr/>
            </a:pPr>
            <a:fld id="{4F71E5C1-42FB-4DA5-8DE9-383A35A6BE86}" type="slidenum">
              <a:rPr lang="en-US" smtClean="0"/>
              <a:pPr>
                <a:defRPr/>
              </a:pPr>
              <a:t>32</a:t>
            </a:fld>
            <a:endParaRPr lang="en-US"/>
          </a:p>
        </p:txBody>
      </p:sp>
    </p:spTree>
    <p:extLst>
      <p:ext uri="{BB962C8B-B14F-4D97-AF65-F5344CB8AC3E}">
        <p14:creationId xmlns:p14="http://schemas.microsoft.com/office/powerpoint/2010/main" val="36492037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4738" y="528638"/>
            <a:ext cx="4684712" cy="2635250"/>
          </a:xfrm>
        </p:spPr>
      </p:sp>
      <p:sp>
        <p:nvSpPr>
          <p:cNvPr id="3" name="Notes Placeholder 2"/>
          <p:cNvSpPr>
            <a:spLocks noGrp="1"/>
          </p:cNvSpPr>
          <p:nvPr>
            <p:ph type="body" idx="1"/>
          </p:nvPr>
        </p:nvSpPr>
        <p:spPr>
          <a:xfrm>
            <a:off x="1425859" y="3335977"/>
            <a:ext cx="6721890"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33</a:t>
            </a:fld>
            <a:endParaRPr lang="en-US"/>
          </a:p>
        </p:txBody>
      </p:sp>
    </p:spTree>
    <p:extLst>
      <p:ext uri="{BB962C8B-B14F-4D97-AF65-F5344CB8AC3E}">
        <p14:creationId xmlns:p14="http://schemas.microsoft.com/office/powerpoint/2010/main" val="1959695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C0CED-6B73-6E7F-3705-25C4E0A873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C3F293-B4EA-2330-2E25-54CC459ED8B1}"/>
              </a:ext>
            </a:extLst>
          </p:cNvPr>
          <p:cNvSpPr>
            <a:spLocks noGrp="1" noRot="1" noChangeAspect="1"/>
          </p:cNvSpPr>
          <p:nvPr>
            <p:ph type="sldImg"/>
          </p:nvPr>
        </p:nvSpPr>
        <p:spPr>
          <a:xfrm>
            <a:off x="2344738" y="528638"/>
            <a:ext cx="4684712" cy="2635250"/>
          </a:xfrm>
        </p:spPr>
      </p:sp>
      <p:sp>
        <p:nvSpPr>
          <p:cNvPr id="3" name="Notes Placeholder 2">
            <a:extLst>
              <a:ext uri="{FF2B5EF4-FFF2-40B4-BE49-F238E27FC236}">
                <a16:creationId xmlns:a16="http://schemas.microsoft.com/office/drawing/2014/main" id="{99B57704-6730-FA5E-3799-BFD862399B0C}"/>
              </a:ext>
            </a:extLst>
          </p:cNvPr>
          <p:cNvSpPr>
            <a:spLocks noGrp="1"/>
          </p:cNvSpPr>
          <p:nvPr>
            <p:ph type="body" idx="1"/>
          </p:nvPr>
        </p:nvSpPr>
        <p:spPr>
          <a:xfrm>
            <a:off x="1425859" y="3335977"/>
            <a:ext cx="6721890" cy="3160395"/>
          </a:xfrm>
        </p:spPr>
        <p:txBody>
          <a:bodyPr/>
          <a:lstStyle/>
          <a:p>
            <a:endParaRPr lang="en-US"/>
          </a:p>
        </p:txBody>
      </p:sp>
      <p:sp>
        <p:nvSpPr>
          <p:cNvPr id="4" name="Slide Number Placeholder 3">
            <a:extLst>
              <a:ext uri="{FF2B5EF4-FFF2-40B4-BE49-F238E27FC236}">
                <a16:creationId xmlns:a16="http://schemas.microsoft.com/office/drawing/2014/main" id="{4049496E-EC63-63C6-AC5D-C91E552FE11A}"/>
              </a:ext>
            </a:extLst>
          </p:cNvPr>
          <p:cNvSpPr>
            <a:spLocks noGrp="1"/>
          </p:cNvSpPr>
          <p:nvPr>
            <p:ph type="sldNum" sz="quarter" idx="10"/>
          </p:nvPr>
        </p:nvSpPr>
        <p:spPr/>
        <p:txBody>
          <a:bodyPr/>
          <a:lstStyle/>
          <a:p>
            <a:pPr>
              <a:defRPr/>
            </a:pPr>
            <a:fld id="{4F71E5C1-42FB-4DA5-8DE9-383A35A6BE86}" type="slidenum">
              <a:rPr lang="en-US" smtClean="0"/>
              <a:pPr>
                <a:defRPr/>
              </a:pPr>
              <a:t>34</a:t>
            </a:fld>
            <a:endParaRPr lang="en-US"/>
          </a:p>
        </p:txBody>
      </p:sp>
    </p:spTree>
    <p:extLst>
      <p:ext uri="{BB962C8B-B14F-4D97-AF65-F5344CB8AC3E}">
        <p14:creationId xmlns:p14="http://schemas.microsoft.com/office/powerpoint/2010/main" val="559249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2988" y="590550"/>
            <a:ext cx="4683125" cy="26336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35</a:t>
            </a:fld>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74C0-6A42-6B80-B07D-377B10771B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9549B-4FA8-88AE-5220-8DB3E694BA56}"/>
              </a:ext>
            </a:extLst>
          </p:cNvPr>
          <p:cNvSpPr>
            <a:spLocks noGrp="1" noRot="1" noChangeAspect="1"/>
          </p:cNvSpPr>
          <p:nvPr>
            <p:ph type="sldImg"/>
          </p:nvPr>
        </p:nvSpPr>
        <p:spPr>
          <a:xfrm>
            <a:off x="2311400" y="527050"/>
            <a:ext cx="4686300" cy="2635250"/>
          </a:xfrm>
        </p:spPr>
      </p:sp>
      <p:sp>
        <p:nvSpPr>
          <p:cNvPr id="3" name="Notes Placeholder 2">
            <a:extLst>
              <a:ext uri="{FF2B5EF4-FFF2-40B4-BE49-F238E27FC236}">
                <a16:creationId xmlns:a16="http://schemas.microsoft.com/office/drawing/2014/main" id="{B646FEE4-CBF5-93DA-7C05-4305B10680D4}"/>
              </a:ext>
            </a:extLst>
          </p:cNvPr>
          <p:cNvSpPr>
            <a:spLocks noGrp="1"/>
          </p:cNvSpPr>
          <p:nvPr>
            <p:ph type="body" idx="1"/>
          </p:nvPr>
        </p:nvSpPr>
        <p:spPr>
          <a:xfrm>
            <a:off x="1416608" y="3335975"/>
            <a:ext cx="6678269" cy="3160395"/>
          </a:xfrm>
        </p:spPr>
        <p:txBody>
          <a:bodyPr/>
          <a:lstStyle/>
          <a:p>
            <a:pPr marL="173033" indent="-173033">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8A9C1544-C4F0-9791-EF73-B9DE0C36F77F}"/>
              </a:ext>
            </a:extLst>
          </p:cNvPr>
          <p:cNvSpPr>
            <a:spLocks noGrp="1"/>
          </p:cNvSpPr>
          <p:nvPr>
            <p:ph type="sldNum" sz="quarter" idx="10"/>
          </p:nvPr>
        </p:nvSpPr>
        <p:spPr/>
        <p:txBody>
          <a:bodyPr/>
          <a:lstStyle/>
          <a:p>
            <a:pPr>
              <a:defRPr/>
            </a:pPr>
            <a:fld id="{4F71E5C1-42FB-4DA5-8DE9-383A35A6BE86}" type="slidenum">
              <a:rPr lang="en-US" smtClean="0"/>
              <a:pPr>
                <a:defRPr/>
              </a:pPr>
              <a:t>36</a:t>
            </a:fld>
            <a:endParaRPr lang="en-US" dirty="0"/>
          </a:p>
        </p:txBody>
      </p:sp>
    </p:spTree>
    <p:extLst>
      <p:ext uri="{BB962C8B-B14F-4D97-AF65-F5344CB8AC3E}">
        <p14:creationId xmlns:p14="http://schemas.microsoft.com/office/powerpoint/2010/main" val="1906790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1238" y="588963"/>
            <a:ext cx="4673600" cy="2628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3</a:t>
            </a:fld>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1400" y="527050"/>
            <a:ext cx="4675188" cy="2630488"/>
          </a:xfrm>
        </p:spPr>
      </p:sp>
      <p:sp>
        <p:nvSpPr>
          <p:cNvPr id="3" name="Notes Placeholder 2"/>
          <p:cNvSpPr>
            <a:spLocks noGrp="1"/>
          </p:cNvSpPr>
          <p:nvPr>
            <p:ph type="body" idx="1"/>
          </p:nvPr>
        </p:nvSpPr>
        <p:spPr>
          <a:xfrm>
            <a:off x="1414674" y="3329942"/>
            <a:ext cx="6669159" cy="315468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4</a:t>
            </a:fld>
            <a:endParaRPr lang="en-US" dirty="0"/>
          </a:p>
        </p:txBody>
      </p:sp>
    </p:spTree>
    <p:extLst>
      <p:ext uri="{BB962C8B-B14F-4D97-AF65-F5344CB8AC3E}">
        <p14:creationId xmlns:p14="http://schemas.microsoft.com/office/powerpoint/2010/main" val="4293980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2988" y="590550"/>
            <a:ext cx="4683125" cy="26336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5</a:t>
            </a:fld>
            <a:endParaRPr lang="en-US"/>
          </a:p>
        </p:txBody>
      </p:sp>
    </p:spTree>
    <p:extLst>
      <p:ext uri="{BB962C8B-B14F-4D97-AF65-F5344CB8AC3E}">
        <p14:creationId xmlns:p14="http://schemas.microsoft.com/office/powerpoint/2010/main" val="2000380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9BD35-16BE-8E48-D6FA-759C47AD2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9BEFDE-D0CD-41C6-7F82-320280B4C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ED066-6954-3BF2-4B1D-D6F73FC95B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BEFBB49-B775-51D1-8218-2A79F56BB425}"/>
              </a:ext>
            </a:extLst>
          </p:cNvPr>
          <p:cNvSpPr>
            <a:spLocks noGrp="1"/>
          </p:cNvSpPr>
          <p:nvPr>
            <p:ph type="sldNum" sz="quarter" idx="5"/>
          </p:nvPr>
        </p:nvSpPr>
        <p:spPr/>
        <p:txBody>
          <a:bodyPr/>
          <a:lstStyle/>
          <a:p>
            <a:pPr>
              <a:defRPr/>
            </a:pPr>
            <a:fld id="{4F71E5C1-42FB-4DA5-8DE9-383A35A6BE86}" type="slidenum">
              <a:rPr lang="en-US" smtClean="0"/>
              <a:pPr>
                <a:defRPr/>
              </a:pPr>
              <a:t>6</a:t>
            </a:fld>
            <a:endParaRPr lang="en-US"/>
          </a:p>
        </p:txBody>
      </p:sp>
    </p:spTree>
    <p:extLst>
      <p:ext uri="{BB962C8B-B14F-4D97-AF65-F5344CB8AC3E}">
        <p14:creationId xmlns:p14="http://schemas.microsoft.com/office/powerpoint/2010/main" val="584632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D316D-6ACF-4C0C-E662-4FA9B8321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11D1B9-E0BE-B996-1D83-7340BBC46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D0E59-2EB0-4216-A26D-F28D1E99E35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D5DC1ED-3F0D-C187-5BE7-7107F407306F}"/>
              </a:ext>
            </a:extLst>
          </p:cNvPr>
          <p:cNvSpPr>
            <a:spLocks noGrp="1"/>
          </p:cNvSpPr>
          <p:nvPr>
            <p:ph type="sldNum" sz="quarter" idx="5"/>
          </p:nvPr>
        </p:nvSpPr>
        <p:spPr/>
        <p:txBody>
          <a:bodyPr/>
          <a:lstStyle/>
          <a:p>
            <a:pPr>
              <a:defRPr/>
            </a:pPr>
            <a:fld id="{4F71E5C1-42FB-4DA5-8DE9-383A35A6BE86}" type="slidenum">
              <a:rPr lang="en-US" smtClean="0"/>
              <a:pPr>
                <a:defRPr/>
              </a:pPr>
              <a:t>7</a:t>
            </a:fld>
            <a:endParaRPr lang="en-US"/>
          </a:p>
        </p:txBody>
      </p:sp>
    </p:spTree>
    <p:extLst>
      <p:ext uri="{BB962C8B-B14F-4D97-AF65-F5344CB8AC3E}">
        <p14:creationId xmlns:p14="http://schemas.microsoft.com/office/powerpoint/2010/main" val="303183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8638"/>
            <a:ext cx="4686300" cy="2635250"/>
          </a:xfrm>
        </p:spPr>
      </p:sp>
      <p:sp>
        <p:nvSpPr>
          <p:cNvPr id="3" name="Notes Placeholder 2"/>
          <p:cNvSpPr>
            <a:spLocks noGrp="1"/>
          </p:cNvSpPr>
          <p:nvPr>
            <p:ph type="body" idx="1"/>
          </p:nvPr>
        </p:nvSpPr>
        <p:spPr>
          <a:xfrm>
            <a:off x="1425859" y="3335975"/>
            <a:ext cx="6721889"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12</a:t>
            </a:fld>
            <a:endParaRPr lang="en-US"/>
          </a:p>
        </p:txBody>
      </p:sp>
    </p:spTree>
    <p:extLst>
      <p:ext uri="{BB962C8B-B14F-4D97-AF65-F5344CB8AC3E}">
        <p14:creationId xmlns:p14="http://schemas.microsoft.com/office/powerpoint/2010/main" val="3838616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8638"/>
            <a:ext cx="4686300" cy="2635250"/>
          </a:xfrm>
        </p:spPr>
      </p:sp>
      <p:sp>
        <p:nvSpPr>
          <p:cNvPr id="3" name="Notes Placeholder 2"/>
          <p:cNvSpPr>
            <a:spLocks noGrp="1"/>
          </p:cNvSpPr>
          <p:nvPr>
            <p:ph type="body" idx="1"/>
          </p:nvPr>
        </p:nvSpPr>
        <p:spPr>
          <a:xfrm>
            <a:off x="1425859" y="3335975"/>
            <a:ext cx="6721889" cy="3160395"/>
          </a:xfrm>
        </p:spPr>
        <p:txBody>
          <a:bodyPr/>
          <a:lstStyle/>
          <a:p>
            <a:endParaRPr lang="en-US"/>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13</a:t>
            </a:fld>
            <a:endParaRPr lang="en-US"/>
          </a:p>
        </p:txBody>
      </p:sp>
    </p:spTree>
    <p:extLst>
      <p:ext uri="{BB962C8B-B14F-4D97-AF65-F5344CB8AC3E}">
        <p14:creationId xmlns:p14="http://schemas.microsoft.com/office/powerpoint/2010/main" val="1439498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7001" y="228604"/>
            <a:ext cx="287020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2" y="228604"/>
            <a:ext cx="840740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06400" y="228604"/>
            <a:ext cx="114808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7"/>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4"/>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06400" y="228600"/>
            <a:ext cx="114808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09600" y="1600204"/>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a:p>
        </p:txBody>
      </p:sp>
      <p:sp>
        <p:nvSpPr>
          <p:cNvPr id="1030" name="Rectangle 6"/>
          <p:cNvSpPr>
            <a:spLocks noGrp="1" noChangeArrowheads="1"/>
          </p:cNvSpPr>
          <p:nvPr>
            <p:ph type="sldNum" sz="quarter" idx="4"/>
          </p:nvPr>
        </p:nvSpPr>
        <p:spPr bwMode="auto">
          <a:xfrm>
            <a:off x="9347200" y="6553200"/>
            <a:ext cx="2844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05615-3CAE-B30C-4360-959044C833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4E1F40-C8F1-B021-DE3E-E064140327B0}"/>
              </a:ext>
            </a:extLst>
          </p:cNvPr>
          <p:cNvSpPr>
            <a:spLocks noGrp="1"/>
          </p:cNvSpPr>
          <p:nvPr>
            <p:ph type="ctrTitle"/>
          </p:nvPr>
        </p:nvSpPr>
        <p:spPr>
          <a:xfrm>
            <a:off x="2209800" y="2039409"/>
            <a:ext cx="7772400" cy="1470025"/>
          </a:xfrm>
        </p:spPr>
        <p:txBody>
          <a:bodyPr/>
          <a:lstStyle/>
          <a:p>
            <a:r>
              <a:rPr lang="en-US" sz="3600" dirty="0"/>
              <a:t>Long-Term Projections</a:t>
            </a:r>
            <a:br>
              <a:rPr lang="en-US" sz="3600" dirty="0"/>
            </a:br>
            <a:r>
              <a:rPr lang="en-US" sz="3600" dirty="0"/>
              <a:t>Education &amp; General Fund</a:t>
            </a:r>
          </a:p>
        </p:txBody>
      </p:sp>
      <p:sp>
        <p:nvSpPr>
          <p:cNvPr id="2" name="Content Placeholder 1">
            <a:extLst>
              <a:ext uri="{FF2B5EF4-FFF2-40B4-BE49-F238E27FC236}">
                <a16:creationId xmlns:a16="http://schemas.microsoft.com/office/drawing/2014/main" id="{F17CC90C-EE4E-4B8B-F8E0-FD4B6B246D3A}"/>
              </a:ext>
            </a:extLst>
          </p:cNvPr>
          <p:cNvSpPr>
            <a:spLocks noGrp="1"/>
          </p:cNvSpPr>
          <p:nvPr>
            <p:ph type="subTitle" idx="1"/>
          </p:nvPr>
        </p:nvSpPr>
        <p:spPr>
          <a:xfrm>
            <a:off x="2895600" y="3886200"/>
            <a:ext cx="6248400" cy="1752600"/>
          </a:xfrm>
        </p:spPr>
        <p:txBody>
          <a:bodyPr/>
          <a:lstStyle/>
          <a:p>
            <a:r>
              <a:rPr lang="en-US" sz="2800" b="1" dirty="0"/>
              <a:t>November 6, 2025</a:t>
            </a:r>
          </a:p>
          <a:p>
            <a:endParaRPr lang="en-US" sz="2000" dirty="0"/>
          </a:p>
          <a:p>
            <a:r>
              <a:rPr lang="en-US" sz="2000" dirty="0"/>
              <a:t>Tuition and Fee Advisory Board</a:t>
            </a:r>
          </a:p>
          <a:p>
            <a:endParaRPr lang="en-US" sz="2000" dirty="0"/>
          </a:p>
        </p:txBody>
      </p:sp>
      <p:pic>
        <p:nvPicPr>
          <p:cNvPr id="5" name="Picture 5">
            <a:extLst>
              <a:ext uri="{FF2B5EF4-FFF2-40B4-BE49-F238E27FC236}">
                <a16:creationId xmlns:a16="http://schemas.microsoft.com/office/drawing/2014/main" id="{A8FB16E4-AECF-250D-3B30-CD2920E3C6A3}"/>
              </a:ext>
            </a:extLst>
          </p:cNvPr>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extLst>
      <p:ext uri="{BB962C8B-B14F-4D97-AF65-F5344CB8AC3E}">
        <p14:creationId xmlns:p14="http://schemas.microsoft.com/office/powerpoint/2010/main" val="464478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CCE5E-3A6A-9DF0-6CC2-3AD9CEEC3FD2}"/>
            </a:ext>
          </a:extLst>
        </p:cNvPr>
        <p:cNvGrpSpPr/>
        <p:nvPr/>
      </p:nvGrpSpPr>
      <p:grpSpPr>
        <a:xfrm>
          <a:off x="0" y="0"/>
          <a:ext cx="0" cy="0"/>
          <a:chOff x="0" y="0"/>
          <a:chExt cx="0" cy="0"/>
        </a:xfrm>
      </p:grpSpPr>
      <p:pic>
        <p:nvPicPr>
          <p:cNvPr id="5" name="Picture 4" descr="Table showing revenue projections for FY25 and FY26, including gross undergraduate tuition, gross graduate tuition, student fees and continuing education, remissions, appropriations and other revenues.&#10;&#10;For details, email dsharp@uoregon.edu.">
            <a:extLst>
              <a:ext uri="{FF2B5EF4-FFF2-40B4-BE49-F238E27FC236}">
                <a16:creationId xmlns:a16="http://schemas.microsoft.com/office/drawing/2014/main" id="{D07BF544-488E-3CDD-AB63-1B6CEF2AE74E}"/>
              </a:ext>
            </a:extLst>
          </p:cNvPr>
          <p:cNvPicPr>
            <a:picLocks noChangeAspect="1"/>
          </p:cNvPicPr>
          <p:nvPr/>
        </p:nvPicPr>
        <p:blipFill>
          <a:blip r:embed="rId2"/>
          <a:stretch>
            <a:fillRect/>
          </a:stretch>
        </p:blipFill>
        <p:spPr>
          <a:xfrm>
            <a:off x="2560124" y="1304226"/>
            <a:ext cx="7071749" cy="5400245"/>
          </a:xfrm>
          <a:prstGeom prst="rect">
            <a:avLst/>
          </a:prstGeom>
          <a:ln>
            <a:solidFill>
              <a:schemeClr val="tx1"/>
            </a:solidFill>
          </a:ln>
        </p:spPr>
      </p:pic>
      <p:sp>
        <p:nvSpPr>
          <p:cNvPr id="14" name="Title 1">
            <a:extLst>
              <a:ext uri="{FF2B5EF4-FFF2-40B4-BE49-F238E27FC236}">
                <a16:creationId xmlns:a16="http://schemas.microsoft.com/office/drawing/2014/main" id="{E5F40E2C-CD0B-F13F-552F-0A3DF70CE618}"/>
              </a:ext>
            </a:extLst>
          </p:cNvPr>
          <p:cNvSpPr>
            <a:spLocks noGrp="1"/>
          </p:cNvSpPr>
          <p:nvPr>
            <p:ph type="title"/>
          </p:nvPr>
        </p:nvSpPr>
        <p:spPr>
          <a:xfrm>
            <a:off x="406400" y="228600"/>
            <a:ext cx="11480800" cy="1112838"/>
          </a:xfrm>
        </p:spPr>
        <p:txBody>
          <a:bodyPr/>
          <a:lstStyle/>
          <a:p>
            <a:r>
              <a:rPr lang="en-US" dirty="0">
                <a:solidFill>
                  <a:schemeClr val="tx1"/>
                </a:solidFill>
              </a:rPr>
              <a:t>Revenue Projections</a:t>
            </a:r>
          </a:p>
        </p:txBody>
      </p:sp>
      <p:cxnSp>
        <p:nvCxnSpPr>
          <p:cNvPr id="2" name="Straight Connector 1">
            <a:extLst>
              <a:ext uri="{FF2B5EF4-FFF2-40B4-BE49-F238E27FC236}">
                <a16:creationId xmlns:a16="http://schemas.microsoft.com/office/drawing/2014/main" id="{1B1B60E0-962D-4922-0945-B28FABF67D1E}"/>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262355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BA4EC-3F1C-F6E9-6C7A-693B8D3166CF}"/>
            </a:ext>
          </a:extLst>
        </p:cNvPr>
        <p:cNvGrpSpPr/>
        <p:nvPr/>
      </p:nvGrpSpPr>
      <p:grpSpPr>
        <a:xfrm>
          <a:off x="0" y="0"/>
          <a:ext cx="0" cy="0"/>
          <a:chOff x="0" y="0"/>
          <a:chExt cx="0" cy="0"/>
        </a:xfrm>
      </p:grpSpPr>
      <p:pic>
        <p:nvPicPr>
          <p:cNvPr id="2" name="Picture 1" descr="Table showing projected expenditures in FY25 and FY26 for different labor groups, including tenure-related, non-tenure-related, admin (regular and other), classified (regular and other), and other payroll expenses.&#10;&#10;For details, email dsharp@uoregon.edu.">
            <a:extLst>
              <a:ext uri="{FF2B5EF4-FFF2-40B4-BE49-F238E27FC236}">
                <a16:creationId xmlns:a16="http://schemas.microsoft.com/office/drawing/2014/main" id="{44AD2CD0-7891-FCDD-51D9-55932A18DC04}"/>
              </a:ext>
            </a:extLst>
          </p:cNvPr>
          <p:cNvPicPr>
            <a:picLocks noChangeAspect="1"/>
          </p:cNvPicPr>
          <p:nvPr/>
        </p:nvPicPr>
        <p:blipFill>
          <a:blip r:embed="rId2"/>
          <a:stretch>
            <a:fillRect/>
          </a:stretch>
        </p:blipFill>
        <p:spPr>
          <a:xfrm>
            <a:off x="200657" y="2463140"/>
            <a:ext cx="11883287" cy="2395935"/>
          </a:xfrm>
          <a:prstGeom prst="rect">
            <a:avLst/>
          </a:prstGeom>
          <a:ln>
            <a:solidFill>
              <a:schemeClr val="tx1"/>
            </a:solidFill>
          </a:ln>
        </p:spPr>
      </p:pic>
      <p:sp>
        <p:nvSpPr>
          <p:cNvPr id="6" name="Title 1">
            <a:extLst>
              <a:ext uri="{FF2B5EF4-FFF2-40B4-BE49-F238E27FC236}">
                <a16:creationId xmlns:a16="http://schemas.microsoft.com/office/drawing/2014/main" id="{C8DA3535-8CAB-DD6E-AF41-55E35400A858}"/>
              </a:ext>
            </a:extLst>
          </p:cNvPr>
          <p:cNvSpPr>
            <a:spLocks noGrp="1"/>
          </p:cNvSpPr>
          <p:nvPr>
            <p:ph type="title"/>
          </p:nvPr>
        </p:nvSpPr>
        <p:spPr>
          <a:xfrm>
            <a:off x="406400" y="228600"/>
            <a:ext cx="11480800" cy="1112838"/>
          </a:xfrm>
        </p:spPr>
        <p:txBody>
          <a:bodyPr/>
          <a:lstStyle/>
          <a:p>
            <a:r>
              <a:rPr lang="en-US" dirty="0">
                <a:solidFill>
                  <a:schemeClr val="tx1"/>
                </a:solidFill>
              </a:rPr>
              <a:t>Expense Projections</a:t>
            </a:r>
          </a:p>
        </p:txBody>
      </p:sp>
      <p:cxnSp>
        <p:nvCxnSpPr>
          <p:cNvPr id="3" name="Straight Connector 2">
            <a:extLst>
              <a:ext uri="{FF2B5EF4-FFF2-40B4-BE49-F238E27FC236}">
                <a16:creationId xmlns:a16="http://schemas.microsoft.com/office/drawing/2014/main" id="{7B9F233B-B572-8E15-0813-5A2A6DA87ABA}"/>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89747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334000"/>
          </a:xfrm>
        </p:spPr>
        <p:txBody>
          <a:bodyPr>
            <a:noAutofit/>
          </a:bodyPr>
          <a:lstStyle/>
          <a:p>
            <a:pPr lvl="1">
              <a:spcBef>
                <a:spcPts val="600"/>
              </a:spcBef>
              <a:spcAft>
                <a:spcPts val="0"/>
              </a:spcAft>
              <a:buFont typeface="Arial" panose="020B0604020202020204" pitchFamily="34" charset="0"/>
              <a:buChar char="•"/>
            </a:pPr>
            <a:r>
              <a:rPr lang="en-US" sz="2400" dirty="0">
                <a:solidFill>
                  <a:schemeClr val="tx1"/>
                </a:solidFill>
                <a:cs typeface="Arial"/>
              </a:rPr>
              <a:t>The purpose of this analysis is to show the range of E&amp;G fund budget scenarios that the University could be facing over the next five years, given current enrollment trends and different assumptions about tuition rates.</a:t>
            </a:r>
            <a:endParaRPr lang="en-US" dirty="0">
              <a:solidFill>
                <a:schemeClr val="tx1"/>
              </a:solidFill>
              <a:cs typeface="Arial"/>
            </a:endParaRPr>
          </a:p>
          <a:p>
            <a:pPr lvl="1">
              <a:spcBef>
                <a:spcPts val="600"/>
              </a:spcBef>
              <a:spcAft>
                <a:spcPts val="0"/>
              </a:spcAft>
              <a:buFont typeface="Arial" panose="020B0604020202020204" pitchFamily="34" charset="0"/>
              <a:buChar char="•"/>
            </a:pPr>
            <a:endParaRPr lang="en-US" sz="2400" dirty="0">
              <a:solidFill>
                <a:schemeClr val="tx1"/>
              </a:solidFill>
              <a:cs typeface="Arial"/>
            </a:endParaRPr>
          </a:p>
          <a:p>
            <a:pPr lvl="1">
              <a:spcBef>
                <a:spcPts val="600"/>
              </a:spcBef>
              <a:spcAft>
                <a:spcPts val="0"/>
              </a:spcAft>
              <a:buFont typeface="Arial" panose="020B0604020202020204" pitchFamily="34" charset="0"/>
              <a:buChar char="•"/>
            </a:pPr>
            <a:r>
              <a:rPr lang="en-US" sz="2400" dirty="0">
                <a:solidFill>
                  <a:schemeClr val="tx1"/>
                </a:solidFill>
                <a:cs typeface="Arial"/>
              </a:rPr>
              <a:t>The institution will need to take budget actions to balance projected revenue and expenses.  The projected financials do not include these cost cutting actions, as we wanted the board to have information about the magnitude of the budget challenge we would face in each scenario.</a:t>
            </a:r>
          </a:p>
        </p:txBody>
      </p:sp>
      <p:sp>
        <p:nvSpPr>
          <p:cNvPr id="5" name="Title 1"/>
          <p:cNvSpPr>
            <a:spLocks noGrp="1"/>
          </p:cNvSpPr>
          <p:nvPr>
            <p:ph type="title"/>
          </p:nvPr>
        </p:nvSpPr>
        <p:spPr>
          <a:xfrm>
            <a:off x="0" y="228600"/>
            <a:ext cx="12192000" cy="1112838"/>
          </a:xfrm>
        </p:spPr>
        <p:txBody>
          <a:bodyPr>
            <a:noAutofit/>
          </a:bodyPr>
          <a:lstStyle/>
          <a:p>
            <a:r>
              <a:rPr lang="en-US" sz="3200" dirty="0">
                <a:solidFill>
                  <a:schemeClr val="tx1"/>
                </a:solidFill>
              </a:rPr>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752045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solidFill>
                  <a:schemeClr val="tx1"/>
                </a:solidFill>
                <a:cs typeface="Arial" panose="020B0604020202020204" pitchFamily="34" charset="0"/>
              </a:rPr>
              <a:t>The analysis includes three scenarios based on different assumptions about how much the guaranteed tuition rate for incoming first year undergraduate cohorts increases each year:</a:t>
            </a:r>
          </a:p>
          <a:p>
            <a:pPr marL="457200" lvl="1" indent="0">
              <a:spcBef>
                <a:spcPts val="600"/>
              </a:spcBef>
              <a:spcAft>
                <a:spcPts val="0"/>
              </a:spcAft>
              <a:buNone/>
            </a:pPr>
            <a:endParaRPr lang="en-US" sz="240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b="1" dirty="0">
                <a:solidFill>
                  <a:schemeClr val="tx1"/>
                </a:solidFill>
                <a:cs typeface="Arial" panose="020B0604020202020204" pitchFamily="34" charset="0"/>
              </a:rPr>
              <a:t>Scenario 1 (Base Case): </a:t>
            </a:r>
            <a:r>
              <a:rPr lang="en-US" sz="2400" dirty="0">
                <a:solidFill>
                  <a:schemeClr val="tx1"/>
                </a:solidFill>
                <a:cs typeface="Arial" panose="020B0604020202020204" pitchFamily="34" charset="0"/>
              </a:rPr>
              <a:t>3.25% increase for non-residents / 4.0% increase for residents</a:t>
            </a:r>
          </a:p>
          <a:p>
            <a:pPr lvl="1">
              <a:spcBef>
                <a:spcPts val="600"/>
              </a:spcBef>
              <a:spcAft>
                <a:spcPts val="0"/>
              </a:spcAft>
              <a:buFont typeface="Arial" panose="020B0604020202020204" pitchFamily="34" charset="0"/>
              <a:buChar char="•"/>
            </a:pPr>
            <a:endParaRPr lang="en-US" sz="240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b="1" dirty="0">
                <a:solidFill>
                  <a:schemeClr val="tx1"/>
                </a:solidFill>
                <a:cs typeface="Arial" panose="020B0604020202020204" pitchFamily="34" charset="0"/>
              </a:rPr>
              <a:t>Scenario 2:</a:t>
            </a:r>
            <a:r>
              <a:rPr lang="en-US" sz="2400" dirty="0">
                <a:solidFill>
                  <a:schemeClr val="tx1"/>
                </a:solidFill>
                <a:cs typeface="Arial" panose="020B0604020202020204" pitchFamily="34" charset="0"/>
              </a:rPr>
              <a:t> 3.0% increase for non-residents / 3.0% increase for residents</a:t>
            </a:r>
          </a:p>
          <a:p>
            <a:pPr lvl="1">
              <a:spcBef>
                <a:spcPts val="600"/>
              </a:spcBef>
              <a:spcAft>
                <a:spcPts val="0"/>
              </a:spcAft>
              <a:buFont typeface="Arial" panose="020B0604020202020204" pitchFamily="34" charset="0"/>
              <a:buChar char="•"/>
            </a:pPr>
            <a:endParaRPr lang="en-US" sz="240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b="1" dirty="0">
                <a:solidFill>
                  <a:schemeClr val="tx1"/>
                </a:solidFill>
                <a:cs typeface="Arial" panose="020B0604020202020204" pitchFamily="34" charset="0"/>
              </a:rPr>
              <a:t>Scenario 3:</a:t>
            </a:r>
            <a:r>
              <a:rPr lang="en-US" sz="2400" dirty="0">
                <a:solidFill>
                  <a:schemeClr val="tx1"/>
                </a:solidFill>
                <a:cs typeface="Arial" panose="020B0604020202020204" pitchFamily="34" charset="0"/>
              </a:rPr>
              <a:t> 3.5% increase for non-residents / 4.5% increase for residents</a:t>
            </a:r>
          </a:p>
          <a:p>
            <a:pPr marL="914400" lvl="2" indent="0">
              <a:spcBef>
                <a:spcPts val="600"/>
              </a:spcBef>
              <a:spcAft>
                <a:spcPts val="0"/>
              </a:spcAft>
              <a:buNone/>
            </a:pPr>
            <a:endParaRPr lang="en-US" sz="2000" dirty="0">
              <a:solidFill>
                <a:schemeClr val="tx1"/>
              </a:solidFill>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solidFill>
                  <a:schemeClr val="tx1"/>
                </a:solidFill>
              </a:rPr>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675035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solidFill>
                  <a:schemeClr val="tx1"/>
                </a:solidFill>
                <a:cs typeface="Arial" panose="020B0604020202020204" pitchFamily="34" charset="0"/>
              </a:rPr>
              <a:t>Revenue Assumptions:</a:t>
            </a:r>
          </a:p>
          <a:p>
            <a:pPr marL="457200" lvl="1" indent="0">
              <a:spcBef>
                <a:spcPts val="600"/>
              </a:spcBef>
              <a:spcAft>
                <a:spcPts val="0"/>
              </a:spcAft>
              <a:buNone/>
            </a:pPr>
            <a:endParaRPr lang="en-US" sz="240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dirty="0">
                <a:solidFill>
                  <a:schemeClr val="tx1"/>
                </a:solidFill>
              </a:rPr>
              <a:t>Enrollment remains flat during FY26 and FY27 at current FY26 projection. In FY28 NR UG enrollment increases by 130 incoming students (back to FY25 levels)</a:t>
            </a:r>
          </a:p>
          <a:p>
            <a:pPr marL="457200" lvl="1" indent="0">
              <a:spcBef>
                <a:spcPts val="600"/>
              </a:spcBef>
              <a:spcAft>
                <a:spcPts val="0"/>
              </a:spcAft>
              <a:buNone/>
            </a:pPr>
            <a:endParaRPr lang="en-US" sz="600" dirty="0">
              <a:solidFill>
                <a:schemeClr val="tx1"/>
              </a:solidFill>
            </a:endParaRPr>
          </a:p>
          <a:p>
            <a:pPr lvl="1">
              <a:spcBef>
                <a:spcPts val="600"/>
              </a:spcBef>
              <a:spcAft>
                <a:spcPts val="0"/>
              </a:spcAft>
              <a:buFont typeface="Arial" panose="020B0604020202020204" pitchFamily="34" charset="0"/>
              <a:buChar char="•"/>
            </a:pPr>
            <a:r>
              <a:rPr lang="en-US" sz="2400" dirty="0">
                <a:solidFill>
                  <a:schemeClr val="tx1"/>
                </a:solidFill>
              </a:rPr>
              <a:t>State appropriations are assumed to grow modestly each year </a:t>
            </a:r>
          </a:p>
          <a:p>
            <a:pPr marL="457200" lvl="1" indent="0">
              <a:spcBef>
                <a:spcPts val="600"/>
              </a:spcBef>
              <a:spcAft>
                <a:spcPts val="0"/>
              </a:spcAft>
              <a:buNone/>
            </a:pPr>
            <a:endParaRPr lang="en-US" sz="2400" dirty="0">
              <a:solidFill>
                <a:schemeClr val="tx1"/>
              </a:solidFill>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solidFill>
                  <a:schemeClr val="tx1"/>
                </a:solidFill>
              </a:rPr>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028141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451D7-69EA-2B9F-9CB2-B24424FFD0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272993-510A-18D1-268B-4A6002EB057F}"/>
              </a:ext>
            </a:extLst>
          </p:cNvPr>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solidFill>
                  <a:schemeClr val="tx1"/>
                </a:solidFill>
                <a:cs typeface="Arial" panose="020B0604020202020204" pitchFamily="34" charset="0"/>
              </a:rPr>
              <a:t>Expense Assumptions:</a:t>
            </a:r>
          </a:p>
          <a:p>
            <a:pPr marL="457200" lvl="1" indent="0">
              <a:spcBef>
                <a:spcPts val="600"/>
              </a:spcBef>
              <a:spcAft>
                <a:spcPts val="0"/>
              </a:spcAft>
              <a:buNone/>
            </a:pPr>
            <a:endParaRPr lang="en-US" sz="240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dirty="0">
                <a:solidFill>
                  <a:schemeClr val="tx1"/>
                </a:solidFill>
              </a:rPr>
              <a:t>Projected compensation increases are based on existing labor contracts and/or announced salary programs (OAs) and then reset to around 3.0% per year as existing CBAs end</a:t>
            </a:r>
          </a:p>
          <a:p>
            <a:pPr marL="457200" lvl="1" indent="0">
              <a:spcBef>
                <a:spcPts val="600"/>
              </a:spcBef>
              <a:spcAft>
                <a:spcPts val="0"/>
              </a:spcAft>
              <a:buNone/>
            </a:pPr>
            <a:endParaRPr lang="en-US" sz="600" dirty="0">
              <a:solidFill>
                <a:schemeClr val="tx1"/>
              </a:solidFill>
            </a:endParaRPr>
          </a:p>
          <a:p>
            <a:pPr lvl="1">
              <a:spcBef>
                <a:spcPts val="600"/>
              </a:spcBef>
              <a:spcAft>
                <a:spcPts val="0"/>
              </a:spcAft>
              <a:buFont typeface="Arial" panose="020B0604020202020204" pitchFamily="34" charset="0"/>
              <a:buChar char="•"/>
            </a:pPr>
            <a:r>
              <a:rPr lang="en-US" sz="2400" dirty="0">
                <a:solidFill>
                  <a:schemeClr val="tx1"/>
                </a:solidFill>
              </a:rPr>
              <a:t>PERS and other OPE increases occur in FY26 and FY27 in line with currently announced state rates and UO forecasts</a:t>
            </a:r>
          </a:p>
          <a:p>
            <a:pPr marL="457200" lvl="1" indent="0">
              <a:spcBef>
                <a:spcPts val="600"/>
              </a:spcBef>
              <a:spcAft>
                <a:spcPts val="0"/>
              </a:spcAft>
              <a:buNone/>
            </a:pPr>
            <a:endParaRPr lang="en-US" sz="600" dirty="0">
              <a:solidFill>
                <a:schemeClr val="tx1"/>
              </a:solidFill>
            </a:endParaRPr>
          </a:p>
          <a:p>
            <a:pPr lvl="1">
              <a:spcBef>
                <a:spcPts val="600"/>
              </a:spcBef>
              <a:spcAft>
                <a:spcPts val="0"/>
              </a:spcAft>
              <a:buFont typeface="Arial" panose="020B0604020202020204" pitchFamily="34" charset="0"/>
              <a:buChar char="•"/>
            </a:pPr>
            <a:r>
              <a:rPr lang="en-US" sz="2400" dirty="0">
                <a:solidFill>
                  <a:schemeClr val="tx1"/>
                </a:solidFill>
              </a:rPr>
              <a:t>Supplies and Services expenses are based on forecast FY25 figures, adjusted for inflation with some specific increases (e.g. property/liability insurance)</a:t>
            </a:r>
          </a:p>
          <a:p>
            <a:pPr marL="457200" lvl="1" indent="0">
              <a:spcBef>
                <a:spcPts val="600"/>
              </a:spcBef>
              <a:spcAft>
                <a:spcPts val="0"/>
              </a:spcAft>
              <a:buNone/>
            </a:pPr>
            <a:endParaRPr lang="en-US" sz="600" dirty="0">
              <a:solidFill>
                <a:schemeClr val="tx1"/>
              </a:solidFill>
            </a:endParaRPr>
          </a:p>
          <a:p>
            <a:pPr lvl="1">
              <a:spcBef>
                <a:spcPts val="600"/>
              </a:spcBef>
              <a:spcAft>
                <a:spcPts val="0"/>
              </a:spcAft>
              <a:buFont typeface="Arial" panose="020B0604020202020204" pitchFamily="34" charset="0"/>
              <a:buChar char="•"/>
            </a:pPr>
            <a:r>
              <a:rPr lang="en-US" sz="2400" dirty="0">
                <a:solidFill>
                  <a:schemeClr val="tx1"/>
                </a:solidFill>
              </a:rPr>
              <a:t>Strategic investment funding is reset down to $1 million annually</a:t>
            </a:r>
          </a:p>
          <a:p>
            <a:pPr marL="457200" lvl="1" indent="0">
              <a:spcBef>
                <a:spcPts val="600"/>
              </a:spcBef>
              <a:spcAft>
                <a:spcPts val="0"/>
              </a:spcAft>
              <a:buNone/>
            </a:pPr>
            <a:endParaRPr lang="en-US" sz="240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68A57C62-AE18-0A16-AE49-5DA0FB8588F8}"/>
              </a:ext>
            </a:extLst>
          </p:cNvPr>
          <p:cNvSpPr>
            <a:spLocks noGrp="1"/>
          </p:cNvSpPr>
          <p:nvPr>
            <p:ph type="title"/>
          </p:nvPr>
        </p:nvSpPr>
        <p:spPr>
          <a:xfrm>
            <a:off x="0" y="228600"/>
            <a:ext cx="12192000" cy="1112838"/>
          </a:xfrm>
        </p:spPr>
        <p:txBody>
          <a:bodyPr>
            <a:noAutofit/>
          </a:bodyPr>
          <a:lstStyle/>
          <a:p>
            <a:r>
              <a:rPr lang="en-US" sz="3200" dirty="0">
                <a:solidFill>
                  <a:schemeClr val="tx1"/>
                </a:solidFill>
              </a:rPr>
              <a:t>Long-Term Projection Model Scenarios</a:t>
            </a:r>
          </a:p>
        </p:txBody>
      </p:sp>
      <p:cxnSp>
        <p:nvCxnSpPr>
          <p:cNvPr id="8" name="Straight Connector 7">
            <a:extLst>
              <a:ext uri="{FF2B5EF4-FFF2-40B4-BE49-F238E27FC236}">
                <a16:creationId xmlns:a16="http://schemas.microsoft.com/office/drawing/2014/main" id="{944A5FE3-91C1-E04D-893D-4CCF2E0D997F}"/>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529776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sz="2400" dirty="0">
                <a:solidFill>
                  <a:schemeClr val="tx1"/>
                </a:solidFill>
              </a:rPr>
              <a:t>Long-Term Model Scenarios</a:t>
            </a:r>
            <a:endParaRPr lang="en-US" sz="2400"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1DAEA054-D39F-491A-86BA-3CF490D3A130}"/>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2" name="Picture 1" descr="Table showing long-term models for FY24, FY25, FY26, FY27, FY28, FY29, and FY30. Three scenarios are given: &#10;- base case (resident tuition increases 4.0% and nonres tuition increases 3.25%)&#10;- scenario 2 (resident tuition increases 3.0% and nonres tuition increases 3.0%).&#10;- scenario 3 (resident tuition increases 4.5% and nonres tuition increases 3.5%).&#10;&#10;For details, email dsharp@uoregon.edu.">
            <a:extLst>
              <a:ext uri="{FF2B5EF4-FFF2-40B4-BE49-F238E27FC236}">
                <a16:creationId xmlns:a16="http://schemas.microsoft.com/office/drawing/2014/main" id="{B993B005-0475-BFD2-C10E-9364EFF8B470}"/>
              </a:ext>
            </a:extLst>
          </p:cNvPr>
          <p:cNvPicPr>
            <a:picLocks noChangeAspect="1"/>
          </p:cNvPicPr>
          <p:nvPr/>
        </p:nvPicPr>
        <p:blipFill>
          <a:blip r:embed="rId3"/>
          <a:stretch>
            <a:fillRect/>
          </a:stretch>
        </p:blipFill>
        <p:spPr>
          <a:xfrm>
            <a:off x="119062" y="1446212"/>
            <a:ext cx="11953875" cy="4943475"/>
          </a:xfrm>
          <a:prstGeom prst="rect">
            <a:avLst/>
          </a:prstGeom>
        </p:spPr>
      </p:pic>
    </p:spTree>
    <p:extLst>
      <p:ext uri="{BB962C8B-B14F-4D97-AF65-F5344CB8AC3E}">
        <p14:creationId xmlns:p14="http://schemas.microsoft.com/office/powerpoint/2010/main" val="509007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72962-3D8E-2A99-1BD0-D2FFE76E193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03B0D5-81AD-52AA-9457-41FD0D2E6B23}"/>
              </a:ext>
            </a:extLst>
          </p:cNvPr>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dirty="0">
                <a:solidFill>
                  <a:schemeClr val="tx1"/>
                </a:solidFill>
                <a:cs typeface="Arial"/>
              </a:rPr>
              <a:t>There are a several key risks facing the institution that are not explicitly modeled, but continue to be in play and may impact the university to an unknown amount</a:t>
            </a:r>
          </a:p>
          <a:p>
            <a:pPr lvl="1">
              <a:spcBef>
                <a:spcPts val="600"/>
              </a:spcBef>
              <a:spcAft>
                <a:spcPts val="0"/>
              </a:spcAft>
              <a:buFont typeface="Arial" panose="020B0604020202020204" pitchFamily="34" charset="0"/>
              <a:buChar char="•"/>
            </a:pPr>
            <a:r>
              <a:rPr lang="en-US" sz="2400" dirty="0">
                <a:solidFill>
                  <a:schemeClr val="tx1"/>
                </a:solidFill>
              </a:rPr>
              <a:t>Undergraduate student “deposit melt” </a:t>
            </a:r>
          </a:p>
          <a:p>
            <a:pPr lvl="1">
              <a:spcBef>
                <a:spcPts val="600"/>
              </a:spcBef>
              <a:spcAft>
                <a:spcPts val="0"/>
              </a:spcAft>
              <a:buFont typeface="Arial" panose="020B0604020202020204" pitchFamily="34" charset="0"/>
              <a:buChar char="•"/>
            </a:pPr>
            <a:r>
              <a:rPr lang="en-US" sz="2400" dirty="0">
                <a:solidFill>
                  <a:schemeClr val="tx1"/>
                </a:solidFill>
              </a:rPr>
              <a:t>Future non-resident, transfer and international enrollment</a:t>
            </a:r>
            <a:endParaRPr lang="en-US" sz="2400" dirty="0">
              <a:solidFill>
                <a:schemeClr val="tx1"/>
              </a:solidFill>
              <a:cs typeface="Arial"/>
            </a:endParaRPr>
          </a:p>
          <a:p>
            <a:pPr lvl="1">
              <a:spcBef>
                <a:spcPts val="600"/>
              </a:spcBef>
              <a:spcAft>
                <a:spcPts val="0"/>
              </a:spcAft>
              <a:buFont typeface="Arial" panose="020B0604020202020204" pitchFamily="34" charset="0"/>
              <a:buChar char="•"/>
            </a:pPr>
            <a:r>
              <a:rPr lang="en-US" sz="2400" dirty="0">
                <a:solidFill>
                  <a:schemeClr val="tx1"/>
                </a:solidFill>
              </a:rPr>
              <a:t>Federal actions related to research grants</a:t>
            </a:r>
            <a:endParaRPr lang="en-US" sz="2400" dirty="0">
              <a:solidFill>
                <a:schemeClr val="tx1"/>
              </a:solidFill>
              <a:cs typeface="Arial"/>
            </a:endParaRPr>
          </a:p>
          <a:p>
            <a:pPr lvl="1">
              <a:spcBef>
                <a:spcPts val="600"/>
              </a:spcBef>
              <a:spcAft>
                <a:spcPts val="0"/>
              </a:spcAft>
              <a:buFont typeface="Arial" panose="020B0604020202020204" pitchFamily="34" charset="0"/>
              <a:buChar char="•"/>
            </a:pPr>
            <a:r>
              <a:rPr lang="en-US" sz="2400" dirty="0">
                <a:solidFill>
                  <a:schemeClr val="tx1"/>
                </a:solidFill>
                <a:cs typeface="Arial"/>
              </a:rPr>
              <a:t>Federal actions and other factors that could affect the state budget</a:t>
            </a:r>
          </a:p>
          <a:p>
            <a:pPr lvl="1">
              <a:spcBef>
                <a:spcPts val="600"/>
              </a:spcBef>
              <a:spcAft>
                <a:spcPts val="0"/>
              </a:spcAft>
              <a:buFont typeface="Arial" panose="020B0604020202020204" pitchFamily="34" charset="0"/>
              <a:buChar char="•"/>
            </a:pPr>
            <a:endParaRPr lang="en-US" sz="2400" dirty="0">
              <a:solidFill>
                <a:schemeClr val="tx1"/>
              </a:solidFill>
            </a:endParaRPr>
          </a:p>
          <a:p>
            <a:pPr marL="457200" lvl="1" indent="0">
              <a:spcBef>
                <a:spcPts val="600"/>
              </a:spcBef>
              <a:spcAft>
                <a:spcPts val="0"/>
              </a:spcAft>
              <a:buNone/>
            </a:pPr>
            <a:endParaRPr lang="en-US" sz="240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493048E6-ABA9-5B4C-E3E8-D8A9EFFDCADC}"/>
              </a:ext>
            </a:extLst>
          </p:cNvPr>
          <p:cNvSpPr>
            <a:spLocks noGrp="1"/>
          </p:cNvSpPr>
          <p:nvPr>
            <p:ph type="title"/>
          </p:nvPr>
        </p:nvSpPr>
        <p:spPr>
          <a:xfrm>
            <a:off x="0" y="228600"/>
            <a:ext cx="12192000" cy="1112838"/>
          </a:xfrm>
        </p:spPr>
        <p:txBody>
          <a:bodyPr>
            <a:noAutofit/>
          </a:bodyPr>
          <a:lstStyle/>
          <a:p>
            <a:r>
              <a:rPr lang="en-US" sz="3200" dirty="0">
                <a:solidFill>
                  <a:schemeClr val="tx1"/>
                </a:solidFill>
              </a:rPr>
              <a:t>Variables and Risks</a:t>
            </a:r>
          </a:p>
        </p:txBody>
      </p:sp>
      <p:cxnSp>
        <p:nvCxnSpPr>
          <p:cNvPr id="8" name="Straight Connector 7">
            <a:extLst>
              <a:ext uri="{FF2B5EF4-FFF2-40B4-BE49-F238E27FC236}">
                <a16:creationId xmlns:a16="http://schemas.microsoft.com/office/drawing/2014/main" id="{68A9F6A8-87D1-415C-1A6F-9D9851FA0DF5}"/>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487343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09800" y="2039409"/>
            <a:ext cx="7772400" cy="1470025"/>
          </a:xfrm>
        </p:spPr>
        <p:txBody>
          <a:bodyPr/>
          <a:lstStyle/>
          <a:p>
            <a:r>
              <a:rPr lang="en-US" sz="3600" noProof="0" dirty="0">
                <a:solidFill>
                  <a:schemeClr val="tx1"/>
                </a:solidFill>
              </a:rPr>
              <a:t>Long-Term Projections</a:t>
            </a:r>
            <a:br>
              <a:rPr lang="en-US" sz="3600" noProof="0" dirty="0">
                <a:solidFill>
                  <a:schemeClr val="tx1"/>
                </a:solidFill>
              </a:rPr>
            </a:br>
            <a:r>
              <a:rPr lang="en-US" sz="3600" noProof="0" dirty="0">
                <a:solidFill>
                  <a:schemeClr val="tx1"/>
                </a:solidFill>
              </a:rPr>
              <a:t>Education &amp; General Fund</a:t>
            </a:r>
          </a:p>
        </p:txBody>
      </p:sp>
      <p:sp>
        <p:nvSpPr>
          <p:cNvPr id="2" name="Content Placeholder 1"/>
          <p:cNvSpPr>
            <a:spLocks noGrp="1"/>
          </p:cNvSpPr>
          <p:nvPr>
            <p:ph type="subTitle" idx="1"/>
          </p:nvPr>
        </p:nvSpPr>
        <p:spPr>
          <a:xfrm>
            <a:off x="2895600" y="3886200"/>
            <a:ext cx="6248400" cy="1752600"/>
          </a:xfrm>
        </p:spPr>
        <p:txBody>
          <a:bodyPr/>
          <a:lstStyle/>
          <a:p>
            <a:r>
              <a:rPr lang="en-US" sz="2800" b="1" noProof="0" dirty="0">
                <a:solidFill>
                  <a:schemeClr val="tx1"/>
                </a:solidFill>
              </a:rPr>
              <a:t>September 2025</a:t>
            </a:r>
          </a:p>
          <a:p>
            <a:endParaRPr lang="en-US" sz="2000" noProof="0" dirty="0">
              <a:solidFill>
                <a:schemeClr val="tx1"/>
              </a:solidFill>
            </a:endParaRPr>
          </a:p>
          <a:p>
            <a:r>
              <a:rPr lang="en-US" sz="2000" noProof="0" dirty="0">
                <a:solidFill>
                  <a:schemeClr val="tx1"/>
                </a:solidFill>
              </a:rPr>
              <a:t>Board of Trustees of the University of Oregon</a:t>
            </a:r>
          </a:p>
          <a:p>
            <a:endParaRPr lang="en-US" sz="2000" noProof="0" dirty="0">
              <a:solidFill>
                <a:schemeClr val="tx1"/>
              </a:solidFill>
            </a:endParaRPr>
          </a:p>
        </p:txBody>
      </p:sp>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F15C0-4F1A-96A0-D651-19A430AC7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37EAB-E133-E2F5-0B68-68A8AF0D0066}"/>
              </a:ext>
            </a:extLst>
          </p:cNvPr>
          <p:cNvSpPr>
            <a:spLocks noGrp="1"/>
          </p:cNvSpPr>
          <p:nvPr>
            <p:ph type="title"/>
          </p:nvPr>
        </p:nvSpPr>
        <p:spPr>
          <a:xfrm>
            <a:off x="395790" y="36657"/>
            <a:ext cx="11480800" cy="1112838"/>
          </a:xfrm>
        </p:spPr>
        <p:txBody>
          <a:bodyPr/>
          <a:lstStyle/>
          <a:p>
            <a:r>
              <a:rPr lang="en-US" noProof="0" dirty="0">
                <a:solidFill>
                  <a:schemeClr val="tx1"/>
                </a:solidFill>
              </a:rPr>
              <a:t>Key Highlights</a:t>
            </a:r>
            <a:endParaRPr lang="en-US" sz="2400" i="1" noProof="0" dirty="0">
              <a:solidFill>
                <a:schemeClr val="tx1"/>
              </a:solidFill>
            </a:endParaRPr>
          </a:p>
        </p:txBody>
      </p:sp>
      <p:sp>
        <p:nvSpPr>
          <p:cNvPr id="3" name="Content Placeholder 2">
            <a:extLst>
              <a:ext uri="{FF2B5EF4-FFF2-40B4-BE49-F238E27FC236}">
                <a16:creationId xmlns:a16="http://schemas.microsoft.com/office/drawing/2014/main" id="{54261577-B64F-E333-FFA8-27444CA86A51}"/>
              </a:ext>
            </a:extLst>
          </p:cNvPr>
          <p:cNvSpPr>
            <a:spLocks noGrp="1"/>
          </p:cNvSpPr>
          <p:nvPr>
            <p:ph idx="1"/>
          </p:nvPr>
        </p:nvSpPr>
        <p:spPr>
          <a:xfrm>
            <a:off x="598990" y="1852133"/>
            <a:ext cx="11480800" cy="5653292"/>
          </a:xfrm>
        </p:spPr>
        <p:txBody>
          <a:bodyPr/>
          <a:lstStyle/>
          <a:p>
            <a:pPr marL="0" indent="0">
              <a:buNone/>
            </a:pPr>
            <a:endParaRPr lang="en-US" sz="2200" noProof="0" dirty="0"/>
          </a:p>
          <a:p>
            <a:pPr marL="0" indent="0">
              <a:buNone/>
            </a:pPr>
            <a:endParaRPr lang="en-US" sz="2200" noProof="0" dirty="0"/>
          </a:p>
          <a:p>
            <a:endParaRPr lang="en-US" sz="2200" noProof="0" dirty="0"/>
          </a:p>
        </p:txBody>
      </p:sp>
      <p:cxnSp>
        <p:nvCxnSpPr>
          <p:cNvPr id="5" name="Straight Connector 4">
            <a:extLst>
              <a:ext uri="{FF2B5EF4-FFF2-40B4-BE49-F238E27FC236}">
                <a16:creationId xmlns:a16="http://schemas.microsoft.com/office/drawing/2014/main" id="{966F24CD-BB10-BEF3-C24E-8BBCB74F490D}"/>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 name="Content Placeholder 2">
            <a:extLst>
              <a:ext uri="{FF2B5EF4-FFF2-40B4-BE49-F238E27FC236}">
                <a16:creationId xmlns:a16="http://schemas.microsoft.com/office/drawing/2014/main" id="{1CD22875-4737-18C2-CC0B-8343CD6C58C5}"/>
              </a:ext>
            </a:extLst>
          </p:cNvPr>
          <p:cNvSpPr txBox="1">
            <a:spLocks/>
          </p:cNvSpPr>
          <p:nvPr/>
        </p:nvSpPr>
        <p:spPr bwMode="auto">
          <a:xfrm>
            <a:off x="950976" y="1298448"/>
            <a:ext cx="10687870" cy="5580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r>
              <a:rPr lang="en-US" sz="2800" kern="0" noProof="0" dirty="0">
                <a:solidFill>
                  <a:schemeClr val="tx1"/>
                </a:solidFill>
              </a:rPr>
              <a:t>FY25 E&amp;G fund budget ended the year up $3.5 million with a final projected fund balance of $119.7 million (9.1 weeks of operating expenses).  During FY26, the UO is forecasted to move into a structural deficit.</a:t>
            </a:r>
          </a:p>
          <a:p>
            <a:r>
              <a:rPr lang="en-US" sz="2800" kern="0" noProof="0" dirty="0">
                <a:solidFill>
                  <a:schemeClr val="tx1"/>
                </a:solidFill>
              </a:rPr>
              <a:t>Tuition and fee revenue, net of remissions, which makes up approximately 76.5% of revenue, is projected to grow at 2.7% next year.</a:t>
            </a:r>
          </a:p>
          <a:p>
            <a:r>
              <a:rPr lang="en-US" sz="2800" kern="0" noProof="0" dirty="0">
                <a:solidFill>
                  <a:schemeClr val="tx1"/>
                </a:solidFill>
              </a:rPr>
              <a:t>Compensation and benefits costs, which make up approximately 79.1% of expenses, are forecast to grow at 6.9% next year.</a:t>
            </a:r>
          </a:p>
          <a:p>
            <a:r>
              <a:rPr lang="en-US" sz="2800" kern="0" noProof="0" dirty="0">
                <a:solidFill>
                  <a:schemeClr val="tx1"/>
                </a:solidFill>
              </a:rPr>
              <a:t>This imbalance between revenue and expense growth is structural in nature. This problem will continue into the future.</a:t>
            </a:r>
          </a:p>
        </p:txBody>
      </p:sp>
    </p:spTree>
    <p:extLst>
      <p:ext uri="{BB962C8B-B14F-4D97-AF65-F5344CB8AC3E}">
        <p14:creationId xmlns:p14="http://schemas.microsoft.com/office/powerpoint/2010/main" val="3505376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19E9B-F6FC-A6FD-1541-5F2D407A3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AC8B8E-5E7F-8CF8-43BD-BCC000427829}"/>
              </a:ext>
            </a:extLst>
          </p:cNvPr>
          <p:cNvSpPr>
            <a:spLocks noGrp="1"/>
          </p:cNvSpPr>
          <p:nvPr>
            <p:ph type="title"/>
          </p:nvPr>
        </p:nvSpPr>
        <p:spPr>
          <a:xfrm>
            <a:off x="395790" y="36657"/>
            <a:ext cx="11480800" cy="1112838"/>
          </a:xfrm>
        </p:spPr>
        <p:txBody>
          <a:bodyPr/>
          <a:lstStyle/>
          <a:p>
            <a:r>
              <a:rPr lang="en-US" dirty="0">
                <a:solidFill>
                  <a:schemeClr val="tx1"/>
                </a:solidFill>
              </a:rPr>
              <a:t>Agenda</a:t>
            </a:r>
            <a:endParaRPr lang="en-US" sz="2400" i="1" dirty="0">
              <a:solidFill>
                <a:schemeClr val="tx1"/>
              </a:solidFill>
            </a:endParaRPr>
          </a:p>
        </p:txBody>
      </p:sp>
      <p:sp>
        <p:nvSpPr>
          <p:cNvPr id="3" name="Content Placeholder 2">
            <a:extLst>
              <a:ext uri="{FF2B5EF4-FFF2-40B4-BE49-F238E27FC236}">
                <a16:creationId xmlns:a16="http://schemas.microsoft.com/office/drawing/2014/main" id="{94AAFDBC-D46D-F99C-CAAB-F1A71FB35B3D}"/>
              </a:ext>
            </a:extLst>
          </p:cNvPr>
          <p:cNvSpPr>
            <a:spLocks noGrp="1"/>
          </p:cNvSpPr>
          <p:nvPr>
            <p:ph idx="1"/>
          </p:nvPr>
        </p:nvSpPr>
        <p:spPr>
          <a:xfrm>
            <a:off x="598990" y="1852133"/>
            <a:ext cx="11480800" cy="5653292"/>
          </a:xfrm>
        </p:spPr>
        <p:txBody>
          <a:bodyPr/>
          <a:lstStyle/>
          <a:p>
            <a:pPr marL="0" indent="0">
              <a:buNone/>
            </a:pPr>
            <a:endParaRPr lang="en-US" sz="2200"/>
          </a:p>
          <a:p>
            <a:pPr marL="0" indent="0">
              <a:buNone/>
            </a:pPr>
            <a:endParaRPr lang="en-US" sz="2200"/>
          </a:p>
          <a:p>
            <a:endParaRPr lang="en-US" sz="2200"/>
          </a:p>
        </p:txBody>
      </p:sp>
      <p:cxnSp>
        <p:nvCxnSpPr>
          <p:cNvPr id="5" name="Straight Connector 4">
            <a:extLst>
              <a:ext uri="{FF2B5EF4-FFF2-40B4-BE49-F238E27FC236}">
                <a16:creationId xmlns:a16="http://schemas.microsoft.com/office/drawing/2014/main" id="{63D372F2-159A-D259-64CB-237FC5C1432C}"/>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 name="Content Placeholder 2">
            <a:extLst>
              <a:ext uri="{FF2B5EF4-FFF2-40B4-BE49-F238E27FC236}">
                <a16:creationId xmlns:a16="http://schemas.microsoft.com/office/drawing/2014/main" id="{3E79B8B5-EFD4-C2E7-A963-C850AF50F59A}"/>
              </a:ext>
            </a:extLst>
          </p:cNvPr>
          <p:cNvSpPr txBox="1">
            <a:spLocks/>
          </p:cNvSpPr>
          <p:nvPr/>
        </p:nvSpPr>
        <p:spPr bwMode="auto">
          <a:xfrm>
            <a:off x="1129342" y="1225296"/>
            <a:ext cx="10465250" cy="56532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r>
              <a:rPr lang="en-US" sz="2800" kern="0" dirty="0">
                <a:solidFill>
                  <a:schemeClr val="tx1"/>
                </a:solidFill>
              </a:rPr>
              <a:t>Background on Long-Term Projection Process</a:t>
            </a:r>
          </a:p>
          <a:p>
            <a:r>
              <a:rPr lang="en-US" sz="2800" kern="0" dirty="0">
                <a:solidFill>
                  <a:schemeClr val="tx1"/>
                </a:solidFill>
              </a:rPr>
              <a:t>June 2025 Long-Term Projections</a:t>
            </a:r>
          </a:p>
          <a:p>
            <a:r>
              <a:rPr lang="en-US" sz="2800" kern="0" dirty="0">
                <a:solidFill>
                  <a:schemeClr val="tx1"/>
                </a:solidFill>
              </a:rPr>
              <a:t>September 2025 Long-Term Projections</a:t>
            </a:r>
          </a:p>
          <a:p>
            <a:r>
              <a:rPr lang="en-US" sz="2800" kern="0" dirty="0">
                <a:solidFill>
                  <a:schemeClr val="tx1"/>
                </a:solidFill>
              </a:rPr>
              <a:t>2025-26 Budget Reductions</a:t>
            </a:r>
          </a:p>
          <a:p>
            <a:endParaRPr lang="en-US" sz="2800" kern="0" dirty="0">
              <a:solidFill>
                <a:schemeClr val="tx1"/>
              </a:solidFill>
            </a:endParaRPr>
          </a:p>
        </p:txBody>
      </p:sp>
    </p:spTree>
    <p:extLst>
      <p:ext uri="{BB962C8B-B14F-4D97-AF65-F5344CB8AC3E}">
        <p14:creationId xmlns:p14="http://schemas.microsoft.com/office/powerpoint/2010/main" val="3844385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C48C2-9712-BC0E-C428-A8BB58C617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B34DF-A2CF-BE58-E473-59779327F82C}"/>
              </a:ext>
            </a:extLst>
          </p:cNvPr>
          <p:cNvSpPr>
            <a:spLocks noGrp="1"/>
          </p:cNvSpPr>
          <p:nvPr>
            <p:ph type="title"/>
          </p:nvPr>
        </p:nvSpPr>
        <p:spPr>
          <a:xfrm>
            <a:off x="395790" y="36657"/>
            <a:ext cx="11480800" cy="1112838"/>
          </a:xfrm>
        </p:spPr>
        <p:txBody>
          <a:bodyPr/>
          <a:lstStyle/>
          <a:p>
            <a:r>
              <a:rPr lang="en-US" noProof="0" dirty="0">
                <a:solidFill>
                  <a:schemeClr val="tx1"/>
                </a:solidFill>
              </a:rPr>
              <a:t>FY25 &amp; FY26 Run Rates</a:t>
            </a:r>
            <a:endParaRPr lang="en-US" sz="2400" i="1" noProof="0" dirty="0">
              <a:solidFill>
                <a:schemeClr val="tx1"/>
              </a:solidFill>
            </a:endParaRPr>
          </a:p>
        </p:txBody>
      </p:sp>
      <p:sp>
        <p:nvSpPr>
          <p:cNvPr id="3" name="Content Placeholder 2">
            <a:extLst>
              <a:ext uri="{FF2B5EF4-FFF2-40B4-BE49-F238E27FC236}">
                <a16:creationId xmlns:a16="http://schemas.microsoft.com/office/drawing/2014/main" id="{048BA64D-CDC0-85AB-6C5A-28F655B35B1E}"/>
              </a:ext>
            </a:extLst>
          </p:cNvPr>
          <p:cNvSpPr>
            <a:spLocks noGrp="1"/>
          </p:cNvSpPr>
          <p:nvPr>
            <p:ph idx="1"/>
          </p:nvPr>
        </p:nvSpPr>
        <p:spPr>
          <a:xfrm>
            <a:off x="598990" y="1129757"/>
            <a:ext cx="11480800" cy="5653292"/>
          </a:xfrm>
        </p:spPr>
        <p:txBody>
          <a:bodyPr/>
          <a:lstStyle/>
          <a:p>
            <a:pPr marL="0" indent="0">
              <a:buNone/>
            </a:pPr>
            <a:endParaRPr lang="en-US" sz="2200" noProof="0" dirty="0"/>
          </a:p>
          <a:p>
            <a:pPr marL="0" indent="0">
              <a:buNone/>
            </a:pPr>
            <a:endParaRPr lang="en-US" sz="2200" noProof="0" dirty="0"/>
          </a:p>
          <a:p>
            <a:endParaRPr lang="en-US" sz="2200" noProof="0" dirty="0"/>
          </a:p>
        </p:txBody>
      </p:sp>
      <p:cxnSp>
        <p:nvCxnSpPr>
          <p:cNvPr id="5" name="Straight Connector 4">
            <a:extLst>
              <a:ext uri="{FF2B5EF4-FFF2-40B4-BE49-F238E27FC236}">
                <a16:creationId xmlns:a16="http://schemas.microsoft.com/office/drawing/2014/main" id="{898AE4F2-089D-D17B-3AFF-B3B275B42FF4}"/>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 name="Content Placeholder 2">
            <a:extLst>
              <a:ext uri="{FF2B5EF4-FFF2-40B4-BE49-F238E27FC236}">
                <a16:creationId xmlns:a16="http://schemas.microsoft.com/office/drawing/2014/main" id="{D0AFB4C3-CED2-EC8A-A2F2-C6132895108B}"/>
              </a:ext>
            </a:extLst>
          </p:cNvPr>
          <p:cNvSpPr txBox="1">
            <a:spLocks/>
          </p:cNvSpPr>
          <p:nvPr/>
        </p:nvSpPr>
        <p:spPr bwMode="auto">
          <a:xfrm>
            <a:off x="1348798" y="1819656"/>
            <a:ext cx="11480800" cy="56532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r>
              <a:rPr lang="en-US" sz="3600" kern="0" noProof="0" dirty="0">
                <a:solidFill>
                  <a:schemeClr val="tx1"/>
                </a:solidFill>
              </a:rPr>
              <a:t>FY 2025 – Run Rate: 				+$3.5M</a:t>
            </a:r>
          </a:p>
          <a:p>
            <a:pPr marL="0" indent="0">
              <a:buNone/>
            </a:pPr>
            <a:endParaRPr lang="en-US" sz="3600" kern="0" noProof="0" dirty="0">
              <a:solidFill>
                <a:schemeClr val="tx1"/>
              </a:solidFill>
            </a:endParaRPr>
          </a:p>
          <a:p>
            <a:r>
              <a:rPr lang="en-US" sz="3600" kern="0" noProof="0" dirty="0">
                <a:solidFill>
                  <a:schemeClr val="tx1"/>
                </a:solidFill>
              </a:rPr>
              <a:t>FY 2026 – Forecast Run Rate: 		-$21.6M</a:t>
            </a:r>
          </a:p>
          <a:p>
            <a:pPr marL="0" indent="0">
              <a:buNone/>
            </a:pPr>
            <a:r>
              <a:rPr lang="en-US" sz="3600" kern="0" noProof="0" dirty="0">
                <a:solidFill>
                  <a:srgbClr val="C00000"/>
                </a:solidFill>
              </a:rPr>
              <a:t>							</a:t>
            </a:r>
            <a:endParaRPr lang="en-US" sz="2000" kern="0" noProof="0" dirty="0">
              <a:solidFill>
                <a:srgbClr val="C00000"/>
              </a:solidFill>
              <a:highlight>
                <a:srgbClr val="FFFF00"/>
              </a:highlight>
            </a:endParaRPr>
          </a:p>
        </p:txBody>
      </p:sp>
    </p:spTree>
    <p:extLst>
      <p:ext uri="{BB962C8B-B14F-4D97-AF65-F5344CB8AC3E}">
        <p14:creationId xmlns:p14="http://schemas.microsoft.com/office/powerpoint/2010/main" val="1341200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 showing FY26 forecast before budget reductions.&#10;&#10;FY25 and FY26 revenue and expenses and Year on Year changes are shown.  The run rate is also shown for each year.&#10;&#10;For more details, email dsharp@uoregon.edu.&#10;">
            <a:extLst>
              <a:ext uri="{FF2B5EF4-FFF2-40B4-BE49-F238E27FC236}">
                <a16:creationId xmlns:a16="http://schemas.microsoft.com/office/drawing/2014/main" id="{C565948A-B69D-442F-2774-60953E6FAEFC}"/>
              </a:ext>
            </a:extLst>
          </p:cNvPr>
          <p:cNvPicPr>
            <a:picLocks noChangeAspect="1"/>
          </p:cNvPicPr>
          <p:nvPr/>
        </p:nvPicPr>
        <p:blipFill>
          <a:blip r:embed="rId2"/>
          <a:stretch>
            <a:fillRect/>
          </a:stretch>
        </p:blipFill>
        <p:spPr>
          <a:xfrm>
            <a:off x="2053667" y="1364211"/>
            <a:ext cx="8084661" cy="5287960"/>
          </a:xfrm>
          <a:prstGeom prst="rect">
            <a:avLst/>
          </a:prstGeom>
        </p:spPr>
      </p:pic>
      <p:sp>
        <p:nvSpPr>
          <p:cNvPr id="2" name="Title 1">
            <a:extLst>
              <a:ext uri="{FF2B5EF4-FFF2-40B4-BE49-F238E27FC236}">
                <a16:creationId xmlns:a16="http://schemas.microsoft.com/office/drawing/2014/main" id="{401DDC21-C88D-2958-2C09-685DE0841C97}"/>
              </a:ext>
            </a:extLst>
          </p:cNvPr>
          <p:cNvSpPr>
            <a:spLocks noGrp="1"/>
          </p:cNvSpPr>
          <p:nvPr>
            <p:ph type="title"/>
          </p:nvPr>
        </p:nvSpPr>
        <p:spPr>
          <a:xfrm>
            <a:off x="0" y="228600"/>
            <a:ext cx="12192000" cy="1112838"/>
          </a:xfrm>
        </p:spPr>
        <p:txBody>
          <a:bodyPr/>
          <a:lstStyle/>
          <a:p>
            <a:r>
              <a:rPr lang="en-US" noProof="0" dirty="0">
                <a:solidFill>
                  <a:schemeClr val="tx1"/>
                </a:solidFill>
              </a:rPr>
              <a:t>FY2026 Forecast Before Budget Reductions</a:t>
            </a:r>
          </a:p>
        </p:txBody>
      </p:sp>
      <p:cxnSp>
        <p:nvCxnSpPr>
          <p:cNvPr id="4" name="Straight Connector 3">
            <a:extLst>
              <a:ext uri="{FF2B5EF4-FFF2-40B4-BE49-F238E27FC236}">
                <a16:creationId xmlns:a16="http://schemas.microsoft.com/office/drawing/2014/main" id="{7935B9FC-F4CF-A0F4-01A9-4AA5682AD0F8}"/>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273551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able showing June and September enrollment projections for FY26 are shown, compared to actual enrollment for FY23, FY24, FY25.&#10;&#10;For more details, email dsharp@uoregon.edu.&#10;">
            <a:extLst>
              <a:ext uri="{FF2B5EF4-FFF2-40B4-BE49-F238E27FC236}">
                <a16:creationId xmlns:a16="http://schemas.microsoft.com/office/drawing/2014/main" id="{6BDDC3EB-E06B-9E2A-0928-A19374EE4D41}"/>
              </a:ext>
            </a:extLst>
          </p:cNvPr>
          <p:cNvPicPr>
            <a:picLocks noChangeAspect="1"/>
          </p:cNvPicPr>
          <p:nvPr/>
        </p:nvPicPr>
        <p:blipFill>
          <a:blip r:embed="rId2"/>
          <a:stretch>
            <a:fillRect/>
          </a:stretch>
        </p:blipFill>
        <p:spPr>
          <a:xfrm>
            <a:off x="914399" y="2057401"/>
            <a:ext cx="10501113" cy="3657598"/>
          </a:xfrm>
          <a:prstGeom prst="rect">
            <a:avLst/>
          </a:prstGeom>
        </p:spPr>
      </p:pic>
      <p:sp>
        <p:nvSpPr>
          <p:cNvPr id="2" name="Title 1">
            <a:extLst>
              <a:ext uri="{FF2B5EF4-FFF2-40B4-BE49-F238E27FC236}">
                <a16:creationId xmlns:a16="http://schemas.microsoft.com/office/drawing/2014/main" id="{CC62FB6A-C82F-4AFB-9984-7BCD340CBBFC}"/>
              </a:ext>
            </a:extLst>
          </p:cNvPr>
          <p:cNvSpPr>
            <a:spLocks noGrp="1"/>
          </p:cNvSpPr>
          <p:nvPr>
            <p:ph type="title"/>
          </p:nvPr>
        </p:nvSpPr>
        <p:spPr/>
        <p:txBody>
          <a:bodyPr/>
          <a:lstStyle/>
          <a:p>
            <a:r>
              <a:rPr lang="en-US" noProof="0" dirty="0">
                <a:solidFill>
                  <a:schemeClr val="tx1"/>
                </a:solidFill>
              </a:rPr>
              <a:t>New Enrollment Projections</a:t>
            </a:r>
          </a:p>
        </p:txBody>
      </p:sp>
      <p:cxnSp>
        <p:nvCxnSpPr>
          <p:cNvPr id="3" name="Straight Connector 2">
            <a:extLst>
              <a:ext uri="{FF2B5EF4-FFF2-40B4-BE49-F238E27FC236}">
                <a16:creationId xmlns:a16="http://schemas.microsoft.com/office/drawing/2014/main" id="{10E2B05E-12CD-08F4-1E0E-12335A94B14B}"/>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164241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CCE5E-3A6A-9DF0-6CC2-3AD9CEEC3FD2}"/>
            </a:ext>
          </a:extLst>
        </p:cNvPr>
        <p:cNvGrpSpPr/>
        <p:nvPr/>
      </p:nvGrpSpPr>
      <p:grpSpPr>
        <a:xfrm>
          <a:off x="0" y="0"/>
          <a:ext cx="0" cy="0"/>
          <a:chOff x="0" y="0"/>
          <a:chExt cx="0" cy="0"/>
        </a:xfrm>
      </p:grpSpPr>
      <p:pic>
        <p:nvPicPr>
          <p:cNvPr id="10" name="Picture 9" descr="Table showing revenue projections for FY25 and FY26, including gross undergraduate tuition, gross graduate tuition, student fees and continuing education, remissions, appropriations and other revenues.&#10;&#10;For details, email dsharp@uoregon.edu.">
            <a:extLst>
              <a:ext uri="{FF2B5EF4-FFF2-40B4-BE49-F238E27FC236}">
                <a16:creationId xmlns:a16="http://schemas.microsoft.com/office/drawing/2014/main" id="{47049FD9-1A02-9A80-D80A-DBDC2E512A6A}"/>
              </a:ext>
            </a:extLst>
          </p:cNvPr>
          <p:cNvPicPr>
            <a:picLocks noChangeAspect="1"/>
          </p:cNvPicPr>
          <p:nvPr/>
        </p:nvPicPr>
        <p:blipFill>
          <a:blip r:embed="rId2"/>
          <a:stretch>
            <a:fillRect/>
          </a:stretch>
        </p:blipFill>
        <p:spPr>
          <a:xfrm>
            <a:off x="2378148" y="1341435"/>
            <a:ext cx="7499566" cy="5383065"/>
          </a:xfrm>
          <a:prstGeom prst="rect">
            <a:avLst/>
          </a:prstGeom>
        </p:spPr>
      </p:pic>
      <p:sp>
        <p:nvSpPr>
          <p:cNvPr id="14" name="Title 1">
            <a:extLst>
              <a:ext uri="{FF2B5EF4-FFF2-40B4-BE49-F238E27FC236}">
                <a16:creationId xmlns:a16="http://schemas.microsoft.com/office/drawing/2014/main" id="{E5F40E2C-CD0B-F13F-552F-0A3DF70CE618}"/>
              </a:ext>
            </a:extLst>
          </p:cNvPr>
          <p:cNvSpPr>
            <a:spLocks noGrp="1"/>
          </p:cNvSpPr>
          <p:nvPr>
            <p:ph type="title"/>
          </p:nvPr>
        </p:nvSpPr>
        <p:spPr>
          <a:xfrm>
            <a:off x="406400" y="228600"/>
            <a:ext cx="11480800" cy="1112838"/>
          </a:xfrm>
        </p:spPr>
        <p:txBody>
          <a:bodyPr/>
          <a:lstStyle/>
          <a:p>
            <a:r>
              <a:rPr lang="en-US" noProof="0" dirty="0">
                <a:solidFill>
                  <a:schemeClr val="tx1"/>
                </a:solidFill>
              </a:rPr>
              <a:t>Revenue Projections</a:t>
            </a:r>
          </a:p>
        </p:txBody>
      </p:sp>
      <p:cxnSp>
        <p:nvCxnSpPr>
          <p:cNvPr id="2" name="Straight Connector 1">
            <a:extLst>
              <a:ext uri="{FF2B5EF4-FFF2-40B4-BE49-F238E27FC236}">
                <a16:creationId xmlns:a16="http://schemas.microsoft.com/office/drawing/2014/main" id="{1B1B60E0-962D-4922-0945-B28FABF67D1E}"/>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517783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DE3C3-4C36-88EA-41D6-9A41FEF1C124}"/>
            </a:ext>
          </a:extLst>
        </p:cNvPr>
        <p:cNvGrpSpPr/>
        <p:nvPr/>
      </p:nvGrpSpPr>
      <p:grpSpPr>
        <a:xfrm>
          <a:off x="0" y="0"/>
          <a:ext cx="0" cy="0"/>
          <a:chOff x="0" y="0"/>
          <a:chExt cx="0" cy="0"/>
        </a:xfrm>
      </p:grpSpPr>
      <p:pic>
        <p:nvPicPr>
          <p:cNvPr id="3" name="Picture 2" descr="Table showing compensation growth before budget reductions for FY25 and FY26.&#10;&#10;For details, email dsharp@uoregon.edu.">
            <a:extLst>
              <a:ext uri="{FF2B5EF4-FFF2-40B4-BE49-F238E27FC236}">
                <a16:creationId xmlns:a16="http://schemas.microsoft.com/office/drawing/2014/main" id="{63681B67-032A-7082-9CAD-7A35A0EEB112}"/>
              </a:ext>
            </a:extLst>
          </p:cNvPr>
          <p:cNvPicPr>
            <a:picLocks noChangeAspect="1"/>
          </p:cNvPicPr>
          <p:nvPr/>
        </p:nvPicPr>
        <p:blipFill>
          <a:blip r:embed="rId3"/>
          <a:stretch>
            <a:fillRect/>
          </a:stretch>
        </p:blipFill>
        <p:spPr>
          <a:xfrm>
            <a:off x="3152944" y="1124712"/>
            <a:ext cx="5461668" cy="5637851"/>
          </a:xfrm>
          <a:prstGeom prst="rect">
            <a:avLst/>
          </a:prstGeom>
        </p:spPr>
      </p:pic>
      <p:sp>
        <p:nvSpPr>
          <p:cNvPr id="5" name="Title 1">
            <a:extLst>
              <a:ext uri="{FF2B5EF4-FFF2-40B4-BE49-F238E27FC236}">
                <a16:creationId xmlns:a16="http://schemas.microsoft.com/office/drawing/2014/main" id="{C510F9FB-8C07-BD92-3560-23C7C513020F}"/>
              </a:ext>
            </a:extLst>
          </p:cNvPr>
          <p:cNvSpPr>
            <a:spLocks noGrp="1"/>
          </p:cNvSpPr>
          <p:nvPr>
            <p:ph type="title"/>
          </p:nvPr>
        </p:nvSpPr>
        <p:spPr>
          <a:xfrm>
            <a:off x="0" y="84225"/>
            <a:ext cx="12192000" cy="1112838"/>
          </a:xfrm>
        </p:spPr>
        <p:txBody>
          <a:bodyPr>
            <a:noAutofit/>
          </a:bodyPr>
          <a:lstStyle/>
          <a:p>
            <a:r>
              <a:rPr lang="en-US" sz="3400" noProof="0" dirty="0">
                <a:solidFill>
                  <a:schemeClr val="tx1"/>
                </a:solidFill>
              </a:rPr>
              <a:t>Compensation Growth Before Budget Reductions</a:t>
            </a:r>
          </a:p>
        </p:txBody>
      </p:sp>
      <p:cxnSp>
        <p:nvCxnSpPr>
          <p:cNvPr id="8" name="Straight Connector 7">
            <a:extLst>
              <a:ext uri="{FF2B5EF4-FFF2-40B4-BE49-F238E27FC236}">
                <a16:creationId xmlns:a16="http://schemas.microsoft.com/office/drawing/2014/main" id="{E0E8BE9F-32C3-7EA8-CA5B-031FBA75160F}"/>
              </a:ext>
            </a:extLst>
          </p:cNvPr>
          <p:cNvCxnSpPr/>
          <p:nvPr/>
        </p:nvCxnSpPr>
        <p:spPr bwMode="auto">
          <a:xfrm>
            <a:off x="914400" y="1037125"/>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824817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5B431-D6AA-A07B-BB97-32C370CDAF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329386-802C-C9C2-00C3-90BF9C48A595}"/>
              </a:ext>
            </a:extLst>
          </p:cNvPr>
          <p:cNvSpPr>
            <a:spLocks noGrp="1"/>
          </p:cNvSpPr>
          <p:nvPr>
            <p:ph idx="1"/>
          </p:nvPr>
        </p:nvSpPr>
        <p:spPr>
          <a:xfrm>
            <a:off x="381000" y="1109477"/>
            <a:ext cx="11430000" cy="5334000"/>
          </a:xfrm>
        </p:spPr>
        <p:txBody>
          <a:bodyPr>
            <a:noAutofit/>
          </a:bodyPr>
          <a:lstStyle/>
          <a:p>
            <a:pPr lvl="1">
              <a:spcBef>
                <a:spcPts val="600"/>
              </a:spcBef>
              <a:spcAft>
                <a:spcPts val="0"/>
              </a:spcAft>
              <a:buFont typeface="Arial" panose="020B0604020202020204" pitchFamily="34" charset="0"/>
              <a:buChar char="•"/>
            </a:pPr>
            <a:r>
              <a:rPr lang="en-US" sz="2400" noProof="0" dirty="0">
                <a:solidFill>
                  <a:schemeClr val="tx1"/>
                </a:solidFill>
                <a:cs typeface="Arial"/>
              </a:rPr>
              <a:t>The purpose of this analysis is to update the base case long-term projection scenario that was presented to the Board in June of 2025.</a:t>
            </a:r>
          </a:p>
          <a:p>
            <a:pPr marL="457200" lvl="1" indent="0">
              <a:spcBef>
                <a:spcPts val="600"/>
              </a:spcBef>
              <a:spcAft>
                <a:spcPts val="0"/>
              </a:spcAft>
              <a:buNone/>
            </a:pPr>
            <a:endParaRPr lang="en-US" sz="2400" noProof="0" dirty="0">
              <a:solidFill>
                <a:schemeClr val="tx1"/>
              </a:solidFill>
              <a:cs typeface="Arial"/>
            </a:endParaRPr>
          </a:p>
        </p:txBody>
      </p:sp>
      <p:sp>
        <p:nvSpPr>
          <p:cNvPr id="5" name="Title 1">
            <a:extLst>
              <a:ext uri="{FF2B5EF4-FFF2-40B4-BE49-F238E27FC236}">
                <a16:creationId xmlns:a16="http://schemas.microsoft.com/office/drawing/2014/main" id="{DDBD19BE-D736-3432-D0B8-1AB8A07B7F7F}"/>
              </a:ext>
            </a:extLst>
          </p:cNvPr>
          <p:cNvSpPr>
            <a:spLocks noGrp="1"/>
          </p:cNvSpPr>
          <p:nvPr>
            <p:ph type="title"/>
          </p:nvPr>
        </p:nvSpPr>
        <p:spPr>
          <a:xfrm>
            <a:off x="0" y="84225"/>
            <a:ext cx="12192000" cy="1112838"/>
          </a:xfrm>
        </p:spPr>
        <p:txBody>
          <a:bodyPr>
            <a:noAutofit/>
          </a:bodyPr>
          <a:lstStyle/>
          <a:p>
            <a:r>
              <a:rPr lang="en-US" noProof="0" dirty="0">
                <a:solidFill>
                  <a:schemeClr val="tx1"/>
                </a:solidFill>
              </a:rPr>
              <a:t>Long-Term Projection Model</a:t>
            </a:r>
          </a:p>
        </p:txBody>
      </p:sp>
      <p:cxnSp>
        <p:nvCxnSpPr>
          <p:cNvPr id="8" name="Straight Connector 7">
            <a:extLst>
              <a:ext uri="{FF2B5EF4-FFF2-40B4-BE49-F238E27FC236}">
                <a16:creationId xmlns:a16="http://schemas.microsoft.com/office/drawing/2014/main" id="{B05EE346-3A26-194D-8CE9-1ABC6147ED2C}"/>
              </a:ext>
            </a:extLst>
          </p:cNvPr>
          <p:cNvCxnSpPr/>
          <p:nvPr/>
        </p:nvCxnSpPr>
        <p:spPr bwMode="auto">
          <a:xfrm>
            <a:off x="914400" y="1037125"/>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177577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dirty="0">
                <a:solidFill>
                  <a:schemeClr val="tx1"/>
                </a:solidFill>
              </a:rPr>
              <a:t>Long-Term Model Scenarios (June 2025)</a:t>
            </a:r>
            <a:endParaRPr lang="en-US"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1DAEA054-D39F-491A-86BA-3CF490D3A130}"/>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4" name="Picture 3" descr="Table from June 2025 showing long-term models for FY24, FY25, FY26, FY27, FY28, FY29, and FY30. Three scenarios are given: &#10;- base case (resident tuition increases 4.0% and nonres tuition increases 3.25%)&#10;- scenario 2 (resident tuition increases 3.0% and nonres tuition increases 3.0%).&#10;- scenario 3 (resident tuition increases 4.5% and nonres tuition increases 3.5%).&#10;&#10;For details, email dsharp@uoregon.edu.">
            <a:extLst>
              <a:ext uri="{FF2B5EF4-FFF2-40B4-BE49-F238E27FC236}">
                <a16:creationId xmlns:a16="http://schemas.microsoft.com/office/drawing/2014/main" id="{D4E22BB0-19B4-72E1-36A2-BBEA8503A5EF}"/>
              </a:ext>
            </a:extLst>
          </p:cNvPr>
          <p:cNvPicPr>
            <a:picLocks noChangeAspect="1"/>
          </p:cNvPicPr>
          <p:nvPr/>
        </p:nvPicPr>
        <p:blipFill>
          <a:blip r:embed="rId3"/>
          <a:stretch>
            <a:fillRect/>
          </a:stretch>
        </p:blipFill>
        <p:spPr>
          <a:xfrm>
            <a:off x="101009" y="1341438"/>
            <a:ext cx="11989981" cy="4639125"/>
          </a:xfrm>
          <a:prstGeom prst="rect">
            <a:avLst/>
          </a:prstGeom>
          <a:ln>
            <a:solidFill>
              <a:schemeClr val="tx1"/>
            </a:solidFill>
          </a:ln>
        </p:spPr>
      </p:pic>
    </p:spTree>
    <p:extLst>
      <p:ext uri="{BB962C8B-B14F-4D97-AF65-F5344CB8AC3E}">
        <p14:creationId xmlns:p14="http://schemas.microsoft.com/office/powerpoint/2010/main" val="1516175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09477"/>
            <a:ext cx="11430000" cy="5334000"/>
          </a:xfrm>
        </p:spPr>
        <p:txBody>
          <a:bodyPr>
            <a:noAutofit/>
          </a:bodyPr>
          <a:lstStyle/>
          <a:p>
            <a:pPr lvl="1">
              <a:spcBef>
                <a:spcPts val="600"/>
              </a:spcBef>
              <a:spcAft>
                <a:spcPts val="0"/>
              </a:spcAft>
              <a:buFont typeface="Arial" panose="020B0604020202020204" pitchFamily="34" charset="0"/>
              <a:buChar char="•"/>
            </a:pPr>
            <a:r>
              <a:rPr lang="en-US" sz="2400" noProof="0" dirty="0">
                <a:solidFill>
                  <a:schemeClr val="tx1"/>
                </a:solidFill>
                <a:cs typeface="Arial"/>
              </a:rPr>
              <a:t>The purpose of this analysis is to update the base case long-term projection scenario that was presented to the Board in June of 2025.</a:t>
            </a:r>
          </a:p>
          <a:p>
            <a:pPr marL="457200" lvl="1" indent="0">
              <a:spcBef>
                <a:spcPts val="600"/>
              </a:spcBef>
              <a:spcAft>
                <a:spcPts val="0"/>
              </a:spcAft>
              <a:buNone/>
            </a:pPr>
            <a:endParaRPr lang="en-US" sz="2400" noProof="0" dirty="0">
              <a:solidFill>
                <a:schemeClr val="tx1"/>
              </a:solidFill>
              <a:cs typeface="Arial"/>
            </a:endParaRPr>
          </a:p>
          <a:p>
            <a:pPr lvl="1">
              <a:spcBef>
                <a:spcPts val="600"/>
              </a:spcBef>
              <a:spcAft>
                <a:spcPts val="0"/>
              </a:spcAft>
              <a:buFont typeface="Arial" panose="020B0604020202020204" pitchFamily="34" charset="0"/>
              <a:buChar char="•"/>
            </a:pPr>
            <a:r>
              <a:rPr lang="en-US" sz="2400" noProof="0" dirty="0">
                <a:solidFill>
                  <a:schemeClr val="tx1"/>
                </a:solidFill>
                <a:cs typeface="Arial"/>
              </a:rPr>
              <a:t>To simplify the presentation, we are only showing the base case scenario that assumes tuition rate increases for the entering cohorts of undergraduate students of 3.25% for non-resident students and 4.0% for resident students. Please note that the actual rate increase will be set by the Board each Spring.  These assumed rates are illustrative only.</a:t>
            </a:r>
          </a:p>
          <a:p>
            <a:pPr lvl="1">
              <a:spcBef>
                <a:spcPts val="600"/>
              </a:spcBef>
              <a:spcAft>
                <a:spcPts val="0"/>
              </a:spcAft>
              <a:buFont typeface="Arial" panose="020B0604020202020204" pitchFamily="34" charset="0"/>
              <a:buChar char="•"/>
            </a:pPr>
            <a:endParaRPr lang="en-US" sz="2400" noProof="0" dirty="0">
              <a:solidFill>
                <a:schemeClr val="tx1"/>
              </a:solidFill>
              <a:cs typeface="Arial"/>
            </a:endParaRPr>
          </a:p>
          <a:p>
            <a:pPr lvl="1">
              <a:spcBef>
                <a:spcPts val="600"/>
              </a:spcBef>
              <a:spcAft>
                <a:spcPts val="0"/>
              </a:spcAft>
              <a:buFont typeface="Arial" panose="020B0604020202020204" pitchFamily="34" charset="0"/>
              <a:buChar char="•"/>
            </a:pPr>
            <a:r>
              <a:rPr lang="en-US" sz="2400" noProof="0" dirty="0">
                <a:solidFill>
                  <a:schemeClr val="tx1"/>
                </a:solidFill>
                <a:cs typeface="Arial"/>
              </a:rPr>
              <a:t>The Guaranteed Tuition Program remains in place.  Existing undergraduate students will not see their tuition rates increase each year.</a:t>
            </a:r>
          </a:p>
          <a:p>
            <a:pPr lvl="1">
              <a:spcBef>
                <a:spcPts val="600"/>
              </a:spcBef>
              <a:spcAft>
                <a:spcPts val="0"/>
              </a:spcAft>
              <a:buFont typeface="Arial" panose="020B0604020202020204" pitchFamily="34" charset="0"/>
              <a:buChar char="•"/>
            </a:pPr>
            <a:endParaRPr lang="en-US" sz="2400" noProof="0" dirty="0">
              <a:solidFill>
                <a:schemeClr val="tx1"/>
              </a:solidFill>
              <a:cs typeface="Arial"/>
            </a:endParaRPr>
          </a:p>
          <a:p>
            <a:pPr lvl="1">
              <a:spcBef>
                <a:spcPts val="600"/>
              </a:spcBef>
              <a:spcAft>
                <a:spcPts val="0"/>
              </a:spcAft>
              <a:buFont typeface="Arial" panose="020B0604020202020204" pitchFamily="34" charset="0"/>
              <a:buChar char="•"/>
            </a:pPr>
            <a:r>
              <a:rPr lang="en-US" sz="2400" noProof="0" dirty="0">
                <a:solidFill>
                  <a:schemeClr val="tx1"/>
                </a:solidFill>
                <a:cs typeface="Arial"/>
              </a:rPr>
              <a:t>These projections do not include any impact of budget actions that have been taken.  We will share the impact of the budget cut actions in a later analysis.</a:t>
            </a:r>
          </a:p>
        </p:txBody>
      </p:sp>
      <p:sp>
        <p:nvSpPr>
          <p:cNvPr id="5" name="Title 1"/>
          <p:cNvSpPr>
            <a:spLocks noGrp="1"/>
          </p:cNvSpPr>
          <p:nvPr>
            <p:ph type="title"/>
          </p:nvPr>
        </p:nvSpPr>
        <p:spPr>
          <a:xfrm>
            <a:off x="0" y="84225"/>
            <a:ext cx="12192000" cy="1112838"/>
          </a:xfrm>
        </p:spPr>
        <p:txBody>
          <a:bodyPr>
            <a:noAutofit/>
          </a:bodyPr>
          <a:lstStyle/>
          <a:p>
            <a:r>
              <a:rPr lang="en-US" sz="3200" noProof="0" dirty="0">
                <a:solidFill>
                  <a:schemeClr val="tx1"/>
                </a:solidFill>
              </a:rPr>
              <a:t>Long-Term Projection Model</a:t>
            </a:r>
          </a:p>
        </p:txBody>
      </p:sp>
      <p:cxnSp>
        <p:nvCxnSpPr>
          <p:cNvPr id="8" name="Straight Connector 7"/>
          <p:cNvCxnSpPr/>
          <p:nvPr/>
        </p:nvCxnSpPr>
        <p:spPr bwMode="auto">
          <a:xfrm>
            <a:off x="914400" y="1037125"/>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670333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b="1" noProof="0" dirty="0">
                <a:solidFill>
                  <a:schemeClr val="tx1"/>
                </a:solidFill>
                <a:cs typeface="Arial" panose="020B0604020202020204" pitchFamily="34" charset="0"/>
              </a:rPr>
              <a:t>Revenue Assumptions:</a:t>
            </a:r>
          </a:p>
          <a:p>
            <a:pPr marL="457200" lvl="1" indent="0">
              <a:spcBef>
                <a:spcPts val="600"/>
              </a:spcBef>
              <a:spcAft>
                <a:spcPts val="0"/>
              </a:spcAft>
              <a:buNone/>
            </a:pPr>
            <a:endParaRPr lang="en-US" sz="2400" noProof="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noProof="0" dirty="0">
                <a:solidFill>
                  <a:schemeClr val="tx1"/>
                </a:solidFill>
              </a:rPr>
              <a:t>Enrollment updated to reflect current Fall 2026 </a:t>
            </a:r>
            <a:r>
              <a:rPr lang="en-US" sz="2400" dirty="0">
                <a:solidFill>
                  <a:schemeClr val="tx1"/>
                </a:solidFill>
              </a:rPr>
              <a:t>projection. Enrollment </a:t>
            </a:r>
            <a:r>
              <a:rPr lang="en-US" sz="2400" noProof="0" dirty="0">
                <a:solidFill>
                  <a:schemeClr val="tx1"/>
                </a:solidFill>
              </a:rPr>
              <a:t>remains at FY26 projected levels in FY27.</a:t>
            </a:r>
          </a:p>
          <a:p>
            <a:pPr marL="457200" lvl="1" indent="0">
              <a:spcBef>
                <a:spcPts val="600"/>
              </a:spcBef>
              <a:spcAft>
                <a:spcPts val="0"/>
              </a:spcAft>
              <a:buNone/>
            </a:pPr>
            <a:r>
              <a:rPr lang="en-US" sz="600" noProof="0" dirty="0">
                <a:solidFill>
                  <a:schemeClr val="tx1"/>
                </a:solidFill>
              </a:rPr>
              <a:t> </a:t>
            </a:r>
          </a:p>
          <a:p>
            <a:pPr lvl="1">
              <a:spcBef>
                <a:spcPts val="600"/>
              </a:spcBef>
              <a:spcAft>
                <a:spcPts val="0"/>
              </a:spcAft>
              <a:buFont typeface="Arial" panose="020B0604020202020204" pitchFamily="34" charset="0"/>
              <a:buChar char="•"/>
            </a:pPr>
            <a:r>
              <a:rPr lang="en-US" sz="2400" noProof="0" dirty="0">
                <a:solidFill>
                  <a:schemeClr val="tx1"/>
                </a:solidFill>
              </a:rPr>
              <a:t>In FY28 </a:t>
            </a:r>
            <a:r>
              <a:rPr lang="en-US" sz="2400" dirty="0">
                <a:solidFill>
                  <a:schemeClr val="tx1"/>
                </a:solidFill>
              </a:rPr>
              <a:t>non-resident undergraduate</a:t>
            </a:r>
            <a:r>
              <a:rPr lang="en-US" sz="2400" noProof="0" dirty="0">
                <a:solidFill>
                  <a:schemeClr val="tx1"/>
                </a:solidFill>
              </a:rPr>
              <a:t> enrollment increases by 130 incoming students (back to FY25 levels).</a:t>
            </a:r>
          </a:p>
          <a:p>
            <a:pPr marL="457200" lvl="1" indent="0">
              <a:spcBef>
                <a:spcPts val="600"/>
              </a:spcBef>
              <a:spcAft>
                <a:spcPts val="0"/>
              </a:spcAft>
              <a:buNone/>
            </a:pPr>
            <a:endParaRPr lang="en-US" sz="600" noProof="0" dirty="0">
              <a:solidFill>
                <a:schemeClr val="tx1"/>
              </a:solidFill>
            </a:endParaRPr>
          </a:p>
          <a:p>
            <a:pPr lvl="1">
              <a:spcBef>
                <a:spcPts val="600"/>
              </a:spcBef>
              <a:spcAft>
                <a:spcPts val="0"/>
              </a:spcAft>
              <a:buFont typeface="Arial" panose="020B0604020202020204" pitchFamily="34" charset="0"/>
              <a:buChar char="•"/>
            </a:pPr>
            <a:r>
              <a:rPr lang="en-US" sz="2400" noProof="0" dirty="0">
                <a:solidFill>
                  <a:schemeClr val="tx1"/>
                </a:solidFill>
              </a:rPr>
              <a:t>State appropriations are assumed to grow modestly each year – </a:t>
            </a:r>
            <a:r>
              <a:rPr lang="en-US" sz="2400" dirty="0">
                <a:solidFill>
                  <a:schemeClr val="tx1"/>
                </a:solidFill>
              </a:rPr>
              <a:t>the UO is projected to have a higher share of resident students as calculated by the Higher Education Coordinating Commission (HECC) in their SSCM model that allocates the Public University Support Fund (PUSF). </a:t>
            </a:r>
          </a:p>
          <a:p>
            <a:pPr marL="457200" lvl="1" indent="0">
              <a:spcBef>
                <a:spcPts val="600"/>
              </a:spcBef>
              <a:spcAft>
                <a:spcPts val="0"/>
              </a:spcAft>
              <a:buNone/>
            </a:pPr>
            <a:endParaRPr lang="en-US" sz="2400" noProof="0" dirty="0">
              <a:solidFill>
                <a:schemeClr val="tx1"/>
              </a:solidFill>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noProof="0" dirty="0">
                <a:solidFill>
                  <a:schemeClr val="tx1"/>
                </a:solidFill>
              </a:rPr>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533884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451D7-69EA-2B9F-9CB2-B24424FFD0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272993-510A-18D1-268B-4A6002EB057F}"/>
              </a:ext>
            </a:extLst>
          </p:cNvPr>
          <p:cNvSpPr>
            <a:spLocks noGrp="1"/>
          </p:cNvSpPr>
          <p:nvPr>
            <p:ph idx="1"/>
          </p:nvPr>
        </p:nvSpPr>
        <p:spPr>
          <a:xfrm>
            <a:off x="381000" y="1447800"/>
            <a:ext cx="11430000" cy="5029200"/>
          </a:xfrm>
        </p:spPr>
        <p:txBody>
          <a:bodyPr>
            <a:noAutofit/>
          </a:bodyPr>
          <a:lstStyle/>
          <a:p>
            <a:pPr marL="457200" lvl="1" indent="0">
              <a:spcBef>
                <a:spcPts val="600"/>
              </a:spcBef>
              <a:spcAft>
                <a:spcPts val="0"/>
              </a:spcAft>
              <a:buNone/>
            </a:pPr>
            <a:r>
              <a:rPr lang="en-US" sz="2400" b="1" noProof="0" dirty="0">
                <a:solidFill>
                  <a:schemeClr val="tx1"/>
                </a:solidFill>
                <a:cs typeface="Arial" panose="020B0604020202020204" pitchFamily="34" charset="0"/>
              </a:rPr>
              <a:t>Expense Assumptions:</a:t>
            </a:r>
          </a:p>
          <a:p>
            <a:pPr marL="457200" lvl="1" indent="0">
              <a:spcBef>
                <a:spcPts val="600"/>
              </a:spcBef>
              <a:spcAft>
                <a:spcPts val="0"/>
              </a:spcAft>
              <a:buNone/>
            </a:pPr>
            <a:endParaRPr lang="en-US" sz="2400" noProof="0" dirty="0">
              <a:solidFill>
                <a:schemeClr val="tx1"/>
              </a:solidFill>
              <a:cs typeface="Arial" panose="020B0604020202020204" pitchFamily="34" charset="0"/>
            </a:endParaRPr>
          </a:p>
          <a:p>
            <a:pPr lvl="1">
              <a:spcBef>
                <a:spcPts val="600"/>
              </a:spcBef>
              <a:spcAft>
                <a:spcPts val="0"/>
              </a:spcAft>
              <a:buFont typeface="Arial" panose="020B0604020202020204" pitchFamily="34" charset="0"/>
              <a:buChar char="•"/>
            </a:pPr>
            <a:r>
              <a:rPr lang="en-US" sz="2400" noProof="0" dirty="0">
                <a:solidFill>
                  <a:schemeClr val="tx1"/>
                </a:solidFill>
              </a:rPr>
              <a:t>Projected compensation increases are based on existing labor contracts and/or announced salary programs (OAs) and then reset to around 3.0% per year as existing CBAs end.</a:t>
            </a:r>
          </a:p>
          <a:p>
            <a:pPr marL="457200" lvl="1" indent="0">
              <a:spcBef>
                <a:spcPts val="600"/>
              </a:spcBef>
              <a:spcAft>
                <a:spcPts val="0"/>
              </a:spcAft>
              <a:buNone/>
            </a:pPr>
            <a:endParaRPr lang="en-US" sz="600" noProof="0" dirty="0">
              <a:solidFill>
                <a:schemeClr val="tx1"/>
              </a:solidFill>
            </a:endParaRPr>
          </a:p>
          <a:p>
            <a:pPr lvl="1">
              <a:spcBef>
                <a:spcPts val="600"/>
              </a:spcBef>
              <a:spcAft>
                <a:spcPts val="0"/>
              </a:spcAft>
              <a:buFont typeface="Arial" panose="020B0604020202020204" pitchFamily="34" charset="0"/>
              <a:buChar char="•"/>
            </a:pPr>
            <a:r>
              <a:rPr lang="en-US" sz="2400" noProof="0" dirty="0">
                <a:solidFill>
                  <a:schemeClr val="tx1"/>
                </a:solidFill>
              </a:rPr>
              <a:t>PERS and other OPE rate increases occur in FY26 and FY27 in line with currently announced state rates and UO forecasts.</a:t>
            </a:r>
          </a:p>
          <a:p>
            <a:pPr marL="457200" lvl="1" indent="0">
              <a:spcBef>
                <a:spcPts val="600"/>
              </a:spcBef>
              <a:spcAft>
                <a:spcPts val="0"/>
              </a:spcAft>
              <a:buNone/>
            </a:pPr>
            <a:endParaRPr lang="en-US" sz="600" noProof="0" dirty="0">
              <a:solidFill>
                <a:schemeClr val="tx1"/>
              </a:solidFill>
            </a:endParaRPr>
          </a:p>
          <a:p>
            <a:pPr lvl="1">
              <a:spcBef>
                <a:spcPts val="600"/>
              </a:spcBef>
              <a:spcAft>
                <a:spcPts val="0"/>
              </a:spcAft>
              <a:buFont typeface="Arial" panose="020B0604020202020204" pitchFamily="34" charset="0"/>
              <a:buChar char="•"/>
            </a:pPr>
            <a:r>
              <a:rPr lang="en-US" sz="2400" noProof="0" dirty="0">
                <a:solidFill>
                  <a:schemeClr val="tx1"/>
                </a:solidFill>
              </a:rPr>
              <a:t>Supplies and Services expenses are based on forecast FY25 figures, adjusted for inflation with some specific increases (e.g. property/liability insurance).</a:t>
            </a:r>
          </a:p>
          <a:p>
            <a:pPr marL="457200" lvl="1" indent="0">
              <a:spcBef>
                <a:spcPts val="600"/>
              </a:spcBef>
              <a:spcAft>
                <a:spcPts val="0"/>
              </a:spcAft>
              <a:buNone/>
            </a:pPr>
            <a:endParaRPr lang="en-US" sz="600" noProof="0" dirty="0">
              <a:solidFill>
                <a:schemeClr val="tx1"/>
              </a:solidFill>
            </a:endParaRPr>
          </a:p>
          <a:p>
            <a:pPr lvl="1">
              <a:spcBef>
                <a:spcPts val="600"/>
              </a:spcBef>
              <a:spcAft>
                <a:spcPts val="0"/>
              </a:spcAft>
              <a:buFont typeface="Arial" panose="020B0604020202020204" pitchFamily="34" charset="0"/>
              <a:buChar char="•"/>
            </a:pPr>
            <a:r>
              <a:rPr lang="en-US" sz="2400" noProof="0" dirty="0">
                <a:solidFill>
                  <a:schemeClr val="tx1"/>
                </a:solidFill>
              </a:rPr>
              <a:t>Strategic investment funding is reset down to $1 million annually.</a:t>
            </a:r>
          </a:p>
          <a:p>
            <a:pPr marL="457200" lvl="1" indent="0">
              <a:spcBef>
                <a:spcPts val="600"/>
              </a:spcBef>
              <a:spcAft>
                <a:spcPts val="0"/>
              </a:spcAft>
              <a:buNone/>
            </a:pPr>
            <a:endParaRPr lang="en-US" sz="2400" noProof="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68A57C62-AE18-0A16-AE49-5DA0FB8588F8}"/>
              </a:ext>
            </a:extLst>
          </p:cNvPr>
          <p:cNvSpPr>
            <a:spLocks noGrp="1"/>
          </p:cNvSpPr>
          <p:nvPr>
            <p:ph type="title"/>
          </p:nvPr>
        </p:nvSpPr>
        <p:spPr>
          <a:xfrm>
            <a:off x="0" y="228600"/>
            <a:ext cx="12192000" cy="1112838"/>
          </a:xfrm>
        </p:spPr>
        <p:txBody>
          <a:bodyPr>
            <a:noAutofit/>
          </a:bodyPr>
          <a:lstStyle/>
          <a:p>
            <a:r>
              <a:rPr lang="en-US" sz="3200" noProof="0" dirty="0">
                <a:solidFill>
                  <a:schemeClr val="tx1"/>
                </a:solidFill>
              </a:rPr>
              <a:t>Long-Term Projection Model Scenarios</a:t>
            </a:r>
          </a:p>
        </p:txBody>
      </p:sp>
      <p:cxnSp>
        <p:nvCxnSpPr>
          <p:cNvPr id="8" name="Straight Connector 7">
            <a:extLst>
              <a:ext uri="{FF2B5EF4-FFF2-40B4-BE49-F238E27FC236}">
                <a16:creationId xmlns:a16="http://schemas.microsoft.com/office/drawing/2014/main" id="{944A5FE3-91C1-E04D-893D-4CCF2E0D997F}"/>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270052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09800" y="2039409"/>
            <a:ext cx="7772400" cy="1470025"/>
          </a:xfrm>
        </p:spPr>
        <p:txBody>
          <a:bodyPr/>
          <a:lstStyle/>
          <a:p>
            <a:r>
              <a:rPr lang="en-US" sz="3600" dirty="0"/>
              <a:t>Long-Term Projections</a:t>
            </a:r>
            <a:br>
              <a:rPr lang="en-US" sz="3600" dirty="0"/>
            </a:br>
            <a:r>
              <a:rPr lang="en-US" sz="3600" dirty="0"/>
              <a:t>Education &amp; General Fund</a:t>
            </a:r>
          </a:p>
        </p:txBody>
      </p:sp>
      <p:sp>
        <p:nvSpPr>
          <p:cNvPr id="2" name="Content Placeholder 1"/>
          <p:cNvSpPr>
            <a:spLocks noGrp="1"/>
          </p:cNvSpPr>
          <p:nvPr>
            <p:ph type="subTitle" idx="1"/>
          </p:nvPr>
        </p:nvSpPr>
        <p:spPr>
          <a:xfrm>
            <a:off x="2895600" y="3886200"/>
            <a:ext cx="6248400" cy="1752600"/>
          </a:xfrm>
        </p:spPr>
        <p:txBody>
          <a:bodyPr/>
          <a:lstStyle/>
          <a:p>
            <a:r>
              <a:rPr lang="en-US" sz="2800" b="1" dirty="0"/>
              <a:t>September 2024</a:t>
            </a:r>
          </a:p>
          <a:p>
            <a:endParaRPr lang="en-US" sz="2000" dirty="0"/>
          </a:p>
          <a:p>
            <a:r>
              <a:rPr lang="en-US" sz="2000" dirty="0"/>
              <a:t>Board of Trustees of the University of Oregon</a:t>
            </a:r>
          </a:p>
          <a:p>
            <a:endParaRPr lang="en-US" sz="2000" dirty="0"/>
          </a:p>
        </p:txBody>
      </p:sp>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89CF3-EAB5-C68C-7801-F2167442F6D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71B051A8-CCF1-F8B8-2E92-329C7D4CDF81}"/>
              </a:ext>
            </a:extLst>
          </p:cNvPr>
          <p:cNvSpPr>
            <a:spLocks noGrp="1"/>
          </p:cNvSpPr>
          <p:nvPr>
            <p:ph type="title"/>
          </p:nvPr>
        </p:nvSpPr>
        <p:spPr>
          <a:xfrm>
            <a:off x="0" y="228600"/>
            <a:ext cx="12192000" cy="1112838"/>
          </a:xfrm>
        </p:spPr>
        <p:txBody>
          <a:bodyPr>
            <a:noAutofit/>
          </a:bodyPr>
          <a:lstStyle/>
          <a:p>
            <a:r>
              <a:rPr lang="en-US" sz="2400" noProof="0" dirty="0">
                <a:solidFill>
                  <a:schemeClr val="tx1"/>
                </a:solidFill>
              </a:rPr>
              <a:t>Model Assumptions</a:t>
            </a:r>
            <a:endParaRPr lang="en-US" sz="2400" noProof="0"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4C545858-58E5-6A1B-8616-93B36D8E2606}"/>
              </a:ext>
            </a:extLst>
          </p:cNvPr>
          <p:cNvCxnSpPr/>
          <p:nvPr/>
        </p:nvCxnSpPr>
        <p:spPr bwMode="auto">
          <a:xfrm>
            <a:off x="914399" y="971918"/>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2" name="Picture 1" descr="Table showing model assumptions for FY24, FY25, FY26, FY27, Fy28, FY29, and FY30. Models include enrollment targets, enrollment % of target, total new enrolment, and undergrad student headcount as of fall term&#10;&#10;For details, email dsharp@uoregon.edu.">
            <a:extLst>
              <a:ext uri="{FF2B5EF4-FFF2-40B4-BE49-F238E27FC236}">
                <a16:creationId xmlns:a16="http://schemas.microsoft.com/office/drawing/2014/main" id="{79A843BF-1A84-3A95-4E07-BB4157794572}"/>
              </a:ext>
            </a:extLst>
          </p:cNvPr>
          <p:cNvPicPr>
            <a:picLocks noChangeAspect="1"/>
          </p:cNvPicPr>
          <p:nvPr/>
        </p:nvPicPr>
        <p:blipFill>
          <a:blip r:embed="rId3"/>
          <a:stretch>
            <a:fillRect/>
          </a:stretch>
        </p:blipFill>
        <p:spPr>
          <a:xfrm>
            <a:off x="695864" y="1042114"/>
            <a:ext cx="10800271" cy="5732182"/>
          </a:xfrm>
          <a:prstGeom prst="rect">
            <a:avLst/>
          </a:prstGeom>
        </p:spPr>
      </p:pic>
    </p:spTree>
    <p:extLst>
      <p:ext uri="{BB962C8B-B14F-4D97-AF65-F5344CB8AC3E}">
        <p14:creationId xmlns:p14="http://schemas.microsoft.com/office/powerpoint/2010/main" val="1172267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CF1D4-019E-6325-2219-A7072E720CBD}"/>
            </a:ext>
          </a:extLst>
        </p:cNvPr>
        <p:cNvGrpSpPr/>
        <p:nvPr/>
      </p:nvGrpSpPr>
      <p:grpSpPr>
        <a:xfrm>
          <a:off x="0" y="0"/>
          <a:ext cx="0" cy="0"/>
          <a:chOff x="0" y="0"/>
          <a:chExt cx="0" cy="0"/>
        </a:xfrm>
      </p:grpSpPr>
      <p:pic>
        <p:nvPicPr>
          <p:cNvPr id="2" name="Picture 1" descr="Table showing model assumptions for FY25, FY26, FY27, FY28, FY29, and FY30, focusing on tuition rates for resident and nonresident students as well as total undergraduate remissions in $ and as a %.&#10;State appropriations for each year are also shown, as well as beginning and ending fund balance, run rate, and weeks of operating expenses.&#10;&#10;For details, email dsharp@uoregon.edu.">
            <a:extLst>
              <a:ext uri="{FF2B5EF4-FFF2-40B4-BE49-F238E27FC236}">
                <a16:creationId xmlns:a16="http://schemas.microsoft.com/office/drawing/2014/main" id="{872191A0-F578-7DBF-6118-87853F2D863D}"/>
              </a:ext>
            </a:extLst>
          </p:cNvPr>
          <p:cNvPicPr>
            <a:picLocks noChangeAspect="1"/>
          </p:cNvPicPr>
          <p:nvPr/>
        </p:nvPicPr>
        <p:blipFill>
          <a:blip r:embed="rId3"/>
          <a:stretch>
            <a:fillRect/>
          </a:stretch>
        </p:blipFill>
        <p:spPr>
          <a:xfrm>
            <a:off x="111761" y="1715238"/>
            <a:ext cx="11968478" cy="4374116"/>
          </a:xfrm>
          <a:prstGeom prst="rect">
            <a:avLst/>
          </a:prstGeom>
        </p:spPr>
      </p:pic>
      <p:sp>
        <p:nvSpPr>
          <p:cNvPr id="5" name="Title 1">
            <a:extLst>
              <a:ext uri="{FF2B5EF4-FFF2-40B4-BE49-F238E27FC236}">
                <a16:creationId xmlns:a16="http://schemas.microsoft.com/office/drawing/2014/main" id="{9D7D4FF2-5000-7068-021A-F25501002206}"/>
              </a:ext>
            </a:extLst>
          </p:cNvPr>
          <p:cNvSpPr>
            <a:spLocks noGrp="1"/>
          </p:cNvSpPr>
          <p:nvPr>
            <p:ph type="title"/>
          </p:nvPr>
        </p:nvSpPr>
        <p:spPr>
          <a:xfrm>
            <a:off x="0" y="228600"/>
            <a:ext cx="12192000" cy="1112838"/>
          </a:xfrm>
        </p:spPr>
        <p:txBody>
          <a:bodyPr>
            <a:noAutofit/>
          </a:bodyPr>
          <a:lstStyle/>
          <a:p>
            <a:r>
              <a:rPr lang="en-US" sz="2400" noProof="0" dirty="0">
                <a:solidFill>
                  <a:schemeClr val="tx1"/>
                </a:solidFill>
              </a:rPr>
              <a:t>Model Assumptions</a:t>
            </a:r>
            <a:endParaRPr lang="en-US" sz="2400" noProof="0"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F5B1BADB-8AB4-8788-F0D8-FC61212A9F46}"/>
              </a:ext>
            </a:extLst>
          </p:cNvPr>
          <p:cNvCxnSpPr/>
          <p:nvPr/>
        </p:nvCxnSpPr>
        <p:spPr bwMode="auto">
          <a:xfrm>
            <a:off x="914399" y="971918"/>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82682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B9A71-81B4-F328-B7A2-BBF2AFE842E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799D017-1251-0010-83BB-2F954F853AAC}"/>
              </a:ext>
            </a:extLst>
          </p:cNvPr>
          <p:cNvSpPr>
            <a:spLocks noGrp="1"/>
          </p:cNvSpPr>
          <p:nvPr>
            <p:ph type="title"/>
          </p:nvPr>
        </p:nvSpPr>
        <p:spPr>
          <a:xfrm>
            <a:off x="0" y="-192506"/>
            <a:ext cx="12192000" cy="1112838"/>
          </a:xfrm>
        </p:spPr>
        <p:txBody>
          <a:bodyPr>
            <a:noAutofit/>
          </a:bodyPr>
          <a:lstStyle/>
          <a:p>
            <a:r>
              <a:rPr lang="en-US" sz="2400" noProof="0" dirty="0">
                <a:solidFill>
                  <a:schemeClr val="tx1"/>
                </a:solidFill>
              </a:rPr>
              <a:t>Illustrative Financials (Prior to Budget Reductions)</a:t>
            </a:r>
            <a:endParaRPr lang="en-US" sz="2400" noProof="0"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157D33D1-83C5-DC66-7ECC-E3D0D0709752}"/>
              </a:ext>
            </a:extLst>
          </p:cNvPr>
          <p:cNvCxnSpPr/>
          <p:nvPr/>
        </p:nvCxnSpPr>
        <p:spPr bwMode="auto">
          <a:xfrm>
            <a:off x="838200" y="71755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10" name="Picture 9" descr="Illustrative financials prior to budget reductions&#10;&#10;Table showing financials for FY25, FY26, FY27, FY28, FY29, and FY30. Models include revenue from different areas, expenses, accounting adjustments, net run rate, beginning and ending fund balance, and weeks of operating expenses.&#10;&#10;For details, email dsharp@uoregon.edu.">
            <a:extLst>
              <a:ext uri="{FF2B5EF4-FFF2-40B4-BE49-F238E27FC236}">
                <a16:creationId xmlns:a16="http://schemas.microsoft.com/office/drawing/2014/main" id="{4706FBC1-9AE6-FD22-498A-3E13D8928504}"/>
              </a:ext>
            </a:extLst>
          </p:cNvPr>
          <p:cNvPicPr>
            <a:picLocks noChangeAspect="1"/>
          </p:cNvPicPr>
          <p:nvPr/>
        </p:nvPicPr>
        <p:blipFill>
          <a:blip r:embed="rId3"/>
          <a:stretch>
            <a:fillRect/>
          </a:stretch>
        </p:blipFill>
        <p:spPr>
          <a:xfrm>
            <a:off x="1371600" y="821418"/>
            <a:ext cx="9448800" cy="5911850"/>
          </a:xfrm>
          <a:prstGeom prst="rect">
            <a:avLst/>
          </a:prstGeom>
        </p:spPr>
      </p:pic>
    </p:spTree>
    <p:extLst>
      <p:ext uri="{BB962C8B-B14F-4D97-AF65-F5344CB8AC3E}">
        <p14:creationId xmlns:p14="http://schemas.microsoft.com/office/powerpoint/2010/main" val="32824068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sz="2400" noProof="0" dirty="0">
                <a:solidFill>
                  <a:schemeClr val="tx1"/>
                </a:solidFill>
              </a:rPr>
              <a:t>Long-Term Model Output (Prior to Budget Reductions)</a:t>
            </a:r>
            <a:endParaRPr lang="en-US" sz="2400" noProof="0" dirty="0">
              <a:solidFill>
                <a:schemeClr val="tx1"/>
              </a:solidFill>
              <a:highlight>
                <a:srgbClr val="FFFF00"/>
              </a:highlight>
            </a:endParaRPr>
          </a:p>
        </p:txBody>
      </p:sp>
      <p:cxnSp>
        <p:nvCxnSpPr>
          <p:cNvPr id="7" name="Straight Connector 6">
            <a:extLst>
              <a:ext uri="{FF2B5EF4-FFF2-40B4-BE49-F238E27FC236}">
                <a16:creationId xmlns:a16="http://schemas.microsoft.com/office/drawing/2014/main" id="{1DAEA054-D39F-491A-86BA-3CF490D3A130}"/>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3" name="Picture 2" descr="Table showing base case: resident tuition increase of 4.0% and nonresident tuition increase of 3.25%. The rest of the table shows the results of that tuition rate for FY25 through FY2030, showing net run rate, ending fund balance, and weeks of operating expenses.&#10;&#10;For details, email dsharp@uoregon.edu.">
            <a:extLst>
              <a:ext uri="{FF2B5EF4-FFF2-40B4-BE49-F238E27FC236}">
                <a16:creationId xmlns:a16="http://schemas.microsoft.com/office/drawing/2014/main" id="{BED6DCFA-B156-4890-F6FE-0B516B4BE81A}"/>
              </a:ext>
            </a:extLst>
          </p:cNvPr>
          <p:cNvPicPr>
            <a:picLocks noChangeAspect="1"/>
          </p:cNvPicPr>
          <p:nvPr/>
        </p:nvPicPr>
        <p:blipFill>
          <a:blip r:embed="rId3"/>
          <a:stretch>
            <a:fillRect/>
          </a:stretch>
        </p:blipFill>
        <p:spPr>
          <a:xfrm>
            <a:off x="547183" y="2057402"/>
            <a:ext cx="11097634" cy="1384822"/>
          </a:xfrm>
          <a:prstGeom prst="rect">
            <a:avLst/>
          </a:prstGeom>
        </p:spPr>
      </p:pic>
    </p:spTree>
    <p:extLst>
      <p:ext uri="{BB962C8B-B14F-4D97-AF65-F5344CB8AC3E}">
        <p14:creationId xmlns:p14="http://schemas.microsoft.com/office/powerpoint/2010/main" val="37685315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72962-3D8E-2A99-1BD0-D2FFE76E193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03B0D5-81AD-52AA-9457-41FD0D2E6B23}"/>
              </a:ext>
            </a:extLst>
          </p:cNvPr>
          <p:cNvSpPr>
            <a:spLocks noGrp="1"/>
          </p:cNvSpPr>
          <p:nvPr>
            <p:ph idx="1"/>
          </p:nvPr>
        </p:nvSpPr>
        <p:spPr>
          <a:xfrm>
            <a:off x="343290" y="1301496"/>
            <a:ext cx="11467710" cy="1222248"/>
          </a:xfrm>
        </p:spPr>
        <p:txBody>
          <a:bodyPr>
            <a:noAutofit/>
          </a:bodyPr>
          <a:lstStyle/>
          <a:p>
            <a:pPr marL="457200" lvl="1" indent="0">
              <a:spcBef>
                <a:spcPts val="600"/>
              </a:spcBef>
              <a:spcAft>
                <a:spcPts val="0"/>
              </a:spcAft>
              <a:buNone/>
            </a:pPr>
            <a:r>
              <a:rPr lang="en-US" sz="2400" noProof="0" dirty="0">
                <a:solidFill>
                  <a:schemeClr val="tx1"/>
                </a:solidFill>
                <a:cs typeface="Arial"/>
              </a:rPr>
              <a:t>There are a several upside and downside variables that could impact the institution that are not explicitly modeled</a:t>
            </a:r>
            <a:r>
              <a:rPr lang="en-US" sz="2400" dirty="0">
                <a:solidFill>
                  <a:schemeClr val="tx1"/>
                </a:solidFill>
                <a:cs typeface="Arial"/>
              </a:rPr>
              <a:t>. The UO continues to watch, and where able actively manage these risks and pursue appropriate opportunities:</a:t>
            </a:r>
          </a:p>
          <a:p>
            <a:pPr lvl="1">
              <a:spcBef>
                <a:spcPts val="600"/>
              </a:spcBef>
              <a:spcAft>
                <a:spcPts val="0"/>
              </a:spcAft>
              <a:buFont typeface="Arial" panose="020B0604020202020204" pitchFamily="34" charset="0"/>
              <a:buChar char="•"/>
            </a:pPr>
            <a:endParaRPr lang="en-US" sz="2400" noProof="0" dirty="0">
              <a:solidFill>
                <a:schemeClr val="tx1"/>
              </a:solidFill>
            </a:endParaRPr>
          </a:p>
          <a:p>
            <a:pPr marL="457200" lvl="1" indent="0">
              <a:spcBef>
                <a:spcPts val="600"/>
              </a:spcBef>
              <a:spcAft>
                <a:spcPts val="0"/>
              </a:spcAft>
              <a:buNone/>
            </a:pPr>
            <a:endParaRPr lang="en-US" sz="2400" noProof="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493048E6-ABA9-5B4C-E3E8-D8A9EFFDCADC}"/>
              </a:ext>
            </a:extLst>
          </p:cNvPr>
          <p:cNvSpPr>
            <a:spLocks noGrp="1"/>
          </p:cNvSpPr>
          <p:nvPr>
            <p:ph type="title"/>
          </p:nvPr>
        </p:nvSpPr>
        <p:spPr>
          <a:xfrm>
            <a:off x="0" y="228600"/>
            <a:ext cx="12192000" cy="1112838"/>
          </a:xfrm>
        </p:spPr>
        <p:txBody>
          <a:bodyPr>
            <a:noAutofit/>
          </a:bodyPr>
          <a:lstStyle/>
          <a:p>
            <a:r>
              <a:rPr lang="en-US" sz="3200" noProof="0" dirty="0">
                <a:solidFill>
                  <a:schemeClr val="tx1"/>
                </a:solidFill>
              </a:rPr>
              <a:t>Key Upside and Downside Variables</a:t>
            </a:r>
          </a:p>
        </p:txBody>
      </p:sp>
      <p:cxnSp>
        <p:nvCxnSpPr>
          <p:cNvPr id="8" name="Straight Connector 7">
            <a:extLst>
              <a:ext uri="{FF2B5EF4-FFF2-40B4-BE49-F238E27FC236}">
                <a16:creationId xmlns:a16="http://schemas.microsoft.com/office/drawing/2014/main" id="{68A9F6A8-87D1-415C-1A6F-9D9851FA0DF5}"/>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 name="Content Placeholder 2">
            <a:extLst>
              <a:ext uri="{FF2B5EF4-FFF2-40B4-BE49-F238E27FC236}">
                <a16:creationId xmlns:a16="http://schemas.microsoft.com/office/drawing/2014/main" id="{B90A09E1-EFE5-B03A-E602-66391E598656}"/>
              </a:ext>
            </a:extLst>
          </p:cNvPr>
          <p:cNvSpPr txBox="1">
            <a:spLocks/>
          </p:cNvSpPr>
          <p:nvPr/>
        </p:nvSpPr>
        <p:spPr bwMode="auto">
          <a:xfrm>
            <a:off x="814534" y="2523744"/>
            <a:ext cx="5321808" cy="571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pPr marL="457200" lvl="1" indent="0">
              <a:spcBef>
                <a:spcPts val="600"/>
              </a:spcBef>
              <a:spcAft>
                <a:spcPts val="0"/>
              </a:spcAft>
              <a:buNone/>
            </a:pPr>
            <a:r>
              <a:rPr lang="en-US" sz="2400" b="1" i="1" kern="0" dirty="0">
                <a:solidFill>
                  <a:schemeClr val="tx1"/>
                </a:solidFill>
              </a:rPr>
              <a:t>Risks</a:t>
            </a:r>
          </a:p>
          <a:p>
            <a:pPr lvl="1">
              <a:spcBef>
                <a:spcPts val="600"/>
              </a:spcBef>
              <a:spcAft>
                <a:spcPts val="0"/>
              </a:spcAft>
              <a:buFont typeface="Arial" panose="020B0604020202020204" pitchFamily="34" charset="0"/>
              <a:buChar char="•"/>
            </a:pPr>
            <a:r>
              <a:rPr lang="en-US" sz="1800" kern="0" dirty="0">
                <a:solidFill>
                  <a:schemeClr val="tx1"/>
                </a:solidFill>
              </a:rPr>
              <a:t>Increased competition for non-resident students</a:t>
            </a:r>
          </a:p>
          <a:p>
            <a:pPr lvl="1">
              <a:spcBef>
                <a:spcPts val="600"/>
              </a:spcBef>
              <a:spcAft>
                <a:spcPts val="0"/>
              </a:spcAft>
              <a:buFont typeface="Arial" panose="020B0604020202020204" pitchFamily="34" charset="0"/>
              <a:buChar char="•"/>
            </a:pPr>
            <a:r>
              <a:rPr lang="en-US" sz="1800" kern="0" dirty="0">
                <a:solidFill>
                  <a:schemeClr val="tx1"/>
                </a:solidFill>
                <a:cs typeface="Arial"/>
              </a:rPr>
              <a:t>Impacts to international enrollment from federal actions</a:t>
            </a:r>
          </a:p>
          <a:p>
            <a:pPr lvl="1">
              <a:spcBef>
                <a:spcPts val="600"/>
              </a:spcBef>
              <a:spcAft>
                <a:spcPts val="0"/>
              </a:spcAft>
              <a:buFont typeface="Arial" panose="020B0604020202020204" pitchFamily="34" charset="0"/>
              <a:buChar char="•"/>
            </a:pPr>
            <a:r>
              <a:rPr lang="en-US" sz="1800" kern="0" dirty="0">
                <a:solidFill>
                  <a:schemeClr val="tx1"/>
                </a:solidFill>
                <a:cs typeface="Arial"/>
              </a:rPr>
              <a:t>Impacts to enrollment from reduction / elimination of federal loan programs</a:t>
            </a:r>
          </a:p>
          <a:p>
            <a:pPr lvl="1">
              <a:spcBef>
                <a:spcPts val="600"/>
              </a:spcBef>
              <a:spcAft>
                <a:spcPts val="0"/>
              </a:spcAft>
              <a:buFont typeface="Arial" panose="020B0604020202020204" pitchFamily="34" charset="0"/>
              <a:buChar char="•"/>
            </a:pPr>
            <a:r>
              <a:rPr lang="en-US" sz="1800" kern="0" dirty="0">
                <a:solidFill>
                  <a:schemeClr val="tx1"/>
                </a:solidFill>
              </a:rPr>
              <a:t>Federal actions related to research grants and F&amp;A return</a:t>
            </a:r>
            <a:endParaRPr lang="en-US" sz="1800" kern="0" dirty="0">
              <a:solidFill>
                <a:schemeClr val="tx1"/>
              </a:solidFill>
              <a:cs typeface="Arial"/>
            </a:endParaRPr>
          </a:p>
          <a:p>
            <a:pPr lvl="1">
              <a:spcBef>
                <a:spcPts val="600"/>
              </a:spcBef>
              <a:spcAft>
                <a:spcPts val="0"/>
              </a:spcAft>
              <a:buFont typeface="Arial" panose="020B0604020202020204" pitchFamily="34" charset="0"/>
              <a:buChar char="•"/>
            </a:pPr>
            <a:r>
              <a:rPr lang="en-US" sz="1800" kern="0" dirty="0">
                <a:solidFill>
                  <a:schemeClr val="tx1"/>
                </a:solidFill>
                <a:cs typeface="Arial"/>
              </a:rPr>
              <a:t>Impact of recent federal budget actions on the state of Oregon’s budget</a:t>
            </a:r>
          </a:p>
          <a:p>
            <a:pPr lvl="1">
              <a:spcBef>
                <a:spcPts val="600"/>
              </a:spcBef>
              <a:spcAft>
                <a:spcPts val="0"/>
              </a:spcAft>
              <a:buFont typeface="Arial" panose="020B0604020202020204" pitchFamily="34" charset="0"/>
              <a:buChar char="•"/>
            </a:pPr>
            <a:r>
              <a:rPr lang="en-US" sz="1800" kern="0" dirty="0">
                <a:solidFill>
                  <a:schemeClr val="tx1"/>
                </a:solidFill>
                <a:cs typeface="Arial"/>
              </a:rPr>
              <a:t>Future labor contracts that exceed the growth of revenue</a:t>
            </a:r>
          </a:p>
          <a:p>
            <a:pPr lvl="1">
              <a:spcBef>
                <a:spcPts val="600"/>
              </a:spcBef>
              <a:spcAft>
                <a:spcPts val="0"/>
              </a:spcAft>
            </a:pPr>
            <a:endParaRPr lang="en-US" sz="2400" kern="0" dirty="0">
              <a:solidFill>
                <a:schemeClr val="tx1"/>
              </a:solidFill>
              <a:cs typeface="Arial"/>
            </a:endParaRPr>
          </a:p>
          <a:p>
            <a:pPr lvl="1">
              <a:spcBef>
                <a:spcPts val="600"/>
              </a:spcBef>
              <a:spcAft>
                <a:spcPts val="0"/>
              </a:spcAft>
              <a:buFont typeface="Arial" panose="020B0604020202020204" pitchFamily="34" charset="0"/>
              <a:buChar char="•"/>
            </a:pPr>
            <a:endParaRPr lang="en-US" sz="2400" kern="0" dirty="0">
              <a:solidFill>
                <a:schemeClr val="tx1"/>
              </a:solidFill>
            </a:endParaRPr>
          </a:p>
          <a:p>
            <a:pPr marL="457200" lvl="1" indent="0">
              <a:spcBef>
                <a:spcPts val="600"/>
              </a:spcBef>
              <a:spcAft>
                <a:spcPts val="0"/>
              </a:spcAft>
              <a:buFontTx/>
              <a:buNone/>
            </a:pPr>
            <a:endParaRPr lang="en-US" sz="2400" kern="0" dirty="0">
              <a:solidFill>
                <a:schemeClr val="tx1"/>
              </a:solidFill>
              <a:cs typeface="Arial" panose="020B0604020202020204" pitchFamily="34" charset="0"/>
            </a:endParaRPr>
          </a:p>
        </p:txBody>
      </p:sp>
      <p:sp>
        <p:nvSpPr>
          <p:cNvPr id="6" name="Content Placeholder 2">
            <a:extLst>
              <a:ext uri="{FF2B5EF4-FFF2-40B4-BE49-F238E27FC236}">
                <a16:creationId xmlns:a16="http://schemas.microsoft.com/office/drawing/2014/main" id="{0F14A279-6FBF-33FB-9889-CDCFA718CD0A}"/>
              </a:ext>
            </a:extLst>
          </p:cNvPr>
          <p:cNvSpPr txBox="1">
            <a:spLocks/>
          </p:cNvSpPr>
          <p:nvPr/>
        </p:nvSpPr>
        <p:spPr bwMode="auto">
          <a:xfrm>
            <a:off x="5832811" y="2523744"/>
            <a:ext cx="5753490" cy="571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pPr marL="457200" lvl="1" indent="0">
              <a:spcBef>
                <a:spcPts val="600"/>
              </a:spcBef>
              <a:spcAft>
                <a:spcPts val="0"/>
              </a:spcAft>
              <a:buNone/>
            </a:pPr>
            <a:r>
              <a:rPr lang="en-US" sz="2400" b="1" i="1" kern="0" dirty="0">
                <a:solidFill>
                  <a:schemeClr val="tx1"/>
                </a:solidFill>
              </a:rPr>
              <a:t>Opportunities</a:t>
            </a:r>
          </a:p>
          <a:p>
            <a:pPr lvl="1">
              <a:spcBef>
                <a:spcPts val="600"/>
              </a:spcBef>
              <a:spcAft>
                <a:spcPts val="0"/>
              </a:spcAft>
              <a:buFont typeface="Arial" panose="020B0604020202020204" pitchFamily="34" charset="0"/>
              <a:buChar char="•"/>
            </a:pPr>
            <a:r>
              <a:rPr lang="en-US" sz="1800" kern="0" dirty="0">
                <a:solidFill>
                  <a:schemeClr val="tx1"/>
                </a:solidFill>
                <a:cs typeface="Arial"/>
              </a:rPr>
              <a:t>Outperformance of non-resident and international recruiting efforts</a:t>
            </a:r>
          </a:p>
          <a:p>
            <a:pPr lvl="1">
              <a:spcBef>
                <a:spcPts val="600"/>
              </a:spcBef>
              <a:spcAft>
                <a:spcPts val="0"/>
              </a:spcAft>
              <a:buFont typeface="Arial" panose="020B0604020202020204" pitchFamily="34" charset="0"/>
              <a:buChar char="•"/>
            </a:pPr>
            <a:r>
              <a:rPr lang="en-US" sz="1800" kern="0" dirty="0">
                <a:solidFill>
                  <a:schemeClr val="tx1"/>
                </a:solidFill>
                <a:cs typeface="Arial"/>
              </a:rPr>
              <a:t>Increased first-year student carrying loads persisting</a:t>
            </a:r>
          </a:p>
          <a:p>
            <a:pPr lvl="1">
              <a:spcBef>
                <a:spcPts val="600"/>
              </a:spcBef>
              <a:spcAft>
                <a:spcPts val="0"/>
              </a:spcAft>
              <a:buFont typeface="Arial" panose="020B0604020202020204" pitchFamily="34" charset="0"/>
              <a:buChar char="•"/>
            </a:pPr>
            <a:r>
              <a:rPr lang="en-US" sz="1800" kern="0" dirty="0">
                <a:solidFill>
                  <a:schemeClr val="tx1"/>
                </a:solidFill>
                <a:cs typeface="Arial"/>
              </a:rPr>
              <a:t>Continued administrative and academic operational improvements</a:t>
            </a:r>
          </a:p>
          <a:p>
            <a:pPr lvl="1">
              <a:spcBef>
                <a:spcPts val="600"/>
              </a:spcBef>
              <a:spcAft>
                <a:spcPts val="0"/>
              </a:spcAft>
            </a:pPr>
            <a:endParaRPr lang="en-US" sz="2400" kern="0" dirty="0">
              <a:solidFill>
                <a:schemeClr val="tx1"/>
              </a:solidFill>
              <a:cs typeface="Arial"/>
            </a:endParaRPr>
          </a:p>
          <a:p>
            <a:pPr lvl="1">
              <a:spcBef>
                <a:spcPts val="600"/>
              </a:spcBef>
              <a:spcAft>
                <a:spcPts val="0"/>
              </a:spcAft>
              <a:buFont typeface="Arial" panose="020B0604020202020204" pitchFamily="34" charset="0"/>
              <a:buChar char="•"/>
            </a:pPr>
            <a:endParaRPr lang="en-US" sz="2400" kern="0" dirty="0">
              <a:solidFill>
                <a:schemeClr val="tx1"/>
              </a:solidFill>
            </a:endParaRPr>
          </a:p>
          <a:p>
            <a:pPr marL="457200" lvl="1" indent="0">
              <a:spcBef>
                <a:spcPts val="600"/>
              </a:spcBef>
              <a:spcAft>
                <a:spcPts val="0"/>
              </a:spcAft>
              <a:buFontTx/>
              <a:buNone/>
            </a:pPr>
            <a:endParaRPr lang="en-US" sz="2400" kern="0" dirty="0">
              <a:solidFill>
                <a:schemeClr val="tx1"/>
              </a:solidFill>
              <a:cs typeface="Arial" panose="020B0604020202020204" pitchFamily="34" charset="0"/>
            </a:endParaRPr>
          </a:p>
        </p:txBody>
      </p:sp>
    </p:spTree>
    <p:extLst>
      <p:ext uri="{BB962C8B-B14F-4D97-AF65-F5344CB8AC3E}">
        <p14:creationId xmlns:p14="http://schemas.microsoft.com/office/powerpoint/2010/main" val="3338903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
        <p:nvSpPr>
          <p:cNvPr id="2" name="Content Placeholder 1">
            <a:extLst>
              <a:ext uri="{FF2B5EF4-FFF2-40B4-BE49-F238E27FC236}">
                <a16:creationId xmlns:a16="http://schemas.microsoft.com/office/drawing/2014/main" id="{68411C3C-8159-AB17-8263-D96E32CFCCAB}"/>
              </a:ext>
            </a:extLst>
          </p:cNvPr>
          <p:cNvSpPr>
            <a:spLocks noGrp="1"/>
          </p:cNvSpPr>
          <p:nvPr>
            <p:ph type="subTitle" idx="1"/>
          </p:nvPr>
        </p:nvSpPr>
        <p:spPr>
          <a:xfrm>
            <a:off x="2895600" y="4343400"/>
            <a:ext cx="6248400" cy="1752600"/>
          </a:xfrm>
        </p:spPr>
        <p:txBody>
          <a:bodyPr/>
          <a:lstStyle/>
          <a:p>
            <a:r>
              <a:rPr lang="en-US" sz="2800" b="1" noProof="0" dirty="0">
                <a:solidFill>
                  <a:schemeClr val="tx1"/>
                </a:solidFill>
              </a:rPr>
              <a:t>September 2025</a:t>
            </a:r>
          </a:p>
          <a:p>
            <a:endParaRPr lang="en-US" sz="2000" noProof="0" dirty="0">
              <a:solidFill>
                <a:schemeClr val="tx1"/>
              </a:solidFill>
            </a:endParaRPr>
          </a:p>
          <a:p>
            <a:r>
              <a:rPr lang="en-US" sz="2000" noProof="0" dirty="0">
                <a:solidFill>
                  <a:schemeClr val="tx1"/>
                </a:solidFill>
              </a:rPr>
              <a:t>Board of Trustees of the University of Oregon</a:t>
            </a:r>
          </a:p>
          <a:p>
            <a:endParaRPr lang="en-US" sz="2000" noProof="0" dirty="0">
              <a:solidFill>
                <a:schemeClr val="tx1"/>
              </a:solidFill>
            </a:endParaRPr>
          </a:p>
        </p:txBody>
      </p:sp>
      <p:sp>
        <p:nvSpPr>
          <p:cNvPr id="4" name="Title 2">
            <a:extLst>
              <a:ext uri="{FF2B5EF4-FFF2-40B4-BE49-F238E27FC236}">
                <a16:creationId xmlns:a16="http://schemas.microsoft.com/office/drawing/2014/main" id="{EB4C2D40-B4A6-903D-BA2A-B76F0E63FE5C}"/>
              </a:ext>
            </a:extLst>
          </p:cNvPr>
          <p:cNvSpPr txBox="1">
            <a:spLocks/>
          </p:cNvSpPr>
          <p:nvPr/>
        </p:nvSpPr>
        <p:spPr bwMode="auto">
          <a:xfrm>
            <a:off x="2209800" y="2143019"/>
            <a:ext cx="7772400" cy="1470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3600" kern="0" dirty="0">
                <a:solidFill>
                  <a:schemeClr val="tx1"/>
                </a:solidFill>
              </a:rPr>
              <a:t>Education &amp; General Fund</a:t>
            </a:r>
          </a:p>
          <a:p>
            <a:r>
              <a:rPr lang="en-US" sz="3600" kern="0" dirty="0">
                <a:solidFill>
                  <a:schemeClr val="tx1"/>
                </a:solidFill>
              </a:rPr>
              <a:t>Budget Reductions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CBB4F-475C-8212-07FE-2834963938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99ED2B-085B-964C-50BC-03EC33499A05}"/>
              </a:ext>
            </a:extLst>
          </p:cNvPr>
          <p:cNvSpPr>
            <a:spLocks noGrp="1"/>
          </p:cNvSpPr>
          <p:nvPr>
            <p:ph idx="1"/>
          </p:nvPr>
        </p:nvSpPr>
        <p:spPr>
          <a:xfrm>
            <a:off x="685800" y="1524000"/>
            <a:ext cx="9829800" cy="4419600"/>
          </a:xfrm>
        </p:spPr>
        <p:txBody>
          <a:bodyPr>
            <a:normAutofit/>
          </a:bodyPr>
          <a:lstStyle/>
          <a:p>
            <a:pPr lvl="1"/>
            <a:endParaRPr lang="en-US" sz="2400" dirty="0">
              <a:latin typeface="Times New Roman" panose="02020603050405020304" pitchFamily="18" charset="0"/>
              <a:cs typeface="Times New Roman" panose="02020603050405020304" pitchFamily="18" charset="0"/>
            </a:endParaRPr>
          </a:p>
          <a:p>
            <a:endParaRPr lang="en-US" sz="2400" dirty="0"/>
          </a:p>
          <a:p>
            <a:pPr marL="0" indent="0">
              <a:buNone/>
            </a:pPr>
            <a:endParaRPr lang="en-US" sz="2400" dirty="0"/>
          </a:p>
        </p:txBody>
      </p:sp>
      <p:sp>
        <p:nvSpPr>
          <p:cNvPr id="5" name="Title 1">
            <a:extLst>
              <a:ext uri="{FF2B5EF4-FFF2-40B4-BE49-F238E27FC236}">
                <a16:creationId xmlns:a16="http://schemas.microsoft.com/office/drawing/2014/main" id="{5793D44E-9C50-4439-A27F-3DAAE585C556}"/>
              </a:ext>
            </a:extLst>
          </p:cNvPr>
          <p:cNvSpPr>
            <a:spLocks noGrp="1"/>
          </p:cNvSpPr>
          <p:nvPr>
            <p:ph type="title"/>
          </p:nvPr>
        </p:nvSpPr>
        <p:spPr>
          <a:xfrm>
            <a:off x="1219200" y="228600"/>
            <a:ext cx="8610600" cy="1112838"/>
          </a:xfrm>
        </p:spPr>
        <p:txBody>
          <a:bodyPr>
            <a:normAutofit/>
          </a:bodyPr>
          <a:lstStyle/>
          <a:p>
            <a:pPr algn="l"/>
            <a:r>
              <a:rPr lang="en-US" sz="3600" dirty="0">
                <a:latin typeface="Times New Roman" panose="02020603050405020304" pitchFamily="18" charset="0"/>
                <a:cs typeface="Times New Roman" panose="02020603050405020304" pitchFamily="18" charset="0"/>
              </a:rPr>
              <a:t>Updated Long-Term Projections</a:t>
            </a:r>
          </a:p>
        </p:txBody>
      </p:sp>
      <p:cxnSp>
        <p:nvCxnSpPr>
          <p:cNvPr id="7" name="Straight Connector 6">
            <a:extLst>
              <a:ext uri="{FF2B5EF4-FFF2-40B4-BE49-F238E27FC236}">
                <a16:creationId xmlns:a16="http://schemas.microsoft.com/office/drawing/2014/main" id="{B3F27E54-56C6-B77C-CA5D-880103877982}"/>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 name="TextBox 3">
            <a:extLst>
              <a:ext uri="{FF2B5EF4-FFF2-40B4-BE49-F238E27FC236}">
                <a16:creationId xmlns:a16="http://schemas.microsoft.com/office/drawing/2014/main" id="{F2101C06-DBB0-2160-633A-415F007C3F8D}"/>
              </a:ext>
            </a:extLst>
          </p:cNvPr>
          <p:cNvSpPr txBox="1"/>
          <p:nvPr/>
        </p:nvSpPr>
        <p:spPr>
          <a:xfrm>
            <a:off x="1065196" y="1447800"/>
            <a:ext cx="10364804" cy="1231106"/>
          </a:xfrm>
          <a:prstGeom prst="rect">
            <a:avLst/>
          </a:prstGeom>
          <a:noFill/>
        </p:spPr>
        <p:txBody>
          <a:bodyPr wrap="square">
            <a:spAutoFit/>
          </a:bodyPr>
          <a:lstStyle/>
          <a:p>
            <a:pPr lvl="1" algn="l">
              <a:spcBef>
                <a:spcPts val="600"/>
              </a:spcBef>
              <a:spcAft>
                <a:spcPts val="600"/>
              </a:spcAf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Total Budgets Cuts:  $29.2 million</a:t>
            </a:r>
          </a:p>
          <a:p>
            <a:pPr lvl="1" algn="l">
              <a:spcBef>
                <a:spcPts val="600"/>
              </a:spcBef>
              <a:spcAft>
                <a:spcPts val="600"/>
              </a:spcAf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Projected impact in FY2026:  $17.6 million </a:t>
            </a:r>
          </a:p>
        </p:txBody>
      </p:sp>
      <p:pic>
        <p:nvPicPr>
          <p:cNvPr id="9" name="Picture 8" descr="Table showing base case: resident tuition increase of 4.0% and nonresident tuition increase of 3.25%. The rest of the table shows the results of that tuition rate for FY25 through FY2030, showing net run rate, ending fund balance, and weeks of operating expenses.&#10;&#10;For details, email dsharp@uoregon.edu.">
            <a:extLst>
              <a:ext uri="{FF2B5EF4-FFF2-40B4-BE49-F238E27FC236}">
                <a16:creationId xmlns:a16="http://schemas.microsoft.com/office/drawing/2014/main" id="{5622D819-DD64-076D-5E03-681DA26D6137}"/>
              </a:ext>
            </a:extLst>
          </p:cNvPr>
          <p:cNvPicPr>
            <a:picLocks noChangeAspect="1"/>
          </p:cNvPicPr>
          <p:nvPr/>
        </p:nvPicPr>
        <p:blipFill>
          <a:blip r:embed="rId3"/>
          <a:stretch>
            <a:fillRect/>
          </a:stretch>
        </p:blipFill>
        <p:spPr>
          <a:xfrm>
            <a:off x="500760" y="2819130"/>
            <a:ext cx="11190481" cy="1396408"/>
          </a:xfrm>
          <a:prstGeom prst="rect">
            <a:avLst/>
          </a:prstGeom>
        </p:spPr>
      </p:pic>
      <p:pic>
        <p:nvPicPr>
          <p:cNvPr id="10" name="Picture 9" descr="Table showing base case after reductions: resident tuition increase of 4.0% and nonresident tuition increase of 3.25%. The rest of the table shows the results of that tuition rate for FY25 through FY2030, showing net run rate, ending fund balance, and weeks of operating expenses.&#10;&#10;For details, email dsharp@uoregon.edu.&#10;">
            <a:extLst>
              <a:ext uri="{FF2B5EF4-FFF2-40B4-BE49-F238E27FC236}">
                <a16:creationId xmlns:a16="http://schemas.microsoft.com/office/drawing/2014/main" id="{5B1D78A3-F0BD-B34B-ED2D-01D6D819C5E1}"/>
              </a:ext>
            </a:extLst>
          </p:cNvPr>
          <p:cNvPicPr>
            <a:picLocks noChangeAspect="1"/>
          </p:cNvPicPr>
          <p:nvPr/>
        </p:nvPicPr>
        <p:blipFill>
          <a:blip r:embed="rId4"/>
          <a:stretch>
            <a:fillRect/>
          </a:stretch>
        </p:blipFill>
        <p:spPr>
          <a:xfrm>
            <a:off x="493990" y="4688850"/>
            <a:ext cx="11204021" cy="1398098"/>
          </a:xfrm>
          <a:prstGeom prst="rect">
            <a:avLst/>
          </a:prstGeom>
        </p:spPr>
      </p:pic>
    </p:spTree>
    <p:extLst>
      <p:ext uri="{BB962C8B-B14F-4D97-AF65-F5344CB8AC3E}">
        <p14:creationId xmlns:p14="http://schemas.microsoft.com/office/powerpoint/2010/main" val="393371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able showing 6 scenarios with varying assumptions for FY24, FY25, FY26, FY27, FY28, and FY29. For each scenario, the assumptions are given and each shows net run rate, ending fund balance, and weeks of operating expenses for each of the 6 fiscal years.&#10;&#10;For details, email dsharp@uoregon.edu.">
            <a:extLst>
              <a:ext uri="{FF2B5EF4-FFF2-40B4-BE49-F238E27FC236}">
                <a16:creationId xmlns:a16="http://schemas.microsoft.com/office/drawing/2014/main" id="{4A6B2321-76B1-4AA1-A87B-C856AB17A245}"/>
              </a:ext>
            </a:extLst>
          </p:cNvPr>
          <p:cNvPicPr>
            <a:picLocks noChangeAspect="1"/>
          </p:cNvPicPr>
          <p:nvPr/>
        </p:nvPicPr>
        <p:blipFill>
          <a:blip r:embed="rId3"/>
          <a:stretch>
            <a:fillRect/>
          </a:stretch>
        </p:blipFill>
        <p:spPr>
          <a:xfrm>
            <a:off x="591287" y="1272334"/>
            <a:ext cx="11009425" cy="5484651"/>
          </a:xfrm>
          <a:prstGeom prst="rect">
            <a:avLst/>
          </a:prstGeom>
        </p:spPr>
      </p:pic>
      <p:sp>
        <p:nvSpPr>
          <p:cNvPr id="5" name="Title 1"/>
          <p:cNvSpPr>
            <a:spLocks noGrp="1"/>
          </p:cNvSpPr>
          <p:nvPr>
            <p:ph type="title"/>
          </p:nvPr>
        </p:nvSpPr>
        <p:spPr>
          <a:xfrm>
            <a:off x="0" y="228600"/>
            <a:ext cx="12192000" cy="1112838"/>
          </a:xfrm>
        </p:spPr>
        <p:txBody>
          <a:bodyPr>
            <a:noAutofit/>
          </a:bodyPr>
          <a:lstStyle/>
          <a:p>
            <a:r>
              <a:rPr lang="en-US" sz="2400" u="sng" dirty="0"/>
              <a:t>Set A </a:t>
            </a:r>
            <a:r>
              <a:rPr lang="en-US" sz="2400" dirty="0"/>
              <a:t>of Scenarios: </a:t>
            </a:r>
            <a:r>
              <a:rPr lang="en-US" sz="2400" dirty="0">
                <a:cs typeface="Arial" panose="020B0604020202020204" pitchFamily="34" charset="0"/>
              </a:rPr>
              <a:t>3.0% Non-resident tuition rate increase </a:t>
            </a:r>
            <a:br>
              <a:rPr lang="en-US" sz="2400" dirty="0">
                <a:cs typeface="Arial" panose="020B0604020202020204" pitchFamily="34" charset="0"/>
              </a:rPr>
            </a:br>
            <a:r>
              <a:rPr lang="en-US" sz="2400" dirty="0">
                <a:cs typeface="Arial" panose="020B0604020202020204" pitchFamily="34" charset="0"/>
              </a:rPr>
              <a:t>&amp; 3.0% resident tuition rate increase (entering cohorts)</a:t>
            </a:r>
            <a:endParaRPr lang="en-US" sz="2400" dirty="0"/>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670486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09800" y="2039409"/>
            <a:ext cx="7772400" cy="1470025"/>
          </a:xfrm>
        </p:spPr>
        <p:txBody>
          <a:bodyPr/>
          <a:lstStyle/>
          <a:p>
            <a:r>
              <a:rPr lang="en-US" sz="3600" dirty="0">
                <a:solidFill>
                  <a:schemeClr val="tx1"/>
                </a:solidFill>
              </a:rPr>
              <a:t>Long-Term Projections</a:t>
            </a:r>
            <a:br>
              <a:rPr lang="en-US" sz="3600" dirty="0">
                <a:solidFill>
                  <a:schemeClr val="tx1"/>
                </a:solidFill>
              </a:rPr>
            </a:br>
            <a:r>
              <a:rPr lang="en-US" sz="3600" dirty="0">
                <a:solidFill>
                  <a:schemeClr val="tx1"/>
                </a:solidFill>
              </a:rPr>
              <a:t>Education &amp; General Fund</a:t>
            </a:r>
          </a:p>
        </p:txBody>
      </p:sp>
      <p:sp>
        <p:nvSpPr>
          <p:cNvPr id="2" name="Content Placeholder 1"/>
          <p:cNvSpPr>
            <a:spLocks noGrp="1"/>
          </p:cNvSpPr>
          <p:nvPr>
            <p:ph type="subTitle" idx="1"/>
          </p:nvPr>
        </p:nvSpPr>
        <p:spPr>
          <a:xfrm>
            <a:off x="2895600" y="3886200"/>
            <a:ext cx="6248400" cy="1752600"/>
          </a:xfrm>
        </p:spPr>
        <p:txBody>
          <a:bodyPr/>
          <a:lstStyle/>
          <a:p>
            <a:r>
              <a:rPr lang="en-US" sz="2800" b="1" dirty="0">
                <a:solidFill>
                  <a:schemeClr val="tx1"/>
                </a:solidFill>
              </a:rPr>
              <a:t>June 2025</a:t>
            </a:r>
          </a:p>
          <a:p>
            <a:endParaRPr lang="en-US" sz="2000" dirty="0">
              <a:solidFill>
                <a:schemeClr val="tx1"/>
              </a:solidFill>
            </a:endParaRPr>
          </a:p>
          <a:p>
            <a:r>
              <a:rPr lang="en-US" sz="2000" dirty="0">
                <a:solidFill>
                  <a:schemeClr val="tx1"/>
                </a:solidFill>
              </a:rPr>
              <a:t>Board of Trustees of the University of Oregon</a:t>
            </a:r>
          </a:p>
          <a:p>
            <a:endParaRPr lang="en-US" sz="2000" dirty="0">
              <a:solidFill>
                <a:schemeClr val="tx1"/>
              </a:solidFill>
            </a:endParaRPr>
          </a:p>
        </p:txBody>
      </p:sp>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F15C0-4F1A-96A0-D651-19A430AC7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37EAB-E133-E2F5-0B68-68A8AF0D0066}"/>
              </a:ext>
            </a:extLst>
          </p:cNvPr>
          <p:cNvSpPr>
            <a:spLocks noGrp="1"/>
          </p:cNvSpPr>
          <p:nvPr>
            <p:ph type="title"/>
          </p:nvPr>
        </p:nvSpPr>
        <p:spPr>
          <a:xfrm>
            <a:off x="395790" y="36657"/>
            <a:ext cx="11480800" cy="1112838"/>
          </a:xfrm>
        </p:spPr>
        <p:txBody>
          <a:bodyPr/>
          <a:lstStyle/>
          <a:p>
            <a:r>
              <a:rPr lang="en-US" dirty="0">
                <a:solidFill>
                  <a:schemeClr val="tx1"/>
                </a:solidFill>
              </a:rPr>
              <a:t>Key Highlights</a:t>
            </a:r>
            <a:endParaRPr lang="en-US" sz="2400" i="1" dirty="0">
              <a:solidFill>
                <a:schemeClr val="tx1"/>
              </a:solidFill>
            </a:endParaRPr>
          </a:p>
        </p:txBody>
      </p:sp>
      <p:sp>
        <p:nvSpPr>
          <p:cNvPr id="3" name="Content Placeholder 2">
            <a:extLst>
              <a:ext uri="{FF2B5EF4-FFF2-40B4-BE49-F238E27FC236}">
                <a16:creationId xmlns:a16="http://schemas.microsoft.com/office/drawing/2014/main" id="{54261577-B64F-E333-FFA8-27444CA86A51}"/>
              </a:ext>
            </a:extLst>
          </p:cNvPr>
          <p:cNvSpPr>
            <a:spLocks noGrp="1"/>
          </p:cNvSpPr>
          <p:nvPr>
            <p:ph idx="1"/>
          </p:nvPr>
        </p:nvSpPr>
        <p:spPr>
          <a:xfrm>
            <a:off x="598990" y="1852133"/>
            <a:ext cx="11480800" cy="5653292"/>
          </a:xfrm>
        </p:spPr>
        <p:txBody>
          <a:bodyPr/>
          <a:lstStyle/>
          <a:p>
            <a:pPr marL="0" indent="0">
              <a:buNone/>
            </a:pPr>
            <a:endParaRPr lang="en-US" sz="2200"/>
          </a:p>
          <a:p>
            <a:pPr marL="0" indent="0">
              <a:buNone/>
            </a:pPr>
            <a:endParaRPr lang="en-US" sz="2200"/>
          </a:p>
          <a:p>
            <a:endParaRPr lang="en-US" sz="2200"/>
          </a:p>
        </p:txBody>
      </p:sp>
      <p:cxnSp>
        <p:nvCxnSpPr>
          <p:cNvPr id="5" name="Straight Connector 4">
            <a:extLst>
              <a:ext uri="{FF2B5EF4-FFF2-40B4-BE49-F238E27FC236}">
                <a16:creationId xmlns:a16="http://schemas.microsoft.com/office/drawing/2014/main" id="{966F24CD-BB10-BEF3-C24E-8BBCB74F490D}"/>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 name="Content Placeholder 2">
            <a:extLst>
              <a:ext uri="{FF2B5EF4-FFF2-40B4-BE49-F238E27FC236}">
                <a16:creationId xmlns:a16="http://schemas.microsoft.com/office/drawing/2014/main" id="{1CD22875-4737-18C2-CC0B-8343CD6C58C5}"/>
              </a:ext>
            </a:extLst>
          </p:cNvPr>
          <p:cNvSpPr txBox="1">
            <a:spLocks/>
          </p:cNvSpPr>
          <p:nvPr/>
        </p:nvSpPr>
        <p:spPr bwMode="auto">
          <a:xfrm>
            <a:off x="1129342" y="1225296"/>
            <a:ext cx="10465250" cy="56532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r>
              <a:rPr lang="en-US" sz="2800" kern="0" dirty="0">
                <a:solidFill>
                  <a:schemeClr val="tx1"/>
                </a:solidFill>
              </a:rPr>
              <a:t>FY25 E&amp;G fund budget is projected to finish essentially run rate even (balanced budget).  During FY26 the UO is forecasted to move into a structural deficit.</a:t>
            </a:r>
          </a:p>
          <a:p>
            <a:r>
              <a:rPr lang="en-US" sz="2800" kern="0" dirty="0">
                <a:solidFill>
                  <a:schemeClr val="tx1"/>
                </a:solidFill>
              </a:rPr>
              <a:t>Tuition and fees, net of remissions, which make up approximately 77% of revenue, are projected to grow at 2.5% next year</a:t>
            </a:r>
          </a:p>
          <a:p>
            <a:r>
              <a:rPr lang="en-US" sz="2800" kern="0" dirty="0">
                <a:solidFill>
                  <a:schemeClr val="tx1"/>
                </a:solidFill>
              </a:rPr>
              <a:t>Compensation and benefits costs, which make up approximately 79% of expenses, are forecast to grow at 7.1% next year</a:t>
            </a:r>
          </a:p>
          <a:p>
            <a:r>
              <a:rPr lang="en-US" sz="2800" kern="0" dirty="0">
                <a:solidFill>
                  <a:schemeClr val="tx1"/>
                </a:solidFill>
              </a:rPr>
              <a:t>This imbalance between revenue and expense growth is structural in nature and is forecast to continue into the out years</a:t>
            </a:r>
          </a:p>
        </p:txBody>
      </p:sp>
    </p:spTree>
    <p:extLst>
      <p:ext uri="{BB962C8B-B14F-4D97-AF65-F5344CB8AC3E}">
        <p14:creationId xmlns:p14="http://schemas.microsoft.com/office/powerpoint/2010/main" val="4202125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C48C2-9712-BC0E-C428-A8BB58C617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B34DF-A2CF-BE58-E473-59779327F82C}"/>
              </a:ext>
            </a:extLst>
          </p:cNvPr>
          <p:cNvSpPr>
            <a:spLocks noGrp="1"/>
          </p:cNvSpPr>
          <p:nvPr>
            <p:ph type="title"/>
          </p:nvPr>
        </p:nvSpPr>
        <p:spPr>
          <a:xfrm>
            <a:off x="395790" y="36657"/>
            <a:ext cx="11480800" cy="1112838"/>
          </a:xfrm>
        </p:spPr>
        <p:txBody>
          <a:bodyPr/>
          <a:lstStyle/>
          <a:p>
            <a:r>
              <a:rPr lang="en-US" dirty="0">
                <a:solidFill>
                  <a:schemeClr val="tx1"/>
                </a:solidFill>
              </a:rPr>
              <a:t>FY25 &amp; FY26 Run Rates</a:t>
            </a:r>
            <a:endParaRPr lang="en-US" sz="2400" i="1" dirty="0">
              <a:solidFill>
                <a:schemeClr val="tx1"/>
              </a:solidFill>
            </a:endParaRPr>
          </a:p>
        </p:txBody>
      </p:sp>
      <p:sp>
        <p:nvSpPr>
          <p:cNvPr id="3" name="Content Placeholder 2">
            <a:extLst>
              <a:ext uri="{FF2B5EF4-FFF2-40B4-BE49-F238E27FC236}">
                <a16:creationId xmlns:a16="http://schemas.microsoft.com/office/drawing/2014/main" id="{048BA64D-CDC0-85AB-6C5A-28F655B35B1E}"/>
              </a:ext>
            </a:extLst>
          </p:cNvPr>
          <p:cNvSpPr>
            <a:spLocks noGrp="1"/>
          </p:cNvSpPr>
          <p:nvPr>
            <p:ph idx="1"/>
          </p:nvPr>
        </p:nvSpPr>
        <p:spPr>
          <a:xfrm>
            <a:off x="598990" y="1129757"/>
            <a:ext cx="11480800" cy="5653292"/>
          </a:xfrm>
        </p:spPr>
        <p:txBody>
          <a:bodyPr/>
          <a:lstStyle/>
          <a:p>
            <a:pPr marL="0" indent="0">
              <a:buNone/>
            </a:pPr>
            <a:endParaRPr lang="en-US" sz="2200" dirty="0"/>
          </a:p>
          <a:p>
            <a:pPr marL="0" indent="0">
              <a:buNone/>
            </a:pPr>
            <a:endParaRPr lang="en-US" sz="2200" dirty="0"/>
          </a:p>
          <a:p>
            <a:endParaRPr lang="en-US" sz="2200" dirty="0"/>
          </a:p>
        </p:txBody>
      </p:sp>
      <p:cxnSp>
        <p:nvCxnSpPr>
          <p:cNvPr id="5" name="Straight Connector 4">
            <a:extLst>
              <a:ext uri="{FF2B5EF4-FFF2-40B4-BE49-F238E27FC236}">
                <a16:creationId xmlns:a16="http://schemas.microsoft.com/office/drawing/2014/main" id="{898AE4F2-089D-D17B-3AFF-B3B275B42FF4}"/>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8" name="Content Placeholder 2">
            <a:extLst>
              <a:ext uri="{FF2B5EF4-FFF2-40B4-BE49-F238E27FC236}">
                <a16:creationId xmlns:a16="http://schemas.microsoft.com/office/drawing/2014/main" id="{D0AFB4C3-CED2-EC8A-A2F2-C6132895108B}"/>
              </a:ext>
            </a:extLst>
          </p:cNvPr>
          <p:cNvSpPr txBox="1">
            <a:spLocks/>
          </p:cNvSpPr>
          <p:nvPr/>
        </p:nvSpPr>
        <p:spPr bwMode="auto">
          <a:xfrm>
            <a:off x="1348798" y="1819656"/>
            <a:ext cx="11480800" cy="56532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a:lstStyle>
          <a:p>
            <a:r>
              <a:rPr lang="en-US" sz="3600" kern="0" dirty="0">
                <a:solidFill>
                  <a:schemeClr val="tx1"/>
                </a:solidFill>
              </a:rPr>
              <a:t>FY 2025 – Projected Run Rate: 		-$0.8M</a:t>
            </a:r>
          </a:p>
          <a:p>
            <a:pPr marL="0" indent="0">
              <a:buNone/>
            </a:pPr>
            <a:endParaRPr lang="en-US" sz="3600" kern="0" dirty="0">
              <a:solidFill>
                <a:schemeClr val="tx1"/>
              </a:solidFill>
            </a:endParaRPr>
          </a:p>
          <a:p>
            <a:r>
              <a:rPr lang="en-US" sz="3600" kern="0" dirty="0">
                <a:solidFill>
                  <a:schemeClr val="tx1"/>
                </a:solidFill>
              </a:rPr>
              <a:t>FY 2026 – Forecast Run Rate: 		-$25.7M</a:t>
            </a:r>
          </a:p>
          <a:p>
            <a:pPr marL="0" indent="0">
              <a:buNone/>
            </a:pPr>
            <a:r>
              <a:rPr lang="en-US" sz="3600" kern="0" dirty="0">
                <a:solidFill>
                  <a:srgbClr val="C00000"/>
                </a:solidFill>
              </a:rPr>
              <a:t>							</a:t>
            </a:r>
            <a:endParaRPr lang="en-US" sz="2000" kern="0" dirty="0">
              <a:solidFill>
                <a:srgbClr val="C00000"/>
              </a:solidFill>
              <a:highlight>
                <a:srgbClr val="FFFF00"/>
              </a:highlight>
            </a:endParaRPr>
          </a:p>
        </p:txBody>
      </p:sp>
    </p:spTree>
    <p:extLst>
      <p:ext uri="{BB962C8B-B14F-4D97-AF65-F5344CB8AC3E}">
        <p14:creationId xmlns:p14="http://schemas.microsoft.com/office/powerpoint/2010/main" val="2330371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ble showing revenue (net tuition and fees, state appropriation, and other revenues) and expenses (personnel and general expenses) for FY25 and FY26, as well as the percentage Year on Year change.&#10;&#10;The run rate is given for FY25 and FY26, as well as the beginning and ending fund balance for each year and weeks of operating expenses:&#10;FY25: 8.7 weeks&#10;FY26: 6.4 weeks&#10;For details, email dsharp@uoregon.edu.">
            <a:extLst>
              <a:ext uri="{FF2B5EF4-FFF2-40B4-BE49-F238E27FC236}">
                <a16:creationId xmlns:a16="http://schemas.microsoft.com/office/drawing/2014/main" id="{BA8A4C01-2E23-CBD2-BA70-B9D239C62DE5}"/>
              </a:ext>
            </a:extLst>
          </p:cNvPr>
          <p:cNvPicPr>
            <a:picLocks noChangeAspect="1"/>
          </p:cNvPicPr>
          <p:nvPr/>
        </p:nvPicPr>
        <p:blipFill>
          <a:blip r:embed="rId2"/>
          <a:stretch>
            <a:fillRect/>
          </a:stretch>
        </p:blipFill>
        <p:spPr>
          <a:xfrm>
            <a:off x="1281435" y="1223872"/>
            <a:ext cx="9629127" cy="5287962"/>
          </a:xfrm>
          <a:prstGeom prst="rect">
            <a:avLst/>
          </a:prstGeom>
          <a:ln>
            <a:solidFill>
              <a:schemeClr val="tx1"/>
            </a:solidFill>
          </a:ln>
        </p:spPr>
      </p:pic>
      <p:sp>
        <p:nvSpPr>
          <p:cNvPr id="2" name="Title 1">
            <a:extLst>
              <a:ext uri="{FF2B5EF4-FFF2-40B4-BE49-F238E27FC236}">
                <a16:creationId xmlns:a16="http://schemas.microsoft.com/office/drawing/2014/main" id="{401DDC21-C88D-2958-2C09-685DE0841C97}"/>
              </a:ext>
            </a:extLst>
          </p:cNvPr>
          <p:cNvSpPr>
            <a:spLocks noGrp="1"/>
          </p:cNvSpPr>
          <p:nvPr>
            <p:ph type="title"/>
          </p:nvPr>
        </p:nvSpPr>
        <p:spPr/>
        <p:txBody>
          <a:bodyPr/>
          <a:lstStyle/>
          <a:p>
            <a:r>
              <a:rPr lang="en-US" dirty="0">
                <a:solidFill>
                  <a:schemeClr val="tx1"/>
                </a:solidFill>
              </a:rPr>
              <a:t>FY2026 Revenue and Expense Forecast</a:t>
            </a:r>
          </a:p>
        </p:txBody>
      </p:sp>
      <p:cxnSp>
        <p:nvCxnSpPr>
          <p:cNvPr id="4" name="Straight Connector 3">
            <a:extLst>
              <a:ext uri="{FF2B5EF4-FFF2-40B4-BE49-F238E27FC236}">
                <a16:creationId xmlns:a16="http://schemas.microsoft.com/office/drawing/2014/main" id="{7935B9FC-F4CF-A0F4-01A9-4AA5682AD0F8}"/>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634873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descr="Table showing actual enrollment by different categories for FY23, FY24, and FY25.  It also shows three scenarios for FY26, including flat, base, and target scenarios. The actual FY26 scenario is also shown, and a comparison of actual FY26 enrollment and baseline.&#10;&#10;For details, email dsharp@uoregon.edu.">
            <a:extLst>
              <a:ext uri="{FF2B5EF4-FFF2-40B4-BE49-F238E27FC236}">
                <a16:creationId xmlns:a16="http://schemas.microsoft.com/office/drawing/2014/main" id="{0ED93EB6-D9BD-3FD5-AD81-0DC434715008}"/>
              </a:ext>
            </a:extLst>
          </p:cNvPr>
          <p:cNvGraphicFramePr>
            <a:graphicFrameLocks noGrp="1"/>
          </p:cNvGraphicFramePr>
          <p:nvPr>
            <p:extLst>
              <p:ext uri="{D42A27DB-BD31-4B8C-83A1-F6EECF244321}">
                <p14:modId xmlns:p14="http://schemas.microsoft.com/office/powerpoint/2010/main" val="3955260706"/>
              </p:ext>
            </p:extLst>
          </p:nvPr>
        </p:nvGraphicFramePr>
        <p:xfrm>
          <a:off x="152400" y="1447800"/>
          <a:ext cx="11887199" cy="4793553"/>
        </p:xfrm>
        <a:graphic>
          <a:graphicData uri="http://schemas.openxmlformats.org/drawingml/2006/table">
            <a:tbl>
              <a:tblPr/>
              <a:tblGrid>
                <a:gridCol w="3041210">
                  <a:extLst>
                    <a:ext uri="{9D8B030D-6E8A-4147-A177-3AD203B41FA5}">
                      <a16:colId xmlns:a16="http://schemas.microsoft.com/office/drawing/2014/main" val="2504103520"/>
                    </a:ext>
                  </a:extLst>
                </a:gridCol>
                <a:gridCol w="990956">
                  <a:extLst>
                    <a:ext uri="{9D8B030D-6E8A-4147-A177-3AD203B41FA5}">
                      <a16:colId xmlns:a16="http://schemas.microsoft.com/office/drawing/2014/main" val="2376570357"/>
                    </a:ext>
                  </a:extLst>
                </a:gridCol>
                <a:gridCol w="990956">
                  <a:extLst>
                    <a:ext uri="{9D8B030D-6E8A-4147-A177-3AD203B41FA5}">
                      <a16:colId xmlns:a16="http://schemas.microsoft.com/office/drawing/2014/main" val="2440783406"/>
                    </a:ext>
                  </a:extLst>
                </a:gridCol>
                <a:gridCol w="1072878">
                  <a:extLst>
                    <a:ext uri="{9D8B030D-6E8A-4147-A177-3AD203B41FA5}">
                      <a16:colId xmlns:a16="http://schemas.microsoft.com/office/drawing/2014/main" val="2481786773"/>
                    </a:ext>
                  </a:extLst>
                </a:gridCol>
                <a:gridCol w="130627">
                  <a:extLst>
                    <a:ext uri="{9D8B030D-6E8A-4147-A177-3AD203B41FA5}">
                      <a16:colId xmlns:a16="http://schemas.microsoft.com/office/drawing/2014/main" val="3371517009"/>
                    </a:ext>
                  </a:extLst>
                </a:gridCol>
                <a:gridCol w="845458">
                  <a:extLst>
                    <a:ext uri="{9D8B030D-6E8A-4147-A177-3AD203B41FA5}">
                      <a16:colId xmlns:a16="http://schemas.microsoft.com/office/drawing/2014/main" val="2960481919"/>
                    </a:ext>
                  </a:extLst>
                </a:gridCol>
                <a:gridCol w="845458">
                  <a:extLst>
                    <a:ext uri="{9D8B030D-6E8A-4147-A177-3AD203B41FA5}">
                      <a16:colId xmlns:a16="http://schemas.microsoft.com/office/drawing/2014/main" val="3655575328"/>
                    </a:ext>
                  </a:extLst>
                </a:gridCol>
                <a:gridCol w="845458">
                  <a:extLst>
                    <a:ext uri="{9D8B030D-6E8A-4147-A177-3AD203B41FA5}">
                      <a16:colId xmlns:a16="http://schemas.microsoft.com/office/drawing/2014/main" val="3959345782"/>
                    </a:ext>
                  </a:extLst>
                </a:gridCol>
                <a:gridCol w="152400">
                  <a:extLst>
                    <a:ext uri="{9D8B030D-6E8A-4147-A177-3AD203B41FA5}">
                      <a16:colId xmlns:a16="http://schemas.microsoft.com/office/drawing/2014/main" val="2337112685"/>
                    </a:ext>
                  </a:extLst>
                </a:gridCol>
                <a:gridCol w="1600200">
                  <a:extLst>
                    <a:ext uri="{9D8B030D-6E8A-4147-A177-3AD203B41FA5}">
                      <a16:colId xmlns:a16="http://schemas.microsoft.com/office/drawing/2014/main" val="2553407146"/>
                    </a:ext>
                  </a:extLst>
                </a:gridCol>
                <a:gridCol w="1371598">
                  <a:extLst>
                    <a:ext uri="{9D8B030D-6E8A-4147-A177-3AD203B41FA5}">
                      <a16:colId xmlns:a16="http://schemas.microsoft.com/office/drawing/2014/main" val="3367855616"/>
                    </a:ext>
                  </a:extLst>
                </a:gridCol>
              </a:tblGrid>
              <a:tr h="463000">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w="12700" cap="flat" cmpd="sng" algn="ctr">
                      <a:solidFill>
                        <a:schemeClr val="tx1"/>
                      </a:solidFill>
                      <a:prstDash val="solid"/>
                      <a:round/>
                      <a:headEnd type="none" w="med" len="med"/>
                      <a:tailEnd type="none" w="med" len="med"/>
                    </a:lnT>
                    <a:lnB>
                      <a:noFill/>
                    </a:lnB>
                    <a:solidFill>
                      <a:srgbClr val="FFFFFF"/>
                    </a:solidFill>
                  </a:tcPr>
                </a:tc>
                <a:tc rowSpan="2">
                  <a:txBody>
                    <a:bodyPr/>
                    <a:lstStyle/>
                    <a:p>
                      <a:pPr algn="ctr" fontAlgn="ctr"/>
                      <a:r>
                        <a:rPr lang="en-US" sz="1800" b="0" i="1" u="none" strike="noStrike">
                          <a:solidFill>
                            <a:srgbClr val="000000"/>
                          </a:solidFill>
                          <a:effectLst/>
                          <a:latin typeface="Aptos Narrow" panose="020B0004020202020204" pitchFamily="34" charset="0"/>
                        </a:rPr>
                        <a:t>PROJECTED TO BASELINE</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18872489"/>
                  </a:ext>
                </a:extLst>
              </a:tr>
              <a:tr h="367994">
                <a:tc>
                  <a:txBody>
                    <a:bodyPr/>
                    <a:lstStyle/>
                    <a:p>
                      <a:pPr algn="l" fontAlgn="b"/>
                      <a:r>
                        <a:rPr lang="en-US" sz="1800" b="0" i="0" u="none" strike="noStrike" dirty="0">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ACTUAL</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ACTUAL</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ACTUAL</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FLAT</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BASE</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TARGET</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800" b="0" i="1" u="none" strike="noStrike">
                          <a:solidFill>
                            <a:srgbClr val="000000"/>
                          </a:solidFill>
                          <a:effectLst/>
                          <a:latin typeface="Aptos Narrow" panose="020B0004020202020204" pitchFamily="34" charset="0"/>
                        </a:rPr>
                        <a:t>PROJECTED</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extLst>
                  <a:ext uri="{0D108BD9-81ED-4DB2-BD59-A6C34878D82A}">
                    <a16:rowId xmlns:a16="http://schemas.microsoft.com/office/drawing/2014/main" val="1347049112"/>
                  </a:ext>
                </a:extLst>
              </a:tr>
              <a:tr h="448395">
                <a:tc>
                  <a:txBody>
                    <a:bodyPr/>
                    <a:lstStyle/>
                    <a:p>
                      <a:pPr algn="l" fontAlgn="b"/>
                      <a:r>
                        <a:rPr lang="en-US" sz="1800" b="1" i="0" u="none" strike="noStrike">
                          <a:solidFill>
                            <a:srgbClr val="000000"/>
                          </a:solidFill>
                          <a:effectLst/>
                          <a:latin typeface="Aptos Narrow" panose="020B0004020202020204" pitchFamily="34" charset="0"/>
                        </a:rPr>
                        <a:t>   Enrollment</a:t>
                      </a:r>
                    </a:p>
                  </a:txBody>
                  <a:tcPr marL="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800" b="1" i="0" u="none" strike="noStrike">
                          <a:solidFill>
                            <a:srgbClr val="000000"/>
                          </a:solidFill>
                          <a:effectLst/>
                          <a:latin typeface="Aptos Narrow" panose="020B0004020202020204" pitchFamily="34" charset="0"/>
                        </a:rPr>
                        <a:t>FY2023</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800" b="1" i="0" u="none" strike="noStrike">
                          <a:solidFill>
                            <a:srgbClr val="000000"/>
                          </a:solidFill>
                          <a:effectLst/>
                          <a:latin typeface="Aptos Narrow" panose="020B0004020202020204" pitchFamily="34" charset="0"/>
                        </a:rPr>
                        <a:t>FY2024</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800" b="1" i="0" u="none" strike="noStrike">
                          <a:solidFill>
                            <a:srgbClr val="000000"/>
                          </a:solidFill>
                          <a:effectLst/>
                          <a:latin typeface="Aptos Narrow" panose="020B0004020202020204" pitchFamily="34" charset="0"/>
                        </a:rPr>
                        <a:t>FY2025</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800" b="1" i="0" u="none" strike="noStrike" dirty="0">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gridSpan="3">
                  <a:txBody>
                    <a:bodyPr/>
                    <a:lstStyle/>
                    <a:p>
                      <a:pPr algn="ctr" fontAlgn="b"/>
                      <a:r>
                        <a:rPr lang="en-US" sz="1800" b="1" i="0" u="none" strike="noStrike">
                          <a:solidFill>
                            <a:srgbClr val="000000"/>
                          </a:solidFill>
                          <a:effectLst/>
                          <a:latin typeface="Aptos Narrow" panose="020B0004020202020204" pitchFamily="34" charset="0"/>
                        </a:rPr>
                        <a:t>FY2026 Scenarios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a:txBody>
                    <a:bodyPr/>
                    <a:lstStyle/>
                    <a:p>
                      <a:pPr algn="ctr" fontAlgn="b"/>
                      <a:r>
                        <a:rPr lang="en-US" sz="1800" b="1"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800" b="1" i="0" u="none" strike="noStrike">
                          <a:solidFill>
                            <a:srgbClr val="000000"/>
                          </a:solidFill>
                          <a:effectLst/>
                          <a:latin typeface="Aptos Narrow" panose="020B0004020202020204" pitchFamily="34" charset="0"/>
                        </a:rPr>
                        <a:t>FY2026</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800" b="1"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688019382"/>
                  </a:ext>
                </a:extLst>
              </a:tr>
              <a:tr h="437967">
                <a:tc>
                  <a:txBody>
                    <a:bodyPr/>
                    <a:lstStyle/>
                    <a:p>
                      <a:pPr algn="l" fontAlgn="b"/>
                      <a:r>
                        <a:rPr lang="en-US" sz="1800" b="0" i="0" u="none" strike="noStrike">
                          <a:solidFill>
                            <a:srgbClr val="000000"/>
                          </a:solidFill>
                          <a:effectLst/>
                          <a:latin typeface="Aptos Narrow" panose="020B0004020202020204" pitchFamily="34" charset="0"/>
                        </a:rPr>
                        <a:t>Resident</a:t>
                      </a:r>
                    </a:p>
                  </a:txBody>
                  <a:tcPr marL="2286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2,446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2,553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dirty="0">
                          <a:solidFill>
                            <a:srgbClr val="000000"/>
                          </a:solidFill>
                          <a:effectLst/>
                          <a:latin typeface="Aptos Narrow" panose="020B0004020202020204" pitchFamily="34" charset="0"/>
                        </a:rPr>
                        <a:t>    2,628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2,595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2,595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b"/>
                      <a:r>
                        <a:rPr lang="en-US" sz="1800" b="0" i="0" u="none" strike="noStrike">
                          <a:solidFill>
                            <a:srgbClr val="000000"/>
                          </a:solidFill>
                          <a:effectLst/>
                          <a:latin typeface="Aptos Narrow" panose="020B0004020202020204" pitchFamily="34" charset="0"/>
                        </a:rPr>
                        <a:t>   2,595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2,770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174 </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104504050"/>
                  </a:ext>
                </a:extLst>
              </a:tr>
              <a:tr h="437967">
                <a:tc>
                  <a:txBody>
                    <a:bodyPr/>
                    <a:lstStyle/>
                    <a:p>
                      <a:pPr algn="l" fontAlgn="b"/>
                      <a:r>
                        <a:rPr lang="en-US" sz="1800" b="0" i="0" u="none" strike="noStrike">
                          <a:solidFill>
                            <a:srgbClr val="000000"/>
                          </a:solidFill>
                          <a:effectLst/>
                          <a:latin typeface="Aptos Narrow" panose="020B0004020202020204" pitchFamily="34" charset="0"/>
                        </a:rPr>
                        <a:t>Non-Resident</a:t>
                      </a:r>
                    </a:p>
                  </a:txBody>
                  <a:tcPr marL="2286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2,897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2,491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2,521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2,538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2,758 </a:t>
                      </a:r>
                    </a:p>
                  </a:txBody>
                  <a:tcPr marL="0" marR="0" marT="0" marB="0" anchor="ctr">
                    <a:lnL>
                      <a:noFill/>
                    </a:lnL>
                    <a:lnR>
                      <a:noFill/>
                    </a:lnR>
                    <a:lnT>
                      <a:noFill/>
                    </a:lnT>
                    <a:lnB>
                      <a:noFill/>
                    </a:lnB>
                    <a:solidFill>
                      <a:schemeClr val="bg1">
                        <a:lumMod val="95000"/>
                      </a:schemeClr>
                    </a:solidFill>
                  </a:tcPr>
                </a:tc>
                <a:tc>
                  <a:txBody>
                    <a:bodyPr/>
                    <a:lstStyle/>
                    <a:p>
                      <a:pPr algn="l" fontAlgn="b"/>
                      <a:r>
                        <a:rPr lang="en-US" sz="1800" b="0" i="0" u="none" strike="noStrike">
                          <a:solidFill>
                            <a:srgbClr val="000000"/>
                          </a:solidFill>
                          <a:effectLst/>
                          <a:latin typeface="Aptos Narrow" panose="020B0004020202020204" pitchFamily="34" charset="0"/>
                        </a:rPr>
                        <a:t>   2,934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2,391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(367)</a:t>
                      </a:r>
                    </a:p>
                  </a:txBody>
                  <a:tcPr marL="0" marR="0" marT="0" marB="0"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224253179"/>
                  </a:ext>
                </a:extLst>
              </a:tr>
              <a:tr h="437967">
                <a:tc>
                  <a:txBody>
                    <a:bodyPr/>
                    <a:lstStyle/>
                    <a:p>
                      <a:pPr algn="l" fontAlgn="b"/>
                      <a:r>
                        <a:rPr lang="en-US" sz="1800" b="0" i="0" u="none" strike="noStrike">
                          <a:solidFill>
                            <a:srgbClr val="000000"/>
                          </a:solidFill>
                          <a:effectLst/>
                          <a:latin typeface="Aptos Narrow" panose="020B0004020202020204" pitchFamily="34" charset="0"/>
                        </a:rPr>
                        <a:t>Regular International</a:t>
                      </a:r>
                    </a:p>
                  </a:txBody>
                  <a:tcPr marL="2286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143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126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dirty="0">
                          <a:solidFill>
                            <a:srgbClr val="000000"/>
                          </a:solidFill>
                          <a:effectLst/>
                          <a:latin typeface="Aptos Narrow" panose="020B0004020202020204" pitchFamily="34" charset="0"/>
                        </a:rPr>
                        <a:t>        120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dirty="0">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150 </a:t>
                      </a: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dirty="0">
                          <a:solidFill>
                            <a:srgbClr val="000000"/>
                          </a:solidFill>
                          <a:effectLst/>
                          <a:latin typeface="Aptos Narrow" panose="020B0004020202020204" pitchFamily="34" charset="0"/>
                        </a:rPr>
                        <a:t>       173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dirty="0">
                          <a:solidFill>
                            <a:srgbClr val="000000"/>
                          </a:solidFill>
                          <a:effectLst/>
                          <a:latin typeface="Aptos Narrow" panose="020B0004020202020204" pitchFamily="34" charset="0"/>
                        </a:rPr>
                        <a:t>       203 </a:t>
                      </a: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dirty="0">
                          <a:solidFill>
                            <a:srgbClr val="000000"/>
                          </a:solidFill>
                          <a:effectLst/>
                          <a:latin typeface="Aptos Narrow" panose="020B0004020202020204" pitchFamily="34" charset="0"/>
                        </a:rPr>
                        <a:t>           125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(48)</a:t>
                      </a:r>
                    </a:p>
                  </a:txBody>
                  <a:tcPr marL="0" marR="0" marT="0"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1406008"/>
                  </a:ext>
                </a:extLst>
              </a:tr>
              <a:tr h="437967">
                <a:tc>
                  <a:txBody>
                    <a:bodyPr/>
                    <a:lstStyle/>
                    <a:p>
                      <a:pPr algn="l" fontAlgn="b"/>
                      <a:r>
                        <a:rPr lang="en-US" sz="1800" b="1" i="0" u="none" strike="noStrike">
                          <a:solidFill>
                            <a:srgbClr val="000000"/>
                          </a:solidFill>
                          <a:effectLst/>
                          <a:latin typeface="Aptos Narrow" panose="020B0004020202020204" pitchFamily="34" charset="0"/>
                        </a:rPr>
                        <a:t>FTF Total</a:t>
                      </a:r>
                    </a:p>
                  </a:txBody>
                  <a:tcPr marL="1143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5,485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5,170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5,270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5,283 </a:t>
                      </a: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5,526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b"/>
                      <a:r>
                        <a:rPr lang="en-US" sz="1800" b="1" i="0" u="none" strike="noStrike">
                          <a:solidFill>
                            <a:srgbClr val="000000"/>
                          </a:solidFill>
                          <a:effectLst/>
                          <a:latin typeface="Aptos Narrow" panose="020B0004020202020204" pitchFamily="34" charset="0"/>
                        </a:rPr>
                        <a:t>   5,732 </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5,286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(240)</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83789636"/>
                  </a:ext>
                </a:extLst>
              </a:tr>
              <a:tr h="437967">
                <a:tc>
                  <a:txBody>
                    <a:bodyPr/>
                    <a:lstStyle/>
                    <a:p>
                      <a:pPr algn="l" fontAlgn="b"/>
                      <a:r>
                        <a:rPr lang="en-US" sz="1800" b="0" i="0" u="none" strike="noStrike">
                          <a:solidFill>
                            <a:srgbClr val="000000"/>
                          </a:solidFill>
                          <a:effectLst/>
                          <a:latin typeface="Aptos Narrow" panose="020B0004020202020204" pitchFamily="34" charset="0"/>
                        </a:rPr>
                        <a:t>Resident Transfer</a:t>
                      </a:r>
                    </a:p>
                  </a:txBody>
                  <a:tcPr marL="2286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651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627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630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658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658 </a:t>
                      </a:r>
                    </a:p>
                  </a:txBody>
                  <a:tcPr marL="0" marR="0" marT="0" marB="0" anchor="ctr">
                    <a:lnL>
                      <a:noFill/>
                    </a:lnL>
                    <a:lnR>
                      <a:noFill/>
                    </a:lnR>
                    <a:lnT>
                      <a:noFill/>
                    </a:lnT>
                    <a:lnB>
                      <a:noFill/>
                    </a:lnB>
                    <a:solidFill>
                      <a:schemeClr val="bg1">
                        <a:lumMod val="95000"/>
                      </a:schemeClr>
                    </a:solidFill>
                  </a:tcPr>
                </a:tc>
                <a:tc>
                  <a:txBody>
                    <a:bodyPr/>
                    <a:lstStyle/>
                    <a:p>
                      <a:pPr algn="l" fontAlgn="b"/>
                      <a:r>
                        <a:rPr lang="en-US" sz="1800" b="0" i="0" u="none" strike="noStrike">
                          <a:solidFill>
                            <a:srgbClr val="000000"/>
                          </a:solidFill>
                          <a:effectLst/>
                          <a:latin typeface="Aptos Narrow" panose="020B0004020202020204" pitchFamily="34" charset="0"/>
                        </a:rPr>
                        <a:t>       700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672 </a:t>
                      </a:r>
                    </a:p>
                  </a:txBody>
                  <a:tcPr marL="0" marR="0" marT="0" marB="0" anchor="ctr">
                    <a:lnL>
                      <a:noFill/>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14 </a:t>
                      </a:r>
                    </a:p>
                  </a:txBody>
                  <a:tcPr marL="0" marR="0" marT="0" marB="0"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604777580"/>
                  </a:ext>
                </a:extLst>
              </a:tr>
              <a:tr h="437967">
                <a:tc>
                  <a:txBody>
                    <a:bodyPr/>
                    <a:lstStyle/>
                    <a:p>
                      <a:pPr algn="l" fontAlgn="b"/>
                      <a:r>
                        <a:rPr lang="en-US" sz="1800" b="0" i="0" u="none" strike="noStrike">
                          <a:solidFill>
                            <a:srgbClr val="000000"/>
                          </a:solidFill>
                          <a:effectLst/>
                          <a:latin typeface="Aptos Narrow" panose="020B0004020202020204" pitchFamily="34" charset="0"/>
                        </a:rPr>
                        <a:t>Non-Res Transfer</a:t>
                      </a:r>
                    </a:p>
                  </a:txBody>
                  <a:tcPr marL="2286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285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188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195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180 </a:t>
                      </a: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180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b"/>
                      <a:r>
                        <a:rPr lang="en-US" sz="1800" b="0" i="0" u="none" strike="noStrike">
                          <a:solidFill>
                            <a:srgbClr val="000000"/>
                          </a:solidFill>
                          <a:effectLst/>
                          <a:latin typeface="Aptos Narrow" panose="020B0004020202020204" pitchFamily="34" charset="0"/>
                        </a:rPr>
                        <a:t>       250 </a:t>
                      </a: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225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0" u="none" strike="noStrike">
                          <a:solidFill>
                            <a:srgbClr val="000000"/>
                          </a:solidFill>
                          <a:effectLst/>
                          <a:latin typeface="Aptos Narrow" panose="020B0004020202020204" pitchFamily="34" charset="0"/>
                        </a:rPr>
                        <a:t>             45 </a:t>
                      </a:r>
                    </a:p>
                  </a:txBody>
                  <a:tcPr marL="0" marR="0" marT="0"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5007"/>
                  </a:ext>
                </a:extLst>
              </a:tr>
              <a:tr h="437967">
                <a:tc>
                  <a:txBody>
                    <a:bodyPr/>
                    <a:lstStyle/>
                    <a:p>
                      <a:pPr algn="l" fontAlgn="b"/>
                      <a:r>
                        <a:rPr lang="en-US" sz="1800" b="1" i="0" u="none" strike="noStrike">
                          <a:solidFill>
                            <a:srgbClr val="000000"/>
                          </a:solidFill>
                          <a:effectLst/>
                          <a:latin typeface="Aptos Narrow" panose="020B0004020202020204" pitchFamily="34" charset="0"/>
                        </a:rPr>
                        <a:t>Transfer and Other Total</a:t>
                      </a:r>
                    </a:p>
                  </a:txBody>
                  <a:tcPr marL="114300" marR="0" marT="0" marB="0"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936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814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825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838 </a:t>
                      </a: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838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b"/>
                      <a:r>
                        <a:rPr lang="en-US" sz="1800" b="1" i="0" u="none" strike="noStrike">
                          <a:solidFill>
                            <a:srgbClr val="000000"/>
                          </a:solidFill>
                          <a:effectLst/>
                          <a:latin typeface="Aptos Narrow" panose="020B0004020202020204" pitchFamily="34" charset="0"/>
                        </a:rPr>
                        <a:t>       950 </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897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59 </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954019588"/>
                  </a:ext>
                </a:extLst>
              </a:tr>
              <a:tr h="448395">
                <a:tc>
                  <a:txBody>
                    <a:bodyPr/>
                    <a:lstStyle/>
                    <a:p>
                      <a:pPr algn="l" fontAlgn="b"/>
                      <a:r>
                        <a:rPr lang="en-US" sz="1800" b="1" i="0" u="none" strike="noStrike">
                          <a:solidFill>
                            <a:srgbClr val="000000"/>
                          </a:solidFill>
                          <a:effectLst/>
                          <a:latin typeface="Aptos Narrow" panose="020B0004020202020204" pitchFamily="34" charset="0"/>
                        </a:rPr>
                        <a:t>Total New Enrollment</a:t>
                      </a:r>
                    </a:p>
                  </a:txBody>
                  <a:tcPr marL="114300" marR="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6,421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5,984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6,095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6,121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6,364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fontAlgn="b"/>
                      <a:r>
                        <a:rPr lang="en-US" sz="1800" b="1" i="0" u="none" strike="noStrike" dirty="0">
                          <a:solidFill>
                            <a:srgbClr val="000000"/>
                          </a:solidFill>
                          <a:effectLst/>
                          <a:latin typeface="Aptos Narrow" panose="020B0004020202020204" pitchFamily="34" charset="0"/>
                        </a:rPr>
                        <a:t>   6,682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a:solidFill>
                            <a:srgbClr val="000000"/>
                          </a:solidFill>
                          <a:effectLst/>
                          <a:latin typeface="Aptos Narrow" panose="020B00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6,183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l" fontAlgn="b"/>
                      <a:r>
                        <a:rPr lang="en-US" sz="1800" b="1" i="0" u="none" strike="noStrike" dirty="0">
                          <a:solidFill>
                            <a:srgbClr val="000000"/>
                          </a:solidFill>
                          <a:effectLst/>
                          <a:latin typeface="Aptos Narrow" panose="020B0004020202020204" pitchFamily="34" charset="0"/>
                        </a:rPr>
                        <a:t>        (181)</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90134122"/>
                  </a:ext>
                </a:extLst>
              </a:tr>
            </a:tbl>
          </a:graphicData>
        </a:graphic>
      </p:graphicFrame>
      <p:sp>
        <p:nvSpPr>
          <p:cNvPr id="2" name="Title 1">
            <a:extLst>
              <a:ext uri="{FF2B5EF4-FFF2-40B4-BE49-F238E27FC236}">
                <a16:creationId xmlns:a16="http://schemas.microsoft.com/office/drawing/2014/main" id="{CC62FB6A-C82F-4AFB-9984-7BCD340CBBFC}"/>
              </a:ext>
            </a:extLst>
          </p:cNvPr>
          <p:cNvSpPr>
            <a:spLocks noGrp="1"/>
          </p:cNvSpPr>
          <p:nvPr>
            <p:ph type="title"/>
          </p:nvPr>
        </p:nvSpPr>
        <p:spPr/>
        <p:txBody>
          <a:bodyPr/>
          <a:lstStyle/>
          <a:p>
            <a:r>
              <a:rPr lang="en-US" dirty="0">
                <a:solidFill>
                  <a:schemeClr val="tx1"/>
                </a:solidFill>
              </a:rPr>
              <a:t>New Enrollment Projections</a:t>
            </a:r>
          </a:p>
        </p:txBody>
      </p:sp>
      <p:cxnSp>
        <p:nvCxnSpPr>
          <p:cNvPr id="3" name="Straight Connector 2">
            <a:extLst>
              <a:ext uri="{FF2B5EF4-FFF2-40B4-BE49-F238E27FC236}">
                <a16:creationId xmlns:a16="http://schemas.microsoft.com/office/drawing/2014/main" id="{10E2B05E-12CD-08F4-1E0E-12335A94B14B}"/>
              </a:ext>
            </a:extLst>
          </p:cNvPr>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84879226"/>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TotalTime>
  <Words>1567</Words>
  <Application>Microsoft Office PowerPoint</Application>
  <PresentationFormat>Widescreen</PresentationFormat>
  <Paragraphs>294</Paragraphs>
  <Slides>36</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Aptos Narrow</vt:lpstr>
      <vt:lpstr>Arial</vt:lpstr>
      <vt:lpstr>Times New Roman</vt:lpstr>
      <vt:lpstr>Default Design</vt:lpstr>
      <vt:lpstr>Long-Term Projections Education &amp; General Fund</vt:lpstr>
      <vt:lpstr>Agenda</vt:lpstr>
      <vt:lpstr>Long-Term Projections Education &amp; General Fund</vt:lpstr>
      <vt:lpstr>Set A of Scenarios: 3.0% Non-resident tuition rate increase  &amp; 3.0% resident tuition rate increase (entering cohorts)</vt:lpstr>
      <vt:lpstr>Long-Term Projections Education &amp; General Fund</vt:lpstr>
      <vt:lpstr>Key Highlights</vt:lpstr>
      <vt:lpstr>FY25 &amp; FY26 Run Rates</vt:lpstr>
      <vt:lpstr>FY2026 Revenue and Expense Forecast</vt:lpstr>
      <vt:lpstr>New Enrollment Projections</vt:lpstr>
      <vt:lpstr>Revenue Projections</vt:lpstr>
      <vt:lpstr>Expense Projections</vt:lpstr>
      <vt:lpstr>Long-Term Projection Model Scenarios</vt:lpstr>
      <vt:lpstr>Long-Term Projection Model Scenarios</vt:lpstr>
      <vt:lpstr>Long-Term Projection Model Scenarios</vt:lpstr>
      <vt:lpstr>Long-Term Projection Model Scenarios</vt:lpstr>
      <vt:lpstr>Long-Term Model Scenarios</vt:lpstr>
      <vt:lpstr>Variables and Risks</vt:lpstr>
      <vt:lpstr>Long-Term Projections Education &amp; General Fund</vt:lpstr>
      <vt:lpstr>Key Highlights</vt:lpstr>
      <vt:lpstr>FY25 &amp; FY26 Run Rates</vt:lpstr>
      <vt:lpstr>FY2026 Forecast Before Budget Reductions</vt:lpstr>
      <vt:lpstr>New Enrollment Projections</vt:lpstr>
      <vt:lpstr>Revenue Projections</vt:lpstr>
      <vt:lpstr>Compensation Growth Before Budget Reductions</vt:lpstr>
      <vt:lpstr>Long-Term Projection Model</vt:lpstr>
      <vt:lpstr>Long-Term Model Scenarios (June 2025)</vt:lpstr>
      <vt:lpstr>Long-Term Projection Model</vt:lpstr>
      <vt:lpstr>Long-Term Projection Model Scenarios</vt:lpstr>
      <vt:lpstr>Long-Term Projection Model Scenarios</vt:lpstr>
      <vt:lpstr>Model Assumptions</vt:lpstr>
      <vt:lpstr>Model Assumptions</vt:lpstr>
      <vt:lpstr>Illustrative Financials (Prior to Budget Reductions)</vt:lpstr>
      <vt:lpstr>Long-Term Model Output (Prior to Budget Reductions)</vt:lpstr>
      <vt:lpstr>Key Upside and Downside Variables</vt:lpstr>
      <vt:lpstr>PowerPoint Presentation</vt:lpstr>
      <vt:lpstr>Updated Long-Term Projections</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Debbie Sharp</cp:lastModifiedBy>
  <cp:revision>14</cp:revision>
  <cp:lastPrinted>2025-05-27T19:18:42Z</cp:lastPrinted>
  <dcterms:created xsi:type="dcterms:W3CDTF">2006-10-01T23:20:38Z</dcterms:created>
  <dcterms:modified xsi:type="dcterms:W3CDTF">2025-11-06T21:52:09Z</dcterms:modified>
</cp:coreProperties>
</file>