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9601200" cy="731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2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438180" y="0"/>
            <a:ext cx="4160937" cy="36648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438180" y="6948715"/>
            <a:ext cx="4160937" cy="36648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92DD3B-3EFC-4428-9129-C9633880C9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4918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160838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438775" y="0"/>
            <a:ext cx="4160838" cy="366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606675" y="914400"/>
            <a:ext cx="4387850" cy="2468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60438" y="3521075"/>
            <a:ext cx="7680325" cy="28797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948488"/>
            <a:ext cx="4160838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438775" y="6948488"/>
            <a:ext cx="4160838" cy="3667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9BB4A5-9859-4198-B8A5-1C1B3C5F36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545426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1A6E6-075E-4828-AF88-09BD0A7425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F3800DB-487B-4E23-AC0B-90C9ED4E10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DF5B1-3694-42A9-866E-9F1FF6CF0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D0AC4-26D2-43E4-B2B5-DD6CC8DE2752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718E67-8162-4BE0-9B01-22B89A120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68B9D-A8C9-40C5-85B0-14F435F39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6536FE-B6CA-4D45-A719-6B51F3FF6D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B9388C-63B0-4DA8-97D0-BEEDCF401C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9BDB0-2A2B-43AC-965A-A9E7E7F74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B61B1-9CB0-46F2-8124-2CE4011ED36F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7DA7C3-2A5B-4BED-A540-9136486CC5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5888E8-31D6-4E51-9228-0D6066FED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160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D010CA-6776-433E-8E25-97899E0828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391E6E-3CF5-4535-B37E-E30058EA28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ADEE3-AAA7-4846-8EC6-84B1537C1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C5EBB2-A87F-421F-BF2D-B9947154B19B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1DABD6-6E60-4895-89B1-3604A484D2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A4D314-6D1C-4A42-A445-B77646B2B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526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34D5D7-9AEB-44F2-8A04-0694BE1520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E933F-693D-4770-8DC4-A5A086AC8A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A7849A-1CE6-4F5C-95D7-EA8DA5EE55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823809-7C51-4E8F-AA8D-8CF09B08E37F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FE1FD0-B95E-4CF6-9A27-0F91F96DA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123BE-5891-49D6-A758-867A98F38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722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A85FC7-1BEA-438E-A0A7-88FF55112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D5F5C0-417B-4A28-8AE9-A79AC74A62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C6257-C490-4059-9E97-16E46673C6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911B9B-AB8D-4307-B5ED-D541C8BEAD6F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4051CD-74EC-43C1-9F21-D33BD297F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C95141-29DC-41BA-BE25-E899055F3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32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34FC21-AE04-4050-80E6-D9DCA4B50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85F7E-EF45-48F7-9E54-C6806D0E963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24501F-6ED5-4112-B037-D3E9F8CF2C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61E48C-176E-4E60-8CB3-5425169963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8821CD-B40A-475D-93DF-021F4940BDFA}" type="datetime1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52202B-C929-4B39-AF47-D17C38F86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EEEBF3-930A-4A23-810D-C1880E7A6D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384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448E08-A828-430D-B8A6-7302E570A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F5402-465C-4E68-BF7E-BFE1177B55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9B917D-5EC9-44FC-B8A7-9ADF4ADC4F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3DCF5D4-E55C-42FF-A7E5-2466DE35B8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7579A7F-77F4-4169-8D51-2123441998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735923-3BB5-4F33-8E76-56665E95B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E03655-B4AB-410C-9B1C-B19574B02D9D}" type="datetime1">
              <a:rPr lang="en-US" smtClean="0"/>
              <a:t>10/13/2022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A43FC79-7089-4373-88DC-12501E782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E0BEB1-B009-47B7-B159-DE05E615E7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726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65FFCC-78CC-4E9D-A277-8230F27334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4CEFE7-D923-48C1-B2FE-8110829C6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55E7C8-F511-4CB6-8BFD-2195381042CE}" type="datetime1">
              <a:rPr lang="en-US" smtClean="0"/>
              <a:t>10/13/2022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68F91C9-7841-4F7B-8F24-B5FF45B5B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896739-CF17-4867-A5ED-317AD19F5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114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8942B-5ECF-4556-91C2-496E4C52E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79E61-B05D-4C22-A689-59AA27D7E64A}" type="datetime1">
              <a:rPr lang="en-US" smtClean="0"/>
              <a:t>10/13/2022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1589EF-E9AD-45F7-BFBE-6F8AD3570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18E0FA-5424-403C-8462-1B7C301C6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6240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B27A56-C315-441C-9002-DFD599AED2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F57D9A-8037-4B31-951B-4675ADA693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3141B-5121-4179-B3F6-5295691222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60C32E-3427-4696-A55A-56886EA24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5E850-3C76-4602-9AB7-A1CC9271CA52}" type="datetime1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DFE526-7D20-4EC0-9624-E77981295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A82D7-E462-4060-85D6-85CF55540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3051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E919B-BF68-4590-8CA9-A51BAC0F75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4BC1AA-5C68-47DC-BBF0-1E309865E5A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1A636-7F9C-43EC-B2F2-6FB3323CB79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9410E-A050-4AA2-BC89-EF52EB1C3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55933C-619B-4FA4-BA63-D8A2D91E180A}" type="datetime1">
              <a:rPr lang="en-US" smtClean="0"/>
              <a:t>10/13/2022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C23AB0-18A5-4589-926D-C00F68CFEA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4EE52-EECA-4C6E-83E9-6382044D3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688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3F6010-77C4-45FE-968C-712199A585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9B1B2C-5D5F-46D9-92F5-ECDF2816A1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34894-C6F5-46F1-BAA2-AFEA88E681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338C6-F01E-4647-B8AC-A8BF5BBD4F37}" type="datetime1">
              <a:rPr lang="en-US" smtClean="0"/>
              <a:t>10/13/2022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5B1C84-4663-4022-BBEA-7667FEBCF3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820DA-1F3A-421F-A770-A6347089E3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3D32D-F1BC-4E9C-97E1-36CFF5B223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852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1">
            <a:extLst>
              <a:ext uri="{FF2B5EF4-FFF2-40B4-BE49-F238E27FC236}">
                <a16:creationId xmlns:a16="http://schemas.microsoft.com/office/drawing/2014/main" id="{2FCB2C27-7C93-4327-9E26-F486AE6444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73931"/>
            <a:ext cx="9144000" cy="980770"/>
          </a:xfrm>
        </p:spPr>
        <p:txBody>
          <a:bodyPr/>
          <a:lstStyle/>
          <a:p>
            <a:r>
              <a:rPr dirty="0"/>
              <a:t>FY23 TFAB Packet</a:t>
            </a:r>
          </a:p>
        </p:txBody>
      </p:sp>
      <p:sp>
        <p:nvSpPr>
          <p:cNvPr id="3" name="slide1">
            <a:extLst>
              <a:ext uri="{FF2B5EF4-FFF2-40B4-BE49-F238E27FC236}">
                <a16:creationId xmlns:a16="http://schemas.microsoft.com/office/drawing/2014/main" id="{49EDB59B-2B64-4253-8BBD-9852D11B17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441643"/>
            <a:ext cx="9144000" cy="4017523"/>
          </a:xfrm>
        </p:spPr>
        <p:txBody>
          <a:bodyPr>
            <a:normAutofit/>
          </a:bodyPr>
          <a:lstStyle/>
          <a:p>
            <a:r>
              <a:rPr lang="en-US" sz="5400" dirty="0" smtClean="0"/>
              <a:t>Historical and Comparative Data</a:t>
            </a:r>
          </a:p>
          <a:p>
            <a:endParaRPr lang="en-US" sz="3200" dirty="0" smtClean="0"/>
          </a:p>
          <a:p>
            <a:endParaRPr lang="en-US" sz="3200" dirty="0" smtClean="0"/>
          </a:p>
          <a:p>
            <a:r>
              <a:rPr lang="en-US" sz="3200" dirty="0" smtClean="0"/>
              <a:t>JP Monroe, Director of Institutional Research</a:t>
            </a:r>
          </a:p>
          <a:p>
            <a:r>
              <a:rPr lang="en-US" sz="3200" dirty="0" smtClean="0"/>
              <a:t>Brian Fox, Associate Vice President for </a:t>
            </a:r>
            <a:br>
              <a:rPr lang="en-US" sz="3200" dirty="0" smtClean="0"/>
            </a:br>
            <a:r>
              <a:rPr lang="en-US" sz="3200" dirty="0" smtClean="0"/>
              <a:t>Budget, Financial Analysis, and Data Analytics</a:t>
            </a:r>
            <a:endParaRPr sz="3200" dirty="0"/>
          </a:p>
        </p:txBody>
      </p:sp>
    </p:spTree>
    <p:extLst>
      <p:ext uri="{BB962C8B-B14F-4D97-AF65-F5344CB8AC3E}">
        <p14:creationId xmlns:p14="http://schemas.microsoft.com/office/powerpoint/2010/main" val="3886527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de10" descr="AAU Funding P12">
            <a:extLst>
              <a:ext uri="{FF2B5EF4-FFF2-40B4-BE49-F238E27FC236}">
                <a16:creationId xmlns:a16="http://schemas.microsoft.com/office/drawing/2014/main" id="{D292AADF-A42A-41D5-929F-8DCCE435D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slide11" descr="AAU Funding P12 - Scatter">
            <a:extLst>
              <a:ext uri="{FF2B5EF4-FFF2-40B4-BE49-F238E27FC236}">
                <a16:creationId xmlns:a16="http://schemas.microsoft.com/office/drawing/2014/main" id="{B980A3ED-97FA-4C04-A88C-C25D830EFF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slide12" descr="AAU Resident">
            <a:extLst>
              <a:ext uri="{FF2B5EF4-FFF2-40B4-BE49-F238E27FC236}">
                <a16:creationId xmlns:a16="http://schemas.microsoft.com/office/drawing/2014/main" id="{4D7A5585-DB37-4492-BBB1-7582BF52D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slide13" descr="AAU Nonresident">
            <a:extLst>
              <a:ext uri="{FF2B5EF4-FFF2-40B4-BE49-F238E27FC236}">
                <a16:creationId xmlns:a16="http://schemas.microsoft.com/office/drawing/2014/main" id="{9628D6D4-9E4D-4189-AD2A-94232A2640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slide14" descr="PAC12 Resident">
            <a:extLst>
              <a:ext uri="{FF2B5EF4-FFF2-40B4-BE49-F238E27FC236}">
                <a16:creationId xmlns:a16="http://schemas.microsoft.com/office/drawing/2014/main" id="{10BE1123-32B1-465D-8D3D-A3CF084C75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slide15" descr="PAC12 Nonresident">
            <a:extLst>
              <a:ext uri="{FF2B5EF4-FFF2-40B4-BE49-F238E27FC236}">
                <a16:creationId xmlns:a16="http://schemas.microsoft.com/office/drawing/2014/main" id="{A00D3EB3-9659-4A27-888F-746AB22757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slide16" descr="Cost of Attendance - P12">
            <a:extLst>
              <a:ext uri="{FF2B5EF4-FFF2-40B4-BE49-F238E27FC236}">
                <a16:creationId xmlns:a16="http://schemas.microsoft.com/office/drawing/2014/main" id="{0CF43C6C-D7F9-4D92-9DE2-92381EA7A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slide17" descr="Cost of Attendance - OR">
            <a:extLst>
              <a:ext uri="{FF2B5EF4-FFF2-40B4-BE49-F238E27FC236}">
                <a16:creationId xmlns:a16="http://schemas.microsoft.com/office/drawing/2014/main" id="{AF613FC4-5D62-45BB-804C-77915F9D07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slide18" descr="Enrollment  History">
            <a:extLst>
              <a:ext uri="{FF2B5EF4-FFF2-40B4-BE49-F238E27FC236}">
                <a16:creationId xmlns:a16="http://schemas.microsoft.com/office/drawing/2014/main" id="{F6806F6B-ACA7-404B-BA3F-E51006696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slide19" descr="Campus Growth">
            <a:extLst>
              <a:ext uri="{FF2B5EF4-FFF2-40B4-BE49-F238E27FC236}">
                <a16:creationId xmlns:a16="http://schemas.microsoft.com/office/drawing/2014/main" id="{06397CDA-51DE-43A3-B9F7-A7D799C8B3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de2" descr="Cost of Education">
            <a:extLst>
              <a:ext uri="{FF2B5EF4-FFF2-40B4-BE49-F238E27FC236}">
                <a16:creationId xmlns:a16="http://schemas.microsoft.com/office/drawing/2014/main" id="{573F75B5-02D6-45DB-B098-ADC894EDC8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de3" descr="Historical State Appr">
            <a:extLst>
              <a:ext uri="{FF2B5EF4-FFF2-40B4-BE49-F238E27FC236}">
                <a16:creationId xmlns:a16="http://schemas.microsoft.com/office/drawing/2014/main" id="{A09A03E0-E229-4710-93CA-9DC82114D0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de4" descr="Annual State Appr">
            <a:extLst>
              <a:ext uri="{FF2B5EF4-FFF2-40B4-BE49-F238E27FC236}">
                <a16:creationId xmlns:a16="http://schemas.microsoft.com/office/drawing/2014/main" id="{FC58344B-8F52-4F14-8391-9923209B69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de5" descr="Funding per Resident">
            <a:extLst>
              <a:ext uri="{FF2B5EF4-FFF2-40B4-BE49-F238E27FC236}">
                <a16:creationId xmlns:a16="http://schemas.microsoft.com/office/drawing/2014/main" id="{A9D4C026-731B-45BB-B5D8-6B007ECD3D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lide6" descr="Funding per Resident - NR">
            <a:extLst>
              <a:ext uri="{FF2B5EF4-FFF2-40B4-BE49-F238E27FC236}">
                <a16:creationId xmlns:a16="http://schemas.microsoft.com/office/drawing/2014/main" id="{C6195102-D128-4697-A1F8-1561AC6BFA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de7" descr="AAU State Appr">
            <a:extLst>
              <a:ext uri="{FF2B5EF4-FFF2-40B4-BE49-F238E27FC236}">
                <a16:creationId xmlns:a16="http://schemas.microsoft.com/office/drawing/2014/main" id="{9EE3D288-9536-4B35-90BC-C5B2340B9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de8" descr="AAU Funding - Scatter">
            <a:extLst>
              <a:ext uri="{FF2B5EF4-FFF2-40B4-BE49-F238E27FC236}">
                <a16:creationId xmlns:a16="http://schemas.microsoft.com/office/drawing/2014/main" id="{79261E54-D529-4FCF-9088-04D53DD9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961" y="0"/>
            <a:ext cx="96940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slide9" descr="AAU Funding">
            <a:extLst>
              <a:ext uri="{FF2B5EF4-FFF2-40B4-BE49-F238E27FC236}">
                <a16:creationId xmlns:a16="http://schemas.microsoft.com/office/drawing/2014/main" id="{B7E47973-FA3D-4331-A18D-68DF8E984A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413" y="0"/>
            <a:ext cx="11495387" cy="813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925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</TotalTime>
  <Words>30</Words>
  <Application>Microsoft Office PowerPoint</Application>
  <PresentationFormat>Widescreen</PresentationFormat>
  <Paragraphs>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FY23 TFAB Packet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FY23 TFAB Packet</dc:title>
  <dc:creator>Brian Fox</dc:creator>
  <cp:lastModifiedBy>Debbie Sharp</cp:lastModifiedBy>
  <cp:revision>5</cp:revision>
  <cp:lastPrinted>2022-10-13T21:41:04Z</cp:lastPrinted>
  <dcterms:created xsi:type="dcterms:W3CDTF">2022-10-13T18:40:51Z</dcterms:created>
  <dcterms:modified xsi:type="dcterms:W3CDTF">2022-10-13T23:25:22Z</dcterms:modified>
</cp:coreProperties>
</file>