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61" r:id="rId2"/>
    <p:sldId id="684" r:id="rId3"/>
    <p:sldId id="282" r:id="rId4"/>
    <p:sldId id="695" r:id="rId5"/>
    <p:sldId id="696" r:id="rId6"/>
    <p:sldId id="697" r:id="rId7"/>
    <p:sldId id="698" r:id="rId8"/>
    <p:sldId id="737" r:id="rId9"/>
    <p:sldId id="699" r:id="rId10"/>
    <p:sldId id="700" r:id="rId11"/>
    <p:sldId id="355" r:id="rId12"/>
    <p:sldId id="337" r:id="rId13"/>
    <p:sldId id="701" r:id="rId14"/>
    <p:sldId id="702" r:id="rId15"/>
    <p:sldId id="703" r:id="rId16"/>
    <p:sldId id="389" r:id="rId17"/>
    <p:sldId id="704" r:id="rId18"/>
    <p:sldId id="705" r:id="rId19"/>
    <p:sldId id="706" r:id="rId20"/>
    <p:sldId id="707" r:id="rId21"/>
    <p:sldId id="708" r:id="rId22"/>
    <p:sldId id="709" r:id="rId23"/>
    <p:sldId id="710" r:id="rId24"/>
    <p:sldId id="712" r:id="rId25"/>
    <p:sldId id="714" r:id="rId26"/>
    <p:sldId id="715" r:id="rId27"/>
    <p:sldId id="734" r:id="rId28"/>
    <p:sldId id="716" r:id="rId29"/>
    <p:sldId id="735" r:id="rId30"/>
    <p:sldId id="736" r:id="rId31"/>
    <p:sldId id="719" r:id="rId32"/>
    <p:sldId id="720" r:id="rId33"/>
    <p:sldId id="721" r:id="rId34"/>
    <p:sldId id="694" r:id="rId35"/>
    <p:sldId id="722" r:id="rId36"/>
    <p:sldId id="723" r:id="rId37"/>
    <p:sldId id="724" r:id="rId38"/>
    <p:sldId id="725" r:id="rId39"/>
    <p:sldId id="390" r:id="rId40"/>
    <p:sldId id="727" r:id="rId41"/>
    <p:sldId id="728" r:id="rId42"/>
    <p:sldId id="729" r:id="rId43"/>
    <p:sldId id="395" r:id="rId44"/>
    <p:sldId id="686" r:id="rId45"/>
    <p:sldId id="731" r:id="rId46"/>
    <p:sldId id="732" r:id="rId47"/>
    <p:sldId id="733" r:id="rId48"/>
    <p:sldId id="690" r:id="rId49"/>
    <p:sldId id="738" r:id="rId50"/>
  </p:sldIdLst>
  <p:sldSz cx="9144000" cy="6858000" type="screen4x3"/>
  <p:notesSz cx="9236075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23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B1E32C-1137-4965-B892-83340951E12C}" v="521" dt="2022-11-04T02:30:55.2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87558" autoAdjust="0"/>
  </p:normalViewPr>
  <p:slideViewPr>
    <p:cSldViewPr>
      <p:cViewPr varScale="1">
        <p:scale>
          <a:sx n="97" d="100"/>
          <a:sy n="97" d="100"/>
        </p:scale>
        <p:origin x="15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5" d="100"/>
          <a:sy n="105" d="100"/>
        </p:scale>
        <p:origin x="2478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ie Moffitt" userId="cb409cd1-f42f-43de-b300-f6b3d1594240" providerId="ADAL" clId="{AAB1E32C-1137-4965-B892-83340951E12C}"/>
    <pc:docChg chg="custSel delSld modSld sldOrd">
      <pc:chgData name="Jamie Moffitt" userId="cb409cd1-f42f-43de-b300-f6b3d1594240" providerId="ADAL" clId="{AAB1E32C-1137-4965-B892-83340951E12C}" dt="2022-11-04T02:30:55.287" v="544" actId="20577"/>
      <pc:docMkLst>
        <pc:docMk/>
      </pc:docMkLst>
      <pc:sldChg chg="ord">
        <pc:chgData name="Jamie Moffitt" userId="cb409cd1-f42f-43de-b300-f6b3d1594240" providerId="ADAL" clId="{AAB1E32C-1137-4965-B892-83340951E12C}" dt="2022-11-04T02:09:08.781" v="8"/>
        <pc:sldMkLst>
          <pc:docMk/>
          <pc:sldMk cId="1658178425" sldId="690"/>
        </pc:sldMkLst>
      </pc:sldChg>
      <pc:sldChg chg="modSp mod">
        <pc:chgData name="Jamie Moffitt" userId="cb409cd1-f42f-43de-b300-f6b3d1594240" providerId="ADAL" clId="{AAB1E32C-1137-4965-B892-83340951E12C}" dt="2022-11-04T00:54:55.604" v="1" actId="20577"/>
        <pc:sldMkLst>
          <pc:docMk/>
          <pc:sldMk cId="1901164328" sldId="709"/>
        </pc:sldMkLst>
        <pc:graphicFrameChg chg="modGraphic">
          <ac:chgData name="Jamie Moffitt" userId="cb409cd1-f42f-43de-b300-f6b3d1594240" providerId="ADAL" clId="{AAB1E32C-1137-4965-B892-83340951E12C}" dt="2022-11-04T00:54:55.604" v="1" actId="20577"/>
          <ac:graphicFrameMkLst>
            <pc:docMk/>
            <pc:sldMk cId="1901164328" sldId="709"/>
            <ac:graphicFrameMk id="6" creationId="{00000000-0000-0000-0000-000000000000}"/>
          </ac:graphicFrameMkLst>
        </pc:graphicFrameChg>
      </pc:sldChg>
      <pc:sldChg chg="del">
        <pc:chgData name="Jamie Moffitt" userId="cb409cd1-f42f-43de-b300-f6b3d1594240" providerId="ADAL" clId="{AAB1E32C-1137-4965-B892-83340951E12C}" dt="2022-11-04T00:57:42.108" v="4" actId="47"/>
        <pc:sldMkLst>
          <pc:docMk/>
          <pc:sldMk cId="2806652640" sldId="718"/>
        </pc:sldMkLst>
      </pc:sldChg>
      <pc:sldChg chg="del">
        <pc:chgData name="Jamie Moffitt" userId="cb409cd1-f42f-43de-b300-f6b3d1594240" providerId="ADAL" clId="{AAB1E32C-1137-4965-B892-83340951E12C}" dt="2022-11-04T00:59:00.621" v="6" actId="47"/>
        <pc:sldMkLst>
          <pc:docMk/>
          <pc:sldMk cId="2611827300" sldId="730"/>
        </pc:sldMkLst>
      </pc:sldChg>
      <pc:sldChg chg="delSp mod">
        <pc:chgData name="Jamie Moffitt" userId="cb409cd1-f42f-43de-b300-f6b3d1594240" providerId="ADAL" clId="{AAB1E32C-1137-4965-B892-83340951E12C}" dt="2022-11-04T00:57:26.014" v="2" actId="478"/>
        <pc:sldMkLst>
          <pc:docMk/>
          <pc:sldMk cId="3670717650" sldId="734"/>
        </pc:sldMkLst>
        <pc:spChg chg="del">
          <ac:chgData name="Jamie Moffitt" userId="cb409cd1-f42f-43de-b300-f6b3d1594240" providerId="ADAL" clId="{AAB1E32C-1137-4965-B892-83340951E12C}" dt="2022-11-04T00:57:26.014" v="2" actId="478"/>
          <ac:spMkLst>
            <pc:docMk/>
            <pc:sldMk cId="3670717650" sldId="734"/>
            <ac:spMk id="3" creationId="{00000000-0000-0000-0000-000000000000}"/>
          </ac:spMkLst>
        </pc:spChg>
      </pc:sldChg>
      <pc:sldChg chg="delSp mod">
        <pc:chgData name="Jamie Moffitt" userId="cb409cd1-f42f-43de-b300-f6b3d1594240" providerId="ADAL" clId="{AAB1E32C-1137-4965-B892-83340951E12C}" dt="2022-11-04T00:57:35.343" v="3" actId="478"/>
        <pc:sldMkLst>
          <pc:docMk/>
          <pc:sldMk cId="2273799141" sldId="735"/>
        </pc:sldMkLst>
        <pc:spChg chg="del">
          <ac:chgData name="Jamie Moffitt" userId="cb409cd1-f42f-43de-b300-f6b3d1594240" providerId="ADAL" clId="{AAB1E32C-1137-4965-B892-83340951E12C}" dt="2022-11-04T00:57:35.343" v="3" actId="478"/>
          <ac:spMkLst>
            <pc:docMk/>
            <pc:sldMk cId="2273799141" sldId="735"/>
            <ac:spMk id="3" creationId="{00000000-0000-0000-0000-000000000000}"/>
          </ac:spMkLst>
        </pc:spChg>
      </pc:sldChg>
      <pc:sldChg chg="delSp mod">
        <pc:chgData name="Jamie Moffitt" userId="cb409cd1-f42f-43de-b300-f6b3d1594240" providerId="ADAL" clId="{AAB1E32C-1137-4965-B892-83340951E12C}" dt="2022-11-04T00:57:46.088" v="5" actId="478"/>
        <pc:sldMkLst>
          <pc:docMk/>
          <pc:sldMk cId="136555884" sldId="736"/>
        </pc:sldMkLst>
        <pc:spChg chg="del">
          <ac:chgData name="Jamie Moffitt" userId="cb409cd1-f42f-43de-b300-f6b3d1594240" providerId="ADAL" clId="{AAB1E32C-1137-4965-B892-83340951E12C}" dt="2022-11-04T00:57:46.088" v="5" actId="478"/>
          <ac:spMkLst>
            <pc:docMk/>
            <pc:sldMk cId="136555884" sldId="736"/>
            <ac:spMk id="3" creationId="{00000000-0000-0000-0000-000000000000}"/>
          </ac:spMkLst>
        </pc:spChg>
      </pc:sldChg>
      <pc:sldChg chg="modSp mod modAnim">
        <pc:chgData name="Jamie Moffitt" userId="cb409cd1-f42f-43de-b300-f6b3d1594240" providerId="ADAL" clId="{AAB1E32C-1137-4965-B892-83340951E12C}" dt="2022-11-04T02:30:55.287" v="544" actId="20577"/>
        <pc:sldMkLst>
          <pc:docMk/>
          <pc:sldMk cId="1051865050" sldId="738"/>
        </pc:sldMkLst>
        <pc:spChg chg="mod">
          <ac:chgData name="Jamie Moffitt" userId="cb409cd1-f42f-43de-b300-f6b3d1594240" providerId="ADAL" clId="{AAB1E32C-1137-4965-B892-83340951E12C}" dt="2022-11-04T02:11:29.156" v="433" actId="1036"/>
          <ac:spMkLst>
            <pc:docMk/>
            <pc:sldMk cId="1051865050" sldId="738"/>
            <ac:spMk id="14338" creationId="{00000000-0000-0000-0000-000000000000}"/>
          </ac:spMkLst>
        </pc:spChg>
        <pc:spChg chg="mod">
          <ac:chgData name="Jamie Moffitt" userId="cb409cd1-f42f-43de-b300-f6b3d1594240" providerId="ADAL" clId="{AAB1E32C-1137-4965-B892-83340951E12C}" dt="2022-11-04T02:30:55.287" v="544" actId="20577"/>
          <ac:spMkLst>
            <pc:docMk/>
            <pc:sldMk cId="1051865050" sldId="738"/>
            <ac:spMk id="14339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\fa-fs\fa\FA-Share\Presentations\FSI%20Materials\2022-3\E&amp;G%20final%20slide%20spreadshee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\fa-fs\fa\FA-Share\Committees\Tuition%20and%20Fee%20Advisory%20Board\TFAB%20FY23\Meetings\2_4Nov\First%20year%20students%20-%20fall%20ter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16783B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FY18</c:v>
                </c:pt>
                <c:pt idx="1">
                  <c:v>FY19</c:v>
                </c:pt>
                <c:pt idx="2">
                  <c:v>FY20</c:v>
                </c:pt>
                <c:pt idx="3">
                  <c:v>FY21</c:v>
                </c:pt>
                <c:pt idx="4">
                  <c:v>FY22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10.5</c:v>
                </c:pt>
                <c:pt idx="1">
                  <c:v>10.5</c:v>
                </c:pt>
                <c:pt idx="2">
                  <c:v>20.6</c:v>
                </c:pt>
                <c:pt idx="3">
                  <c:v>20.6</c:v>
                </c:pt>
                <c:pt idx="4">
                  <c:v>30.7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12-48F6-A806-5BA99BA15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6523368"/>
        <c:axId val="-2146519720"/>
      </c:barChart>
      <c:catAx>
        <c:axId val="-2146523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46519720"/>
        <c:crosses val="autoZero"/>
        <c:auto val="1"/>
        <c:lblAlgn val="ctr"/>
        <c:lblOffset val="100"/>
        <c:noMultiLvlLbl val="0"/>
      </c:catAx>
      <c:valAx>
        <c:axId val="-21465197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214652336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911438489543639E-2"/>
          <c:y val="0.18256365980568218"/>
          <c:w val="0.88758318516637036"/>
          <c:h val="0.787304646129760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Fall 2016</c:v>
                </c:pt>
                <c:pt idx="1">
                  <c:v>Fall 2017</c:v>
                </c:pt>
                <c:pt idx="2">
                  <c:v>Fall 2018</c:v>
                </c:pt>
                <c:pt idx="3">
                  <c:v>Fall 2019</c:v>
                </c:pt>
                <c:pt idx="4">
                  <c:v>Fall 2020</c:v>
                </c:pt>
                <c:pt idx="5">
                  <c:v>Fall 2021</c:v>
                </c:pt>
              </c:strCache>
            </c:strRef>
          </c:cat>
          <c:val>
            <c:numRef>
              <c:f>Sheet1!$B$2:$B$7</c:f>
              <c:numCache>
                <c:formatCode>"$"0.0,,\ "m"</c:formatCode>
                <c:ptCount val="6"/>
                <c:pt idx="0">
                  <c:v>-8400000</c:v>
                </c:pt>
                <c:pt idx="1">
                  <c:v>-19100000</c:v>
                </c:pt>
                <c:pt idx="2">
                  <c:v>-32100000</c:v>
                </c:pt>
                <c:pt idx="3">
                  <c:v>-52200000</c:v>
                </c:pt>
                <c:pt idx="4">
                  <c:v>-72400000</c:v>
                </c:pt>
                <c:pt idx="5">
                  <c:v>-83400000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68-4A8F-B9CD-B513CB8291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0467264"/>
        <c:axId val="60458528"/>
      </c:barChart>
      <c:catAx>
        <c:axId val="6046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458528"/>
        <c:crosses val="autoZero"/>
        <c:auto val="1"/>
        <c:lblAlgn val="ctr"/>
        <c:lblOffset val="100"/>
        <c:noMultiLvlLbl val="0"/>
      </c:catAx>
      <c:valAx>
        <c:axId val="60458528"/>
        <c:scaling>
          <c:orientation val="minMax"/>
          <c:min val="-9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0,,\ &quot;m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46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4182983377077866"/>
          <c:y val="2.5723726162208416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921478565179352E-2"/>
          <c:y val="0.10623166562861042"/>
          <c:w val="0.93580074365704291"/>
          <c:h val="0.74810067402339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Sheet1!$A$8</c:f>
              <c:strCache>
                <c:ptCount val="1"/>
                <c:pt idx="0">
                  <c:v>Weeks of Operating Expenses</c:v>
                </c:pt>
              </c:strCache>
            </c:strRef>
          </c:tx>
          <c:spPr>
            <a:solidFill>
              <a:srgbClr val="007833"/>
            </a:solidFill>
            <a:ln>
              <a:solidFill>
                <a:srgbClr val="007833"/>
              </a:solidFill>
            </a:ln>
            <a:effectLst/>
          </c:spPr>
          <c:invertIfNegative val="0"/>
          <c:cat>
            <c:strRef>
              <c:f>Sheet1!$B$2:$I$2</c:f>
              <c:strCache>
                <c:ptCount val="5"/>
                <c:pt idx="0">
                  <c:v>FY2018</c:v>
                </c:pt>
                <c:pt idx="1">
                  <c:v>FY2019</c:v>
                </c:pt>
                <c:pt idx="2">
                  <c:v>FY2020</c:v>
                </c:pt>
                <c:pt idx="3">
                  <c:v>FY2021</c:v>
                </c:pt>
                <c:pt idx="4">
                  <c:v>FY2022</c:v>
                </c:pt>
              </c:strCache>
            </c:strRef>
          </c:cat>
          <c:val>
            <c:numRef>
              <c:f>Sheet1!$B$8:$I$8</c:f>
              <c:numCache>
                <c:formatCode>_(* #,##0.0_);_(* \(#,##0.0\);_(* "-"??_);_(@_)</c:formatCode>
                <c:ptCount val="5"/>
                <c:pt idx="0">
                  <c:v>7.9975344342763348</c:v>
                </c:pt>
                <c:pt idx="1">
                  <c:v>6.2548083887701065</c:v>
                </c:pt>
                <c:pt idx="2">
                  <c:v>5.3312971753385012</c:v>
                </c:pt>
                <c:pt idx="3">
                  <c:v>6.4750443645866094</c:v>
                </c:pt>
                <c:pt idx="4">
                  <c:v>8.5960829168520743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71-43C9-B7F9-9D7776A67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803627104"/>
        <c:axId val="1803626688"/>
      </c:barChart>
      <c:catAx>
        <c:axId val="180362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3626688"/>
        <c:crosses val="autoZero"/>
        <c:auto val="1"/>
        <c:lblAlgn val="ctr"/>
        <c:lblOffset val="100"/>
        <c:noMultiLvlLbl val="0"/>
      </c:catAx>
      <c:valAx>
        <c:axId val="180362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_);_(* \(#,##0.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362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4905149051490514E-2"/>
          <c:y val="2.6933999308507556E-2"/>
          <c:w val="0.97018970189701892"/>
          <c:h val="0.82151653661568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Students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99CCFF"/>
              </a:solidFill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339933"/>
              </a:solidFill>
              <a:ln>
                <a:solidFill>
                  <a:srgbClr val="33993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4C-4024-85B2-8889A5FA327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>
                      <a:noFill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
(4th week)</c:v>
                </c:pt>
              </c:strCache>
            </c:strRef>
          </c:cat>
          <c:val>
            <c:numRef>
              <c:f>Sheet1!$B$2:$B$8</c:f>
              <c:numCache>
                <c:formatCode>_(* #,##0_);_(* \(#,##0\);_(* "-"??_);_(@_)</c:formatCode>
                <c:ptCount val="7"/>
                <c:pt idx="0">
                  <c:v>3949</c:v>
                </c:pt>
                <c:pt idx="1">
                  <c:v>3863</c:v>
                </c:pt>
                <c:pt idx="2">
                  <c:v>4117</c:v>
                </c:pt>
                <c:pt idx="3">
                  <c:v>4498</c:v>
                </c:pt>
                <c:pt idx="4">
                  <c:v>3950</c:v>
                </c:pt>
                <c:pt idx="5">
                  <c:v>4615</c:v>
                </c:pt>
                <c:pt idx="6">
                  <c:v>5286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4C-4024-85B2-8889A5FA32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axId val="1087977952"/>
        <c:axId val="1087969216"/>
      </c:barChart>
      <c:catAx>
        <c:axId val="108797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7969216"/>
        <c:crosses val="autoZero"/>
        <c:auto val="1"/>
        <c:lblAlgn val="ctr"/>
        <c:lblOffset val="100"/>
        <c:noMultiLvlLbl val="0"/>
      </c:catAx>
      <c:valAx>
        <c:axId val="1087969216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08797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02299" cy="351738"/>
          </a:xfrm>
          <a:prstGeom prst="rect">
            <a:avLst/>
          </a:prstGeom>
        </p:spPr>
        <p:txBody>
          <a:bodyPr vert="horz" lIns="92818" tIns="46409" rIns="92818" bIns="4640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38" y="1"/>
            <a:ext cx="4002299" cy="351738"/>
          </a:xfrm>
          <a:prstGeom prst="rect">
            <a:avLst/>
          </a:prstGeom>
        </p:spPr>
        <p:txBody>
          <a:bodyPr vert="horz" lIns="92818" tIns="46409" rIns="92818" bIns="4640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5"/>
            <a:ext cx="4002299" cy="351737"/>
          </a:xfrm>
          <a:prstGeom prst="rect">
            <a:avLst/>
          </a:prstGeom>
        </p:spPr>
        <p:txBody>
          <a:bodyPr vert="horz" lIns="92818" tIns="46409" rIns="92818" bIns="4640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38" y="6658665"/>
            <a:ext cx="4002299" cy="351737"/>
          </a:xfrm>
          <a:prstGeom prst="rect">
            <a:avLst/>
          </a:prstGeom>
        </p:spPr>
        <p:txBody>
          <a:bodyPr vert="horz" lIns="92818" tIns="46409" rIns="92818" bIns="46409" rtlCol="0" anchor="b"/>
          <a:lstStyle>
            <a:lvl1pPr algn="r">
              <a:defRPr sz="1200"/>
            </a:lvl1pPr>
          </a:lstStyle>
          <a:p>
            <a:fld id="{DC3214E7-7C21-4E4E-8B1D-E705AE64CF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90196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50520"/>
          </a:xfrm>
          <a:prstGeom prst="rect">
            <a:avLst/>
          </a:prstGeom>
        </p:spPr>
        <p:txBody>
          <a:bodyPr vert="horz" lIns="92818" tIns="46409" rIns="92818" bIns="4640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8" y="0"/>
            <a:ext cx="4002299" cy="350520"/>
          </a:xfrm>
          <a:prstGeom prst="rect">
            <a:avLst/>
          </a:prstGeom>
        </p:spPr>
        <p:txBody>
          <a:bodyPr vert="horz" lIns="92818" tIns="46409" rIns="92818" bIns="4640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6787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18" tIns="46409" rIns="92818" bIns="4640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29941"/>
            <a:ext cx="7388860" cy="3154680"/>
          </a:xfrm>
          <a:prstGeom prst="rect">
            <a:avLst/>
          </a:prstGeom>
        </p:spPr>
        <p:txBody>
          <a:bodyPr vert="horz" lIns="92818" tIns="46409" rIns="92818" bIns="4640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02299" cy="350520"/>
          </a:xfrm>
          <a:prstGeom prst="rect">
            <a:avLst/>
          </a:prstGeom>
        </p:spPr>
        <p:txBody>
          <a:bodyPr vert="horz" lIns="92818" tIns="46409" rIns="92818" bIns="4640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8" y="6658664"/>
            <a:ext cx="4002299" cy="350520"/>
          </a:xfrm>
          <a:prstGeom prst="rect">
            <a:avLst/>
          </a:prstGeom>
        </p:spPr>
        <p:txBody>
          <a:bodyPr vert="horz" lIns="92818" tIns="46409" rIns="92818" bIns="4640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621E89E-7B24-443C-BBAB-3D107AB78D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5643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373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167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044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038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2163" y="366713"/>
            <a:ext cx="2455862" cy="18415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74589" y="2329428"/>
            <a:ext cx="8365892" cy="220682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319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2163" y="366713"/>
            <a:ext cx="2455862" cy="18415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74589" y="2329428"/>
            <a:ext cx="8365892" cy="220682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349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43450" y="384175"/>
            <a:ext cx="2559050" cy="191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32772" y="2430706"/>
            <a:ext cx="8640183" cy="2302773"/>
          </a:xfrm>
        </p:spPr>
        <p:txBody>
          <a:bodyPr/>
          <a:lstStyle/>
          <a:p>
            <a:pPr defTabSz="878098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966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0097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43450" y="384175"/>
            <a:ext cx="2559050" cy="191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32772" y="2430706"/>
            <a:ext cx="8640183" cy="230277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3491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70200" y="500063"/>
            <a:ext cx="3341688" cy="2505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82090" y="3170486"/>
            <a:ext cx="6515548" cy="300361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5990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035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2690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9938" y="379413"/>
            <a:ext cx="2530475" cy="1897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78864" y="2402124"/>
            <a:ext cx="8386049" cy="2275694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0023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9938" y="379413"/>
            <a:ext cx="2530475" cy="1897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78864" y="2402124"/>
            <a:ext cx="8386049" cy="2275694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889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9938" y="379413"/>
            <a:ext cx="2530475" cy="1897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78864" y="2402124"/>
            <a:ext cx="8386049" cy="2275694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2274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979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8098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7588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5788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8828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6327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600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73600" y="379413"/>
            <a:ext cx="2528888" cy="1897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06595" y="2402125"/>
            <a:ext cx="8516779" cy="22756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335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44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5675" y="381000"/>
            <a:ext cx="2535238" cy="1901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36091" y="2409763"/>
            <a:ext cx="8655835" cy="2282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589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5719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75" y="379413"/>
            <a:ext cx="2535238" cy="1900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82089" y="2405406"/>
            <a:ext cx="8401240" cy="227880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421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22800" y="381000"/>
            <a:ext cx="2535238" cy="19002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92929" y="2406475"/>
            <a:ext cx="8452352" cy="227981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1735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22800" y="381000"/>
            <a:ext cx="2535238" cy="19002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92929" y="2406475"/>
            <a:ext cx="8452352" cy="227981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0584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02188" y="396875"/>
            <a:ext cx="2643187" cy="1982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63808" y="2511104"/>
            <a:ext cx="8786494" cy="237893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4904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1465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75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5675" y="381000"/>
            <a:ext cx="2535238" cy="1901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36091" y="2409763"/>
            <a:ext cx="8655835" cy="2282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4460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850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5090039-806A-4CA0-89CE-32F43C8AEDB8}" type="slidenum">
              <a:rPr lang="en-US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6588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456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5090039-806A-4CA0-89CE-32F43C8AEDB8}" type="slidenum">
              <a:rPr lang="en-US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495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5090039-806A-4CA0-89CE-32F43C8AEDB8}" type="slidenum">
              <a:rPr lang="en-US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1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865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398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24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2266AB-5EF4-4F00-8381-9D43F004509F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594360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latin typeface="+mn-lt"/>
              </a:defRPr>
            </a:lvl1pPr>
          </a:lstStyle>
          <a:p>
            <a:pPr>
              <a:defRPr/>
            </a:pPr>
            <a:fld id="{D5A65DA0-CADD-4A81-BFE5-A527DFACE9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38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87D451-373D-46E0-A8AA-9B5E725A8153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44DD6E-F883-4E63-B07E-1D21765BA6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67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7590568-B049-403F-A3E0-41CE32C9C816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03A8DA9-8489-4AEB-B116-ADEB67F816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33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C69464-F122-4384-A551-3DA4C289B3CA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F15B88F-9F0D-42A1-B079-B0F229B6E4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3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E06671-81F6-46D5-A5AB-7651B6992D8B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56BB260-4CB4-43EF-A1E0-C6166309E4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19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7A5C017-5245-42E3-AEF0-25AED8E83A6D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EB732F4-27A1-44B6-A69A-4C2B6D3E7D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8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AC97FF0-FA3D-4D25-AA32-066B3446A2ED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3BDDDBD-73AF-4952-9D94-F38D7F399B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81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F67433F-86EC-4421-B4C2-8722FA1B5C1E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445712-8EAF-4AB6-A9A7-628CFA75D5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78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15ADD68-31B5-44A4-B61C-8884576AB04A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09D2D6-3845-4298-968F-A9B87D2DA7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28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84A4C2-D91D-47A6-A6AD-E597A957A4E4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88F9856-AF31-4A01-A996-D41B73385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1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D531EB-5D20-4495-A169-B9512285F440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3D479FD-B007-428B-9DE1-AC46720A0D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8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6BC08A-889F-427A-BB9A-DE895ACFF34F}" type="datetime1">
              <a:rPr lang="en-US" smtClean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5"/>
          <p:cNvSpPr>
            <a:spLocks noGrp="1"/>
          </p:cNvSpPr>
          <p:nvPr>
            <p:ph type="ctrTitle"/>
          </p:nvPr>
        </p:nvSpPr>
        <p:spPr>
          <a:xfrm>
            <a:off x="609600" y="2133600"/>
            <a:ext cx="7772400" cy="1393825"/>
          </a:xfrm>
        </p:spPr>
        <p:txBody>
          <a:bodyPr tIns="0" bIns="365760"/>
          <a:lstStyle/>
          <a:p>
            <a:pPr eaLnBrk="1" hangingPunct="1"/>
            <a:r>
              <a:rPr lang="en-US" sz="3800" dirty="0">
                <a:latin typeface="Arial" charset="0"/>
                <a:cs typeface="Arial" charset="0"/>
              </a:rPr>
              <a:t/>
            </a:r>
            <a:br>
              <a:rPr lang="en-US" sz="3800" dirty="0">
                <a:latin typeface="Arial" charset="0"/>
                <a:cs typeface="Arial" charset="0"/>
              </a:rPr>
            </a:br>
            <a:r>
              <a:rPr lang="en-US" sz="3600" b="1" dirty="0">
                <a:latin typeface="+mn-lt"/>
                <a:cs typeface="Arial" charset="0"/>
              </a:rPr>
              <a:t>University of Oregon</a:t>
            </a:r>
            <a:br>
              <a:rPr lang="en-US" sz="3600" b="1" dirty="0">
                <a:latin typeface="+mn-lt"/>
                <a:cs typeface="Arial" charset="0"/>
              </a:rPr>
            </a:br>
            <a:r>
              <a:rPr lang="en-US" sz="3600" b="1" dirty="0">
                <a:latin typeface="+mn-lt"/>
                <a:cs typeface="Arial" charset="0"/>
              </a:rPr>
              <a:t>Financial Briefing</a:t>
            </a:r>
            <a:endParaRPr lang="en-US" sz="1050" b="1" i="1" dirty="0">
              <a:latin typeface="+mn-lt"/>
              <a:cs typeface="Arial" charset="0"/>
            </a:endParaRPr>
          </a:p>
        </p:txBody>
      </p:sp>
      <p:sp>
        <p:nvSpPr>
          <p:cNvPr id="8196" name="Subtitle 6"/>
          <p:cNvSpPr>
            <a:spLocks noGrp="1"/>
          </p:cNvSpPr>
          <p:nvPr>
            <p:ph type="subTitle" idx="1"/>
          </p:nvPr>
        </p:nvSpPr>
        <p:spPr>
          <a:xfrm>
            <a:off x="381000" y="3962400"/>
            <a:ext cx="8305800" cy="2286000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en-US" dirty="0">
                <a:solidFill>
                  <a:srgbClr val="232D23"/>
                </a:solidFill>
                <a:cs typeface="Arial" pitchFamily="34" charset="0"/>
              </a:rPr>
              <a:t>November 4</a:t>
            </a:r>
            <a:r>
              <a:rPr lang="en-US" baseline="30000" dirty="0">
                <a:solidFill>
                  <a:srgbClr val="232D23"/>
                </a:solidFill>
                <a:cs typeface="Arial" pitchFamily="34" charset="0"/>
              </a:rPr>
              <a:t>th</a:t>
            </a:r>
            <a:r>
              <a:rPr lang="en-US" dirty="0">
                <a:solidFill>
                  <a:srgbClr val="232D23"/>
                </a:solidFill>
                <a:cs typeface="Arial" pitchFamily="34" charset="0"/>
              </a:rPr>
              <a:t>, 2022</a:t>
            </a:r>
          </a:p>
          <a:p>
            <a:pPr eaLnBrk="1" hangingPunct="1">
              <a:defRPr/>
            </a:pPr>
            <a:endParaRPr lang="en-US" sz="2800" i="1" dirty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2800" i="1" dirty="0">
                <a:solidFill>
                  <a:srgbClr val="232D23"/>
                </a:solidFill>
                <a:cs typeface="Arial" pitchFamily="34" charset="0"/>
              </a:rPr>
              <a:t>Tuition and Fee Advisory Board</a:t>
            </a:r>
            <a:endParaRPr lang="en-US" sz="1050" i="1" dirty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defRPr/>
            </a:pPr>
            <a:endParaRPr lang="en-US" sz="3000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457200" y="1447800"/>
            <a:ext cx="80010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en-US" sz="1050" dirty="0">
              <a:solidFill>
                <a:srgbClr val="001E0E"/>
              </a:solidFill>
              <a:latin typeface="+mn-lt"/>
              <a:cs typeface="Arial" charset="0"/>
            </a:endParaRPr>
          </a:p>
        </p:txBody>
      </p:sp>
      <p:grpSp>
        <p:nvGrpSpPr>
          <p:cNvPr id="7" name="Group 6" title="University of Oregon"/>
          <p:cNvGrpSpPr/>
          <p:nvPr/>
        </p:nvGrpSpPr>
        <p:grpSpPr>
          <a:xfrm>
            <a:off x="0" y="3636"/>
            <a:ext cx="9144000" cy="1057423"/>
            <a:chOff x="0" y="3636"/>
            <a:chExt cx="9144000" cy="1057423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36"/>
              <a:ext cx="9144000" cy="105742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240180"/>
              <a:ext cx="2756528" cy="58433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25" descr="Revenue Breakdown">
            <a:extLst>
              <a:ext uri="{FF2B5EF4-FFF2-40B4-BE49-F238E27FC236}">
                <a16:creationId xmlns:a16="http://schemas.microsoft.com/office/drawing/2014/main" id="{5EA4FBAD-BA7B-4202-A653-845100C2DF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"/>
            <a:ext cx="8940094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64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14400" y="1828800"/>
            <a:ext cx="8153400" cy="34290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Key Sources of University Funding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E&amp;G Fund Challenges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Impact of COVID-19 on University Finances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One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Two </a:t>
            </a:r>
            <a:endParaRPr lang="en-US" dirty="0">
              <a:latin typeface="+mj-lt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cs typeface="Arial" panose="020B0604020202020204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81000" y="2971800"/>
            <a:ext cx="457200" cy="533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+mn-lt"/>
                <a:cs typeface="Arial" panose="020B0604020202020204" pitchFamily="34" charset="0"/>
              </a:rPr>
              <a:t>Agenda</a:t>
            </a:r>
            <a:endParaRPr lang="en-US" sz="1050" b="1" i="1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36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23658"/>
            <a:ext cx="7010400" cy="811720"/>
          </a:xfrm>
        </p:spPr>
        <p:txBody>
          <a:bodyPr/>
          <a:lstStyle/>
          <a:p>
            <a:pPr algn="l" eaLnBrk="1" hangingPunct="1"/>
            <a:r>
              <a:rPr lang="en-US" alt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28374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650" y="31260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5413" y="1384543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1371600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0650" y="39642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0650" y="48024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2050" y="1786483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1784653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31242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39624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05400" y="4800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562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008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045449"/>
              </p:ext>
            </p:extLst>
          </p:nvPr>
        </p:nvGraphicFramePr>
        <p:xfrm>
          <a:off x="381000" y="1143002"/>
          <a:ext cx="8305800" cy="5259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161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416001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5026638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73358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Cost Driver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>
                          <a:solidFill>
                            <a:schemeClr val="bg1"/>
                          </a:solidFill>
                        </a:rPr>
                        <a:t>Projected FY23 Cost Increase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123272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Faculty, Staff and GE Salary and OPE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$15.0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E&amp;G employee increases based on collective bargaining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agreements for approximately 1,170 graduate employees, 1,663 faculty, and 662 classified staff.  Also includes salary increases for approximately 1,098 unrepresented staff. Figures are for employees paid with E&amp;G funds only.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60502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$1.6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Includes annual weighted increase of 3.1% for December 2021. December 2022 increase assumed to be 3.0%.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60502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$1.2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Increases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related to utilities, insurance, debt for academic buildings, assessments, and leases.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49157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$2 million</a:t>
                      </a:r>
                    </a:p>
                    <a:p>
                      <a:pPr algn="ctr"/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Allocated via strategic investment process. 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91509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Minimum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Wage Increase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$257K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Increases per State of Oregon minimum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wage increase to $14.11/</a:t>
                      </a:r>
                      <a:r>
                        <a:rPr lang="en-US" sz="1600" baseline="0" dirty="0" err="1">
                          <a:solidFill>
                            <a:schemeClr val="tx1"/>
                          </a:solidFill>
                        </a:rPr>
                        <a:t>hr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including associated OPE.   Mainly affects student positions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  <a:tr h="522376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Total Projected Cost Increases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$20.1</a:t>
                      </a:r>
                      <a:r>
                        <a:rPr lang="en-US" sz="16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b="1" i="1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0" y="152402"/>
            <a:ext cx="91440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latin typeface="+mn-lt"/>
                <a:cs typeface="Arial" panose="020B0604020202020204" pitchFamily="34" charset="0"/>
              </a:rPr>
              <a:t>Summary – Major FY2023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2081093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9882118"/>
              </p:ext>
            </p:extLst>
          </p:nvPr>
        </p:nvGraphicFramePr>
        <p:xfrm>
          <a:off x="381001" y="1524000"/>
          <a:ext cx="8305801" cy="4133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8250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623831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1604441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679279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5375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 Driver 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FY22 </a:t>
                      </a:r>
                      <a:b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Projected FY23  Cost Increase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FY23 %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Increase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52978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Faculty, Staff and GE Salary and Wages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$452.4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$15.0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3.3%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53152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$54.0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3.0%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53152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$36.0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3.3%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72015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$564.2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0.4%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63215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Minimum Wage Increase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$452.4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$257K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568426"/>
                  </a:ext>
                </a:extLst>
              </a:tr>
              <a:tr h="632153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Totals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$564.2</a:t>
                      </a:r>
                      <a:r>
                        <a:rPr lang="en-US" sz="16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$20.1</a:t>
                      </a:r>
                      <a:r>
                        <a:rPr lang="en-US" sz="16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3.56%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0" y="152402"/>
            <a:ext cx="91440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latin typeface="+mn-lt"/>
                <a:cs typeface="Arial" panose="020B0604020202020204" pitchFamily="34" charset="0"/>
              </a:rPr>
              <a:t>Summary – Major FY2023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1611540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752986"/>
              </p:ext>
            </p:extLst>
          </p:nvPr>
        </p:nvGraphicFramePr>
        <p:xfrm>
          <a:off x="400050" y="1600201"/>
          <a:ext cx="8401050" cy="4181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202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500018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717687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  <a:gridCol w="1639610">
                  <a:extLst>
                    <a:ext uri="{9D8B030D-6E8A-4147-A177-3AD203B41FA5}">
                      <a16:colId xmlns:a16="http://schemas.microsoft.com/office/drawing/2014/main" val="3214503485"/>
                    </a:ext>
                  </a:extLst>
                </a:gridCol>
                <a:gridCol w="1561533">
                  <a:extLst>
                    <a:ext uri="{9D8B030D-6E8A-4147-A177-3AD203B41FA5}">
                      <a16:colId xmlns:a16="http://schemas.microsoft.com/office/drawing/2014/main" val="140898112"/>
                    </a:ext>
                  </a:extLst>
                </a:gridCol>
              </a:tblGrid>
              <a:tr h="97154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 Driver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FY20 </a:t>
                      </a:r>
                      <a:r>
                        <a:rPr lang="en-US" sz="1600" baseline="0" dirty="0">
                          <a:solidFill>
                            <a:schemeClr val="bg1"/>
                          </a:solidFill>
                        </a:rPr>
                        <a:t> Cost Increase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FY21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FY22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FY23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559034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Faculty, Staff and GE Salary and Wages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$10.6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$11.6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$7.3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$15.0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354914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$2.5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354914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$7.1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($500K)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32513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40625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$600K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57117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Minimum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Wage Increase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$1.9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$320K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$257K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037454"/>
                  </a:ext>
                </a:extLst>
              </a:tr>
              <a:tr h="638777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Total Projected Cost Increases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$23.6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$19.0</a:t>
                      </a:r>
                      <a:r>
                        <a:rPr lang="en-US" sz="1600" b="1" i="1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$10.6</a:t>
                      </a:r>
                      <a:r>
                        <a:rPr lang="en-US" sz="16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$20.1 million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0" y="152402"/>
            <a:ext cx="91440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latin typeface="+mn-lt"/>
                <a:cs typeface="Arial" panose="020B0604020202020204" pitchFamily="34" charset="0"/>
              </a:rPr>
              <a:t>Summary – Major FY2023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1013770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14400" y="1828800"/>
            <a:ext cx="82296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Key Sources of University Funding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E&amp;G Fund Challenges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Impact of COVID-19 on University Finances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One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Two</a:t>
            </a:r>
            <a:endParaRPr lang="en-US" dirty="0">
              <a:latin typeface="+mj-lt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cs typeface="Arial" panose="020B0604020202020204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81000" y="3538728"/>
            <a:ext cx="457200" cy="533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+mn-lt"/>
                <a:cs typeface="Arial" panose="020B0604020202020204" pitchFamily="34" charset="0"/>
              </a:rPr>
              <a:t>Agenda</a:t>
            </a:r>
            <a:endParaRPr lang="en-US" sz="1050" b="1" i="1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297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414671"/>
            <a:ext cx="8585200" cy="5334000"/>
          </a:xfrm>
        </p:spPr>
        <p:txBody>
          <a:bodyPr>
            <a:normAutofit fontScale="77500" lnSpcReduction="2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E&amp;G Fund – Characteristics (FY22)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Approximately $577 million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77% funded with tuition revenue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Funds majority of activity in schools and colleges and administrative units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78% invested in people 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E&amp;G Fund – Recent History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FY16, FY17, &amp; FY18: Balanced due to state investments, tuition increases, and budget cuts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FY19: $11.5 million deficit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FY20: $7.6 million deficit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FY21: Balanced budget due to actions taken to mitigate impact of COVID-19.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FY22:  Fund balance increased due to HEERF lost revenue funding and staffing challenges / compensation cost one-time savings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28607"/>
            <a:ext cx="8610600" cy="1112839"/>
          </a:xfrm>
        </p:spPr>
        <p:txBody>
          <a:bodyPr>
            <a:normAutofit/>
          </a:bodyPr>
          <a:lstStyle/>
          <a:p>
            <a:pPr algn="l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E&amp;G Fund Context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288778" y="1260779"/>
            <a:ext cx="867742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5517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-76200"/>
            <a:ext cx="8610600" cy="1112838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  <a:cs typeface="Arial" panose="020B0604020202020204" pitchFamily="34" charset="0"/>
              </a:rPr>
              <a:t>E&amp;G Fund Challenge #1 – PERS Costs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914400"/>
          <a:ext cx="8458198" cy="2267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600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117768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1177955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950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Projected Annual Increases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FY18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FY19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FY22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611648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&amp; G Fund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$7.1M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$7.1M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$7.1M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58193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$3.4M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$3.0M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$3.0M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457786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$10.5M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$10.1M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$10.1M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</a:tbl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685800" y="4014019"/>
          <a:ext cx="8134961" cy="2587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04800" y="3990201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$40M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800" y="4523601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$30M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4800" y="5057001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$20M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800" y="55626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$10M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60960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$0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9437" y="3377385"/>
            <a:ext cx="8439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n-lt"/>
                <a:cs typeface="Arial" panose="020B0604020202020204" pitchFamily="34" charset="0"/>
              </a:rPr>
              <a:t>Projected Cumulative PERS Increases</a:t>
            </a:r>
            <a:endParaRPr lang="en-US" sz="2800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62800" y="4944070"/>
            <a:ext cx="1447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X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81275" y="1913952"/>
            <a:ext cx="1447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X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503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4" grpId="0"/>
      <p:bldP spid="15" grpId="0"/>
      <p:bldP spid="16" grpId="0"/>
      <p:bldP spid="17" grpId="0"/>
      <p:bldP spid="18" grpId="0"/>
      <p:bldP spid="20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52400"/>
            <a:ext cx="9144000" cy="6388901"/>
            <a:chOff x="0" y="152400"/>
            <a:chExt cx="9144000" cy="638890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081" y="428625"/>
              <a:ext cx="9090869" cy="6112676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0" y="152400"/>
              <a:ext cx="9144000" cy="5033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cs typeface="Arial" panose="020B0604020202020204" pitchFamily="34" charset="0"/>
                </a:rPr>
                <a:t>E&amp;G Fund Challenge #2 – International Students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490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+mn-lt"/>
                <a:cs typeface="Arial" panose="020B0604020202020204" pitchFamily="34" charset="0"/>
              </a:rPr>
              <a:t>Agenda</a:t>
            </a:r>
            <a:endParaRPr lang="en-US" sz="1050" b="1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14400" y="1828800"/>
            <a:ext cx="8305800" cy="32004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Key Sources of University Funding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E&amp;G Fund Challenges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Impact of COVID-19 on University Finances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One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Two </a:t>
            </a:r>
            <a:endParaRPr lang="en-US" dirty="0">
              <a:latin typeface="+mj-lt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866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FC46645-3DB4-8646-9C97-8CCF360A8C53}"/>
              </a:ext>
            </a:extLst>
          </p:cNvPr>
          <p:cNvSpPr txBox="1">
            <a:spLocks/>
          </p:cNvSpPr>
          <p:nvPr/>
        </p:nvSpPr>
        <p:spPr>
          <a:xfrm>
            <a:off x="1326067" y="1899171"/>
            <a:ext cx="5915025" cy="230872"/>
          </a:xfrm>
          <a:prstGeom prst="rect">
            <a:avLst/>
          </a:prstGeom>
        </p:spPr>
        <p:txBody>
          <a:bodyPr vert="horz" lIns="51435" tIns="25718" rIns="51435" bIns="25718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25" dirty="0">
                <a:solidFill>
                  <a:srgbClr val="0F4734"/>
                </a:solidFill>
                <a:latin typeface="Minion Pro" panose="02040503050306020203" pitchFamily="18" charset="0"/>
              </a:rPr>
              <a:t> 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0D7E3F-4C25-E846-AD4F-07878E9A7229}"/>
              </a:ext>
            </a:extLst>
          </p:cNvPr>
          <p:cNvSpPr txBox="1">
            <a:spLocks/>
          </p:cNvSpPr>
          <p:nvPr/>
        </p:nvSpPr>
        <p:spPr>
          <a:xfrm>
            <a:off x="1326068" y="1899171"/>
            <a:ext cx="6674933" cy="230872"/>
          </a:xfrm>
          <a:prstGeom prst="rect">
            <a:avLst/>
          </a:prstGeom>
        </p:spPr>
        <p:txBody>
          <a:bodyPr vert="horz" lIns="51435" tIns="25718" rIns="51435" bIns="25718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25" dirty="0">
                <a:solidFill>
                  <a:schemeClr val="bg1"/>
                </a:solidFill>
                <a:latin typeface="+mn-lt"/>
              </a:rPr>
              <a:t> </a:t>
            </a:r>
            <a:endParaRPr lang="en-US" sz="1125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C87D90-C719-8C4B-A632-3E586D8BF7F1}"/>
              </a:ext>
            </a:extLst>
          </p:cNvPr>
          <p:cNvSpPr txBox="1"/>
          <p:nvPr/>
        </p:nvSpPr>
        <p:spPr>
          <a:xfrm>
            <a:off x="6096001" y="6273056"/>
            <a:ext cx="2910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Source: UO Finance &amp; Administration, July 2022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F599BEC-39C2-B743-9EC0-54CBA44FA3C0}"/>
              </a:ext>
            </a:extLst>
          </p:cNvPr>
          <p:cNvSpPr txBox="1">
            <a:spLocks/>
          </p:cNvSpPr>
          <p:nvPr/>
        </p:nvSpPr>
        <p:spPr bwMode="auto">
          <a:xfrm>
            <a:off x="320134" y="465074"/>
            <a:ext cx="8686800" cy="31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Revenue Impact of Loss of International Students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196340"/>
            <a:ext cx="8694420" cy="9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3810" y="443132"/>
          <a:ext cx="91440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0396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276600" cy="1371600"/>
          </a:xfrm>
        </p:spPr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Revenue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762000" y="4038600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724400" y="1828800"/>
            <a:ext cx="3886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algn="ctr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77% Tuition &amp; Fees Funded 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648200" y="3810000"/>
            <a:ext cx="3810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algn="ctr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78% Invested in People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2" name="Rectangle 1"/>
          <p:cNvSpPr/>
          <p:nvPr/>
        </p:nvSpPr>
        <p:spPr bwMode="auto">
          <a:xfrm>
            <a:off x="1066800" y="2057400"/>
            <a:ext cx="2514600" cy="1143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066800" y="4191000"/>
            <a:ext cx="2514600" cy="1143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4267200" y="2362200"/>
            <a:ext cx="685800" cy="609600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4343400" y="4419600"/>
            <a:ext cx="685800" cy="609600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0" y="83343"/>
            <a:ext cx="91440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b="1" dirty="0">
                <a:latin typeface="+mn-lt"/>
                <a:cs typeface="Arial" panose="020B0604020202020204" pitchFamily="34" charset="0"/>
              </a:rPr>
              <a:t>E&amp;G Fund Challenge #3: 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Revenue 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and Cost Dynamics</a:t>
            </a:r>
            <a:endParaRPr lang="en-US" sz="3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24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8" grpId="0"/>
      <p:bldP spid="2" grpId="0" animBg="1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304800" y="4724400"/>
            <a:ext cx="8305800" cy="1524000"/>
          </a:xfrm>
          <a:prstGeom prst="rect">
            <a:avLst/>
          </a:prstGeom>
          <a:solidFill>
            <a:srgbClr val="00743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038650"/>
              </p:ext>
            </p:extLst>
          </p:nvPr>
        </p:nvGraphicFramePr>
        <p:xfrm>
          <a:off x="304800" y="1009783"/>
          <a:ext cx="8305800" cy="307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410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081879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190311">
                  <a:extLst>
                    <a:ext uri="{9D8B030D-6E8A-4147-A177-3AD203B41FA5}">
                      <a16:colId xmlns:a16="http://schemas.microsoft.com/office/drawing/2014/main" val="4265299897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6724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Cost Driver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FY23</a:t>
                      </a:r>
                    </a:p>
                    <a:p>
                      <a:pPr algn="ctr"/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Cost Increase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FY23 Percentage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Increase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127980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Faculty, Staff, &amp; GE Salary and Wages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$15.0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3.3%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E&amp;G employee increases based on collective bargaining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agreement for approximately 1,170 graduate employees.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Also includes estimates of increases for approximately 1,663 faculty, 662 classified staff and 1,098 unrepresented staff.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Figures are for employees paid with E&amp;G funds only.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30702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$1.6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3.0%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Assumed annual increase of 3.7%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65500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Minimum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Wage Increase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$257K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0.1%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Increases per State of Oregon minimum wage increase to $14.11/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including associated OPE.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Mainly impacts student positions.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391400" cy="834629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  <a:cs typeface="Arial" panose="020B0604020202020204" pitchFamily="34" charset="0"/>
              </a:rPr>
              <a:t>Cost Dynamics – Personnel Costs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95400" y="4902368"/>
            <a:ext cx="670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Total Personnel-Related Cost Increase:  $16.86 million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Equates to 3.73 percent annual increase to personnel costs in a year without a PERS increase</a:t>
            </a:r>
          </a:p>
        </p:txBody>
      </p:sp>
    </p:spTree>
    <p:extLst>
      <p:ext uri="{BB962C8B-B14F-4D97-AF65-F5344CB8AC3E}">
        <p14:creationId xmlns:p14="http://schemas.microsoft.com/office/powerpoint/2010/main" val="190116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276600" cy="1371600"/>
          </a:xfrm>
        </p:spPr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Revenue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83343"/>
            <a:ext cx="8610600" cy="88423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  <a:cs typeface="Arial" panose="020B0604020202020204" pitchFamily="34" charset="0"/>
              </a:rPr>
              <a:t>E&amp;G Fund:  Revenue and Cost Dynamics</a:t>
            </a:r>
            <a:endParaRPr lang="en-US" sz="36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762000" y="4038600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724400" y="1828800"/>
            <a:ext cx="3886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algn="ctr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77% Tuition &amp; Fees Funded 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648200" y="3810000"/>
            <a:ext cx="3810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algn="ctr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78% Invested in People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2" name="Rectangle 1"/>
          <p:cNvSpPr/>
          <p:nvPr/>
        </p:nvSpPr>
        <p:spPr bwMode="auto">
          <a:xfrm>
            <a:off x="1066800" y="2057400"/>
            <a:ext cx="2514600" cy="1143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066800" y="4191000"/>
            <a:ext cx="2514600" cy="1143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4267200" y="2362200"/>
            <a:ext cx="685800" cy="609600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4343400" y="4419600"/>
            <a:ext cx="685800" cy="609600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47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8" grpId="0"/>
      <p:bldP spid="2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13" descr="AAU Nonresident">
            <a:extLst>
              <a:ext uri="{FF2B5EF4-FFF2-40B4-BE49-F238E27FC236}">
                <a16:creationId xmlns:a16="http://schemas.microsoft.com/office/drawing/2014/main" id="{BD6B0390-7CEB-4D0E-9C31-03B190D59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" y="152400"/>
            <a:ext cx="9132498" cy="646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23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12" descr="AAU Resident">
            <a:extLst>
              <a:ext uri="{FF2B5EF4-FFF2-40B4-BE49-F238E27FC236}">
                <a16:creationId xmlns:a16="http://schemas.microsoft.com/office/drawing/2014/main" id="{14457357-567C-4162-A72F-46FF2ED61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9" y="-18691"/>
            <a:ext cx="904780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83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2" descr="AAU State Appr">
            <a:extLst>
              <a:ext uri="{FF2B5EF4-FFF2-40B4-BE49-F238E27FC236}">
                <a16:creationId xmlns:a16="http://schemas.microsoft.com/office/drawing/2014/main" id="{E095213D-E272-4CE1-8343-7A1C0284F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90678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52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AAU Funding - Scatter">
            <a:extLst>
              <a:ext uri="{FF2B5EF4-FFF2-40B4-BE49-F238E27FC236}">
                <a16:creationId xmlns:a16="http://schemas.microsoft.com/office/drawing/2014/main" id="{79261E54-D529-4FCF-9088-04D53DD98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48481"/>
            <a:ext cx="9019703" cy="63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17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7" descr="AAU Funding">
            <a:extLst>
              <a:ext uri="{FF2B5EF4-FFF2-40B4-BE49-F238E27FC236}">
                <a16:creationId xmlns:a16="http://schemas.microsoft.com/office/drawing/2014/main" id="{E2F780D1-96E7-42C5-A675-93C30E5C51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1" y="457200"/>
            <a:ext cx="9099509" cy="643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886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AAU Funding P12">
            <a:extLst>
              <a:ext uri="{FF2B5EF4-FFF2-40B4-BE49-F238E27FC236}">
                <a16:creationId xmlns:a16="http://schemas.microsoft.com/office/drawing/2014/main" id="{D292AADF-A42A-41D5-929F-8DCCE435D9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48481"/>
            <a:ext cx="9067800" cy="641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99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23658"/>
            <a:ext cx="7010400" cy="811720"/>
          </a:xfrm>
        </p:spPr>
        <p:txBody>
          <a:bodyPr/>
          <a:lstStyle/>
          <a:p>
            <a:pPr algn="l" eaLnBrk="1" hangingPunct="1"/>
            <a:r>
              <a:rPr lang="en-US" alt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28374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650" y="31260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5413" y="1384543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1371600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0650" y="39642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0650" y="48024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2050" y="1786483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1784653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31242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39624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05400" y="4800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562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34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AAU Funding P12 - Scatter">
            <a:extLst>
              <a:ext uri="{FF2B5EF4-FFF2-40B4-BE49-F238E27FC236}">
                <a16:creationId xmlns:a16="http://schemas.microsoft.com/office/drawing/2014/main" id="{B980A3ED-97FA-4C04-A88C-C25D830EFF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4574"/>
            <a:ext cx="8991600" cy="636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58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28600" y="990600"/>
            <a:ext cx="7962900" cy="2948781"/>
          </a:xfrm>
        </p:spPr>
        <p:txBody>
          <a:bodyPr/>
          <a:lstStyle/>
          <a:p>
            <a:pPr lvl="2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</a:rPr>
              <a:t>FY2017 </a:t>
            </a:r>
          </a:p>
          <a:p>
            <a:pPr lvl="3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</a:rPr>
              <a:t>Administrative Cuts - $3.0M</a:t>
            </a:r>
          </a:p>
          <a:p>
            <a:pPr lvl="3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</a:rPr>
              <a:t>CAS Cost Cut - $3.3M</a:t>
            </a:r>
          </a:p>
          <a:p>
            <a:pPr marL="1371600" lvl="3" indent="0">
              <a:spcBef>
                <a:spcPts val="0"/>
              </a:spcBef>
              <a:buNone/>
            </a:pPr>
            <a:endParaRPr lang="en-US" sz="2800" dirty="0">
              <a:latin typeface="Calibri" panose="020F0502020204030204" pitchFamily="34" charset="0"/>
            </a:endParaRPr>
          </a:p>
          <a:p>
            <a:pPr lvl="2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</a:rPr>
              <a:t>FY2018 </a:t>
            </a:r>
          </a:p>
          <a:p>
            <a:pPr lvl="3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</a:rPr>
              <a:t>Presidential Directed Cuts- $4.5M</a:t>
            </a:r>
          </a:p>
          <a:p>
            <a:pPr marL="1371600" lvl="3" indent="0">
              <a:spcBef>
                <a:spcPts val="0"/>
              </a:spcBef>
              <a:buNone/>
            </a:pPr>
            <a:endParaRPr lang="en-US" sz="2800" dirty="0">
              <a:latin typeface="Calibri" panose="020F0502020204030204" pitchFamily="34" charset="0"/>
            </a:endParaRPr>
          </a:p>
          <a:p>
            <a:pPr lvl="2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</a:rPr>
              <a:t>FY2019:  </a:t>
            </a:r>
          </a:p>
          <a:p>
            <a:pPr lvl="3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</a:rPr>
              <a:t>Administrative and Academic Cuts:  $11.6 million</a:t>
            </a:r>
          </a:p>
          <a:p>
            <a:pPr lvl="3">
              <a:spcBef>
                <a:spcPts val="0"/>
              </a:spcBef>
            </a:pPr>
            <a:endParaRPr lang="en-US" sz="2800" dirty="0">
              <a:latin typeface="Calibri" panose="020F0502020204030204" pitchFamily="34" charset="0"/>
            </a:endParaRPr>
          </a:p>
          <a:p>
            <a:pPr lvl="2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</a:rPr>
              <a:t>Three year total:    $22.4 million per year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r>
              <a:rPr lang="en-US" sz="3600" kern="0" dirty="0">
                <a:latin typeface="Calibri" panose="020F0502020204030204" pitchFamily="34" charset="0"/>
                <a:cs typeface="Arial" panose="020B0604020202020204" pitchFamily="34" charset="0"/>
              </a:rPr>
              <a:t>Recent Cost Cutting</a:t>
            </a:r>
            <a:endParaRPr lang="en-US" sz="3600" kern="0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28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2399" y="152400"/>
            <a:ext cx="8940093" cy="6477000"/>
            <a:chOff x="152399" y="152400"/>
            <a:chExt cx="8940093" cy="6477000"/>
          </a:xfrm>
        </p:grpSpPr>
        <p:pic>
          <p:nvPicPr>
            <p:cNvPr id="7" name="slide19" descr="Faculty">
              <a:extLst>
                <a:ext uri="{FF2B5EF4-FFF2-40B4-BE49-F238E27FC236}">
                  <a16:creationId xmlns:a16="http://schemas.microsoft.com/office/drawing/2014/main" id="{22F9A51E-5B81-4BDA-AED0-362DC4093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399" y="304800"/>
              <a:ext cx="8940093" cy="63246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838200" y="152400"/>
              <a:ext cx="78486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555555"/>
                  </a:solidFill>
                  <a:cs typeface="Arial" panose="020B0604020202020204" pitchFamily="34" charset="0"/>
                </a:rPr>
                <a:t>Comparison of Faculty per 1,000 Students among AAU Publics</a:t>
              </a:r>
            </a:p>
            <a:p>
              <a:pPr algn="ctr"/>
              <a:r>
                <a:rPr lang="en-US" sz="1400" b="1" i="1" dirty="0">
                  <a:solidFill>
                    <a:srgbClr val="555555"/>
                  </a:solidFill>
                  <a:cs typeface="Arial" panose="020B0604020202020204" pitchFamily="34" charset="0"/>
                </a:rPr>
                <a:t>University of Oregon’s Number of Faculty per 1,000 Students is </a:t>
              </a:r>
              <a:r>
                <a:rPr lang="en-US" sz="1400" b="1" i="1" u="sng" dirty="0">
                  <a:solidFill>
                    <a:srgbClr val="555555"/>
                  </a:solidFill>
                  <a:cs typeface="Arial" panose="020B0604020202020204" pitchFamily="34" charset="0"/>
                </a:rPr>
                <a:t>86.5%</a:t>
              </a:r>
              <a:r>
                <a:rPr lang="en-US" sz="1400" b="1" i="1" dirty="0">
                  <a:solidFill>
                    <a:srgbClr val="555555"/>
                  </a:solidFill>
                  <a:cs typeface="Arial" panose="020B0604020202020204" pitchFamily="34" charset="0"/>
                </a:rPr>
                <a:t> of the AAU Mean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2636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7707" y="152400"/>
            <a:ext cx="8940093" cy="6477000"/>
            <a:chOff x="127707" y="76200"/>
            <a:chExt cx="8940093" cy="6477000"/>
          </a:xfrm>
        </p:grpSpPr>
        <p:pic>
          <p:nvPicPr>
            <p:cNvPr id="3" name="slide2" descr="Staff">
              <a:extLst>
                <a:ext uri="{FF2B5EF4-FFF2-40B4-BE49-F238E27FC236}">
                  <a16:creationId xmlns:a16="http://schemas.microsoft.com/office/drawing/2014/main" id="{708D8C1E-AE7E-4781-A900-26CF40056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707" y="228600"/>
              <a:ext cx="8940093" cy="63246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838200" y="76200"/>
              <a:ext cx="78486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555555"/>
                  </a:solidFill>
                  <a:cs typeface="Arial" panose="020B0604020202020204" pitchFamily="34" charset="0"/>
                </a:rPr>
                <a:t>Comparison of Staffing per 1,000 Students among AAU Publics</a:t>
              </a:r>
            </a:p>
            <a:p>
              <a:pPr algn="ctr"/>
              <a:r>
                <a:rPr lang="en-US" sz="1400" b="1" i="1" dirty="0">
                  <a:solidFill>
                    <a:srgbClr val="555555"/>
                  </a:solidFill>
                  <a:cs typeface="Arial" panose="020B0604020202020204" pitchFamily="34" charset="0"/>
                </a:rPr>
                <a:t>University of Oregon’s Number of Staff per 1,000 Students is </a:t>
              </a:r>
              <a:r>
                <a:rPr lang="en-US" sz="1400" b="1" i="1" u="sng" dirty="0">
                  <a:solidFill>
                    <a:srgbClr val="555555"/>
                  </a:solidFill>
                  <a:cs typeface="Arial" panose="020B0604020202020204" pitchFamily="34" charset="0"/>
                </a:rPr>
                <a:t>67.8%</a:t>
              </a:r>
              <a:r>
                <a:rPr lang="en-US" sz="1400" b="1" i="1" dirty="0">
                  <a:solidFill>
                    <a:srgbClr val="555555"/>
                  </a:solidFill>
                  <a:cs typeface="Arial" panose="020B0604020202020204" pitchFamily="34" charset="0"/>
                </a:rPr>
                <a:t> of the AAU Mean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2534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14400" y="1828800"/>
            <a:ext cx="81534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Key Sources of University Funding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E&amp;G Fund Challenges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Impact of COVID-19 on University Finances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One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Two </a:t>
            </a:r>
            <a:endParaRPr lang="en-US" dirty="0">
              <a:latin typeface="+mj-lt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cs typeface="Arial" panose="020B060402020202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+mn-lt"/>
                <a:cs typeface="Arial" panose="020B0604020202020204" pitchFamily="34" charset="0"/>
              </a:rPr>
              <a:t>Agenda</a:t>
            </a:r>
            <a:endParaRPr lang="en-US" sz="1050" b="1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281953" y="4608576"/>
            <a:ext cx="470647" cy="533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332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153400" cy="4876800"/>
          </a:xfrm>
        </p:spPr>
        <p:txBody>
          <a:bodyPr>
            <a:normAutofit lnSpcReduction="10000"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UO at end of winter term.  Institution faced considerable risk related to Spring term.</a:t>
            </a:r>
          </a:p>
          <a:p>
            <a:pPr marL="914400" lvl="2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Enrollments held steady Spring term.</a:t>
            </a:r>
          </a:p>
          <a:p>
            <a:pPr marL="914400" lvl="2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However, significant impact on campus auxiliary operations due to shut down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Housing dropped to under 200 students in dorms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 Rec Center closed – student fees not charged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EMU almost completely closed – student fees not charged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Child care centers closed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Parking activity down</a:t>
            </a:r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990600" y="609600"/>
            <a:ext cx="845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3600" kern="0" dirty="0">
                <a:latin typeface="Calibri" panose="020F0502020204030204" pitchFamily="34" charset="0"/>
                <a:cs typeface="Arial" panose="020B0604020202020204" pitchFamily="34" charset="0"/>
              </a:rPr>
              <a:t>COVID</a:t>
            </a:r>
            <a:r>
              <a:rPr lang="en-US" sz="3600" kern="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3600" kern="0" dirty="0">
                <a:latin typeface="Calibri" panose="020F0502020204030204" pitchFamily="34" charset="0"/>
                <a:cs typeface="Arial" panose="020B0604020202020204" pitchFamily="34" charset="0"/>
              </a:rPr>
              <a:t>Shutdown:  March 2020</a:t>
            </a:r>
          </a:p>
        </p:txBody>
      </p:sp>
    </p:spTree>
    <p:extLst>
      <p:ext uri="{BB962C8B-B14F-4D97-AF65-F5344CB8AC3E}">
        <p14:creationId xmlns:p14="http://schemas.microsoft.com/office/powerpoint/2010/main" val="341240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1371600"/>
          <a:ext cx="7620000" cy="5106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6826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935286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3797888">
                  <a:extLst>
                    <a:ext uri="{9D8B030D-6E8A-4147-A177-3AD203B41FA5}">
                      <a16:colId xmlns:a16="http://schemas.microsoft.com/office/drawing/2014/main" val="3702295842"/>
                    </a:ext>
                  </a:extLst>
                </a:gridCol>
              </a:tblGrid>
              <a:tr h="4751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Auxiliary Operation </a:t>
                      </a:r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FY2020</a:t>
                      </a:r>
                    </a:p>
                    <a:p>
                      <a:pPr algn="ctr"/>
                      <a:r>
                        <a:rPr lang="en-US" sz="1400" dirty="0"/>
                        <a:t>COVID-19</a:t>
                      </a:r>
                      <a:r>
                        <a:rPr lang="en-US" sz="1400" baseline="0" dirty="0"/>
                        <a:t> Impact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Notes</a:t>
                      </a:r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46829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Housing and Dining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$11.6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Spring term – over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95% drop in number of students living on campus.  Full refunds provided for housing and dining fees.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6983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Health Center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$0.7 million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6983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Athletics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No losses spring term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PAC-12</a:t>
                      </a:r>
                      <a:r>
                        <a:rPr lang="en-US" sz="1400" baseline="0" dirty="0">
                          <a:solidFill>
                            <a:srgbClr val="232D23"/>
                          </a:solidFill>
                        </a:rPr>
                        <a:t> distribution maintained; </a:t>
                      </a:r>
                      <a:r>
                        <a:rPr lang="en-US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 actions, spending freeze, and other expense reductions implemented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46983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EMU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$1.1 million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Spring</a:t>
                      </a:r>
                      <a:r>
                        <a:rPr lang="en-US" sz="1400" baseline="0" dirty="0">
                          <a:solidFill>
                            <a:srgbClr val="232D23"/>
                          </a:solidFill>
                        </a:rPr>
                        <a:t> term student fees refunded as most operations in building closed.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33698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PE &amp; Rec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$2.6 million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232D23"/>
                          </a:solidFill>
                        </a:rPr>
                        <a:t>Spring term student fees refunded</a:t>
                      </a:r>
                      <a:r>
                        <a:rPr lang="en-US" sz="1400" baseline="0" dirty="0">
                          <a:solidFill>
                            <a:srgbClr val="232D23"/>
                          </a:solidFill>
                        </a:rPr>
                        <a:t> as center was closed 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3862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Transportation</a:t>
                      </a:r>
                      <a:r>
                        <a:rPr lang="en-US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Services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$577K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568426"/>
                  </a:ext>
                </a:extLst>
              </a:tr>
              <a:tr h="39418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Olum Child Care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$253K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Child care services closed Spring term.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181424"/>
                  </a:ext>
                </a:extLst>
              </a:tr>
              <a:tr h="4099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Printing and Mailing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$103K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067806"/>
                  </a:ext>
                </a:extLst>
              </a:tr>
              <a:tr h="558791"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Total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</a:rPr>
                        <a:t> Losses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$16.9 million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 bwMode="auto">
          <a:xfrm>
            <a:off x="838200" y="152400"/>
            <a:ext cx="73914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Calibri" panose="020F0502020204030204" pitchFamily="34" charset="0"/>
                <a:cs typeface="Arial" panose="020B0604020202020204" pitchFamily="34" charset="0"/>
              </a:rPr>
              <a:t>FY2020:  Impact of COVID-19 </a:t>
            </a:r>
          </a:p>
          <a:p>
            <a:r>
              <a:rPr lang="en-US" sz="3600" kern="0" dirty="0">
                <a:latin typeface="Calibri" panose="020F0502020204030204" pitchFamily="34" charset="0"/>
                <a:cs typeface="Arial" panose="020B0604020202020204" pitchFamily="34" charset="0"/>
              </a:rPr>
              <a:t>on Auxiliary Operations </a:t>
            </a:r>
          </a:p>
        </p:txBody>
      </p:sp>
    </p:spTree>
    <p:extLst>
      <p:ext uri="{BB962C8B-B14F-4D97-AF65-F5344CB8AC3E}">
        <p14:creationId xmlns:p14="http://schemas.microsoft.com/office/powerpoint/2010/main" val="11922787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58A75-9933-4075-9B94-E65F167B9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228600"/>
            <a:ext cx="8991600" cy="1112838"/>
          </a:xfrm>
        </p:spPr>
        <p:txBody>
          <a:bodyPr/>
          <a:lstStyle/>
          <a:p>
            <a:r>
              <a:rPr lang="en-US" sz="3600" b="1" kern="0" dirty="0">
                <a:solidFill>
                  <a:srgbClr val="003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Actions Taken to Reduce Expenditures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D75EF-750B-4E4F-B69C-BD8ACD1DD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9536"/>
            <a:ext cx="9067800" cy="4972664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Hiring Freeze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Pay Action Freeze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Travel freeze (for health reasons)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Voluntary pay reductions – senior leadership (President, Provost, Vice Presidents, Deans, Athletic Director)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HR actions in Auxiliary Operations (Leave without Pay with extended benefits; FTE reductions, Layoffs)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Agreement with United Academics to extend collective bargaining agreement (with no annual salary increase) to June 2021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Workshare program – summer FTE reduction program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Direction to limit Services and Supplies (“S&amp;S”) expenditures to essential expenses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Progressive Pay Reduction Plan (“PPR”)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4010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 bwMode="auto">
          <a:xfrm>
            <a:off x="304800" y="1143000"/>
            <a:ext cx="8305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914400"/>
          </a:xfrm>
        </p:spPr>
        <p:txBody>
          <a:bodyPr>
            <a:normAutofit/>
          </a:bodyPr>
          <a:lstStyle/>
          <a:p>
            <a:pPr algn="l"/>
            <a:r>
              <a:rPr lang="en-US" sz="3600" b="1" kern="0" dirty="0">
                <a:solidFill>
                  <a:srgbClr val="003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FY2021</a:t>
            </a:r>
            <a:r>
              <a:rPr lang="en-US" sz="2800" b="1" dirty="0"/>
              <a:t> </a:t>
            </a:r>
            <a:r>
              <a:rPr lang="en-US" sz="3600" b="1" kern="0" dirty="0">
                <a:solidFill>
                  <a:srgbClr val="003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E&amp;G Fund Projections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553200"/>
            <a:ext cx="2133600" cy="304800"/>
          </a:xfrm>
        </p:spPr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1BD77F5-615C-4A7E-86A4-52A281622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5333997"/>
          </a:xfrm>
        </p:spPr>
        <p:txBody>
          <a:bodyPr>
            <a:no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Covid-19 pandemic dramatically affecting FY21 E&amp;G fund finances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Total student enrollment down 3.6% from last year, mainly driven by 12.1% drop in first year undergraduate students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Undergraduate tuition for FY2021 dropped by over $25 million due to COVID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Reduction in number of first year students will affect E&amp;G fund for the next 4-5 years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However, COVID-19 related one time cost savings (e.g., S&amp;S reductions, workshare savings, etc.) are expected to mitigate the revenue losses in the E&amp;G fund for FY2021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FY2021 E&amp;G fund:  balanced due to cost savings initiatives</a:t>
            </a:r>
          </a:p>
        </p:txBody>
      </p:sp>
      <p:sp>
        <p:nvSpPr>
          <p:cNvPr id="2" name="Rectangle 1"/>
          <p:cNvSpPr/>
          <p:nvPr/>
        </p:nvSpPr>
        <p:spPr>
          <a:xfrm>
            <a:off x="6934200" y="6540500"/>
            <a:ext cx="533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4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076701"/>
              </p:ext>
            </p:extLst>
          </p:nvPr>
        </p:nvGraphicFramePr>
        <p:xfrm>
          <a:off x="228600" y="1082040"/>
          <a:ext cx="8648700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2528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153160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1230037">
                  <a:extLst>
                    <a:ext uri="{9D8B030D-6E8A-4147-A177-3AD203B41FA5}">
                      <a16:colId xmlns:a16="http://schemas.microsoft.com/office/drawing/2014/main" val="3947461545"/>
                    </a:ext>
                  </a:extLst>
                </a:gridCol>
                <a:gridCol w="1230037">
                  <a:extLst>
                    <a:ext uri="{9D8B030D-6E8A-4147-A177-3AD203B41FA5}">
                      <a16:colId xmlns:a16="http://schemas.microsoft.com/office/drawing/2014/main" val="843138776"/>
                    </a:ext>
                  </a:extLst>
                </a:gridCol>
                <a:gridCol w="1230037">
                  <a:extLst>
                    <a:ext uri="{9D8B030D-6E8A-4147-A177-3AD203B41FA5}">
                      <a16:colId xmlns:a16="http://schemas.microsoft.com/office/drawing/2014/main" val="873452969"/>
                    </a:ext>
                  </a:extLst>
                </a:gridCol>
                <a:gridCol w="2882901">
                  <a:extLst>
                    <a:ext uri="{9D8B030D-6E8A-4147-A177-3AD203B41FA5}">
                      <a16:colId xmlns:a16="http://schemas.microsoft.com/office/drawing/2014/main" val="3702295842"/>
                    </a:ext>
                  </a:extLst>
                </a:gridCol>
              </a:tblGrid>
              <a:tr h="12691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Auxiliary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Initial FY21 Scenarios</a:t>
                      </a:r>
                    </a:p>
                    <a:p>
                      <a:pPr algn="ctr"/>
                      <a:r>
                        <a:rPr lang="en-US" sz="1600" dirty="0"/>
                        <a:t>Size of Loss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Dec</a:t>
                      </a:r>
                      <a:r>
                        <a:rPr lang="en-US" sz="1600" baseline="0" dirty="0"/>
                        <a:t> Update</a:t>
                      </a:r>
                      <a:r>
                        <a:rPr lang="en-US" sz="1600" dirty="0"/>
                        <a:t> FY21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Proj</a:t>
                      </a:r>
                      <a:endParaRPr lang="en-US" sz="1600" baseline="0" dirty="0"/>
                    </a:p>
                    <a:p>
                      <a:pPr algn="ctr"/>
                      <a:r>
                        <a:rPr lang="en-US" sz="1600" baseline="0" dirty="0"/>
                        <a:t>Size of Loss</a:t>
                      </a:r>
                      <a:endParaRPr lang="en-US" sz="1600" dirty="0"/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March</a:t>
                      </a:r>
                      <a:r>
                        <a:rPr lang="en-US" sz="1600" baseline="0" dirty="0"/>
                        <a:t> Update FY21 </a:t>
                      </a:r>
                      <a:r>
                        <a:rPr lang="en-US" sz="1600" baseline="0" dirty="0" err="1"/>
                        <a:t>Proj</a:t>
                      </a:r>
                      <a:r>
                        <a:rPr lang="en-US" sz="1600" baseline="0" dirty="0"/>
                        <a:t> Size of Loss</a:t>
                      </a:r>
                      <a:endParaRPr lang="en-US" sz="1600" dirty="0"/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May Update  FY21 </a:t>
                      </a:r>
                      <a:r>
                        <a:rPr lang="en-US" sz="1600" dirty="0" err="1"/>
                        <a:t>Proj</a:t>
                      </a:r>
                      <a:r>
                        <a:rPr lang="en-US" sz="1600" dirty="0"/>
                        <a:t>  Size of Loss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Notes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46829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Housing and Dining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$11.0 million to</a:t>
                      </a:r>
                    </a:p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$15.1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$9.9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$9.4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$8.2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Fall 2020 Housing Residents down approximately 38%.  Winter 2021 Housing Residents down approximately 40%.  Spring housing residents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on track with expectations for the year.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69837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Health Center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$1.0 million </a:t>
                      </a:r>
                    </a:p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to</a:t>
                      </a:r>
                    </a:p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 $2.2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$0.2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million 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$1.5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$1.5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million 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rgbClr val="232D23"/>
                          </a:solidFill>
                        </a:rPr>
                        <a:t>Additional revenue loss due to increased Covid-19 activities, as well as lower enrollment.</a:t>
                      </a:r>
                      <a:endParaRPr lang="en-US" sz="15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Athletics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$56.3 million  to</a:t>
                      </a:r>
                    </a:p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$81.1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$63.0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$63.0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$55.0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</a:rPr>
                        <a:t> million 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232D23"/>
                          </a:solidFill>
                        </a:rPr>
                        <a:t>Additional gift revenue transferred</a:t>
                      </a:r>
                      <a:r>
                        <a:rPr lang="en-US" sz="1500" baseline="0" dirty="0">
                          <a:solidFill>
                            <a:srgbClr val="232D23"/>
                          </a:solidFill>
                        </a:rPr>
                        <a:t> from Foundation; further expense reductions.</a:t>
                      </a:r>
                      <a:endParaRPr lang="en-US" sz="15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EMU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Up to $1.6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No loss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No loss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No loss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232D23"/>
                          </a:solidFill>
                        </a:rPr>
                        <a:t>Expenses</a:t>
                      </a:r>
                      <a:r>
                        <a:rPr lang="en-US" sz="1500" baseline="0" dirty="0">
                          <a:solidFill>
                            <a:srgbClr val="232D23"/>
                          </a:solidFill>
                        </a:rPr>
                        <a:t> reduced to match projected revenue.  Incidental fee funding intact.</a:t>
                      </a:r>
                      <a:endParaRPr lang="en-US" sz="15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336982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PE &amp; Rec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Up to $2.1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$1.1 million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$300K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232D23"/>
                          </a:solidFill>
                        </a:rPr>
                        <a:t>Significant</a:t>
                      </a:r>
                      <a:r>
                        <a:rPr lang="en-US" sz="1500" baseline="0" dirty="0">
                          <a:solidFill>
                            <a:srgbClr val="232D23"/>
                          </a:solidFill>
                        </a:rPr>
                        <a:t> loss of other revenue offset with additional expense reduction actions.</a:t>
                      </a:r>
                      <a:endParaRPr lang="en-US" sz="15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 bwMode="auto">
          <a:xfrm>
            <a:off x="190500" y="304800"/>
            <a:ext cx="87630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latin typeface="+mn-lt"/>
                <a:cs typeface="Arial" panose="020B0604020202020204" pitchFamily="34" charset="0"/>
              </a:rPr>
              <a:t>FY2021: Updated Auxiliary Operation Projections</a:t>
            </a:r>
          </a:p>
        </p:txBody>
      </p:sp>
    </p:spTree>
    <p:extLst>
      <p:ext uri="{BB962C8B-B14F-4D97-AF65-F5344CB8AC3E}">
        <p14:creationId xmlns:p14="http://schemas.microsoft.com/office/powerpoint/2010/main" val="386249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4" descr="Annual State Appr">
            <a:extLst>
              <a:ext uri="{FF2B5EF4-FFF2-40B4-BE49-F238E27FC236}">
                <a16:creationId xmlns:a16="http://schemas.microsoft.com/office/drawing/2014/main" id="{EBC849CF-DC9C-4C00-9AF8-9F65FAAD7C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8600"/>
            <a:ext cx="8940093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849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14400" y="1828800"/>
            <a:ext cx="81534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Key Sources of University Funding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E&amp;G Fund Challenges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Impact of COVID-19 on University Finances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One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Part Two </a:t>
            </a:r>
            <a:endParaRPr lang="en-US" dirty="0">
              <a:latin typeface="+mj-lt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cs typeface="Arial" panose="020B060402020202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+mn-lt"/>
                <a:cs typeface="Arial" panose="020B0604020202020204" pitchFamily="34" charset="0"/>
              </a:rPr>
              <a:t>Agenda</a:t>
            </a:r>
            <a:endParaRPr lang="en-US" sz="1050" b="1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281953" y="5047488"/>
            <a:ext cx="470647" cy="533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8960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228600" y="6858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kern="0" dirty="0">
                <a:solidFill>
                  <a:srgbClr val="003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COVID Part Two:  FY2022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1143000" y="2286000"/>
            <a:ext cx="7620000" cy="29718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Enrollment rebounded fall 2021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Federal HEERF funding granted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Unprecedented staffing issues resulted in significant one-time personnel cost savings</a:t>
            </a: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87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21" descr="Campus Growth">
            <a:extLst>
              <a:ext uri="{FF2B5EF4-FFF2-40B4-BE49-F238E27FC236}">
                <a16:creationId xmlns:a16="http://schemas.microsoft.com/office/drawing/2014/main" id="{BC860D98-9B02-4CF8-B94B-0318744FE8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4800"/>
            <a:ext cx="8991600" cy="636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6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B6B7B-8A5C-45CD-865B-7C3724EDB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Federal COVID Relief Funds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A09943C-0446-402B-9645-BE229B2EF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333956"/>
              </p:ext>
            </p:extLst>
          </p:nvPr>
        </p:nvGraphicFramePr>
        <p:xfrm>
          <a:off x="381000" y="1066800"/>
          <a:ext cx="9410700" cy="5192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5503">
                  <a:extLst>
                    <a:ext uri="{9D8B030D-6E8A-4147-A177-3AD203B41FA5}">
                      <a16:colId xmlns:a16="http://schemas.microsoft.com/office/drawing/2014/main" val="3400612353"/>
                    </a:ext>
                  </a:extLst>
                </a:gridCol>
                <a:gridCol w="2358399">
                  <a:extLst>
                    <a:ext uri="{9D8B030D-6E8A-4147-A177-3AD203B41FA5}">
                      <a16:colId xmlns:a16="http://schemas.microsoft.com/office/drawing/2014/main" val="3711600385"/>
                    </a:ext>
                  </a:extLst>
                </a:gridCol>
                <a:gridCol w="2358399">
                  <a:extLst>
                    <a:ext uri="{9D8B030D-6E8A-4147-A177-3AD203B41FA5}">
                      <a16:colId xmlns:a16="http://schemas.microsoft.com/office/drawing/2014/main" val="3173289260"/>
                    </a:ext>
                  </a:extLst>
                </a:gridCol>
                <a:gridCol w="2358399">
                  <a:extLst>
                    <a:ext uri="{9D8B030D-6E8A-4147-A177-3AD203B41FA5}">
                      <a16:colId xmlns:a16="http://schemas.microsoft.com/office/drawing/2014/main" val="3275075003"/>
                    </a:ext>
                  </a:extLst>
                </a:gridCol>
              </a:tblGrid>
              <a:tr h="48078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Allocation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Spend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br>
                        <a:rPr lang="en-US" sz="1100" u="none" strike="noStrike" dirty="0">
                          <a:effectLst/>
                        </a:rPr>
                      </a:br>
                      <a:r>
                        <a:rPr lang="en-US" sz="1100" u="none" strike="noStrike" dirty="0">
                          <a:effectLst/>
                        </a:rPr>
                        <a:t>(through 08/31/22)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Remaining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35746"/>
                  </a:ext>
                </a:extLst>
              </a:tr>
              <a:tr h="1642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301536"/>
                  </a:ext>
                </a:extLst>
              </a:tr>
              <a:tr h="16425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Student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072346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HEERF I (CARES)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8,047,973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8,047,973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                       -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321879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HEERF II (CRRSAA)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8,047,973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8,047,973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              -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403548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HEERF III (ARP)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</a:rPr>
                        <a:t>                   21,425,659 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</a:rPr>
                        <a:t>                   21,357,210   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</a:rPr>
                        <a:t>                           68,449 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263968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                   37,521,605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                   37,453,156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                           68,449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067646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68957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Institutional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761587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HEERF I (CARES)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         8,047,973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8,047,973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              -  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096692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HEERF II (CRRSAA)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       16,102,896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15,610,905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    491,991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088562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HEERF III (ARP)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</a:rPr>
                        <a:t>                   21,390,060 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</a:rPr>
                        <a:t>                   20,730,168 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</a:rPr>
                        <a:t>                         659,892 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182755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Total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                   45,540,929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                   44,389,046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                      1,151,883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503837"/>
                  </a:ext>
                </a:extLst>
              </a:tr>
              <a:tr h="210930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854714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904347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HEERF I (CARES)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16,095,946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16,095,946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              -  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890148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HEERF II (CRRSAA)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       24,150,869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23,658,878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               491,991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545432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HEERF III (ARP)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</a:rPr>
                        <a:t>                   42,815,719 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</a:rPr>
                        <a:t>                   42,087,378 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</a:rPr>
                        <a:t>                         728,341 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67815"/>
                  </a:ext>
                </a:extLst>
              </a:tr>
              <a:tr h="2749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Total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sng" strike="noStrike" dirty="0">
                          <a:effectLst/>
                        </a:rPr>
                        <a:t>                   83,062,534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sng" strike="noStrike" dirty="0">
                          <a:effectLst/>
                        </a:rPr>
                        <a:t>                   81,842,202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sng" strike="noStrike" dirty="0">
                          <a:effectLst/>
                        </a:rPr>
                        <a:t>                      1,220,332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3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83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A3B6B7B-8A5C-45CD-865B-7C3724EDB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Federal COVID Relief Funds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B27543D-556B-4217-8AC6-01D1333ACD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181106"/>
              </p:ext>
            </p:extLst>
          </p:nvPr>
        </p:nvGraphicFramePr>
        <p:xfrm>
          <a:off x="533400" y="914400"/>
          <a:ext cx="8001000" cy="57150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26647">
                  <a:extLst>
                    <a:ext uri="{9D8B030D-6E8A-4147-A177-3AD203B41FA5}">
                      <a16:colId xmlns:a16="http://schemas.microsoft.com/office/drawing/2014/main" val="1762088835"/>
                    </a:ext>
                  </a:extLst>
                </a:gridCol>
                <a:gridCol w="1274353">
                  <a:extLst>
                    <a:ext uri="{9D8B030D-6E8A-4147-A177-3AD203B41FA5}">
                      <a16:colId xmlns:a16="http://schemas.microsoft.com/office/drawing/2014/main" val="1231131022"/>
                    </a:ext>
                  </a:extLst>
                </a:gridCol>
              </a:tblGrid>
              <a:tr h="29858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Spend by Project (through 08/31/2022)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84234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519312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Direct Student Support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         37,453,156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0" marR="5780" marT="578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84984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Lost Revenue - Tuition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20,161,330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604842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Reimburse Housing for Student Refunds - Room &amp; Board - Spring, 2020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5,500,000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940280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Fee Refunds - Online Fee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4,997,665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54722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Testing/tracing program (including CoronaCorps)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4,025,868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90125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 COVID-19 Expenses - University Health Services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1,320,543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130769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 COVID-19 Expenses - CPFM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1,231,193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905499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Lost Revenue - University Health Services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1,179,457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451791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Reimburse PE&amp;Rec for Student Refunds - Rec Center Fees - Spring, 2020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1,150,000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604280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Lost Revenue - Parking &amp; Transportation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1,000,000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054993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Lost Revenue - Research Service Centers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880,000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447889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Transition in-person classes to remote/online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735,420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254792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Personal Protective Equipment for students/faculty/staff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686,727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576751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 bathroom fixtures to allow hands-free operation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536,752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55404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 COVID-19 Expenses - Information Services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329,004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326676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Changes to building air handling equipment - HEPA air filters for classrooms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170,947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300948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Lost Revenue - Printing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100,000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050554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Vaccination Compliance Program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76,106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086253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Housing Incentives - Self-quarantine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66,400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926536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Vaccination Incentive Awards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50,000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831144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Installation of Plexiglass panels in common areas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49,626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339782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 Vaccination &amp; Testing Compliance Program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45,889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348742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Campus signage and decals (i.e., proper spacing in elevators)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30,943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318000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Sanitizing stations and supplies in common areas and classrooms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28,623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168693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Large exterior tents to allow for additional physical distancing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18,387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552244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Campus-wide Expenses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18,164 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451324"/>
                  </a:ext>
                </a:extLst>
              </a:tr>
              <a:tr h="193444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         </a:t>
                      </a:r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81,842,202</a:t>
                      </a: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80" marR="5780" marT="578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48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34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9597B57-1FDE-42F2-BEF5-3EAA62BD6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54124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E37765-15E2-AA0A-FF25-BE4C68C40D58}"/>
              </a:ext>
            </a:extLst>
          </p:cNvPr>
          <p:cNvSpPr txBox="1"/>
          <p:nvPr/>
        </p:nvSpPr>
        <p:spPr>
          <a:xfrm>
            <a:off x="457200" y="914400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FY22 Education and General Fund - Year in Review</a:t>
            </a:r>
            <a:r>
              <a:rPr lang="en-US" dirty="0"/>
              <a:t> 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F129446-C8CD-D0C8-6DD3-C4564FC464B0}"/>
              </a:ext>
            </a:extLst>
          </p:cNvPr>
          <p:cNvGraphicFramePr>
            <a:graphicFrameLocks noGrp="1"/>
          </p:cNvGraphicFramePr>
          <p:nvPr/>
        </p:nvGraphicFramePr>
        <p:xfrm>
          <a:off x="457199" y="1600200"/>
          <a:ext cx="8541248" cy="4876797"/>
        </p:xfrm>
        <a:graphic>
          <a:graphicData uri="http://schemas.openxmlformats.org/drawingml/2006/table">
            <a:tbl>
              <a:tblPr/>
              <a:tblGrid>
                <a:gridCol w="2077252">
                  <a:extLst>
                    <a:ext uri="{9D8B030D-6E8A-4147-A177-3AD203B41FA5}">
                      <a16:colId xmlns:a16="http://schemas.microsoft.com/office/drawing/2014/main" val="406162840"/>
                    </a:ext>
                  </a:extLst>
                </a:gridCol>
                <a:gridCol w="1161197">
                  <a:extLst>
                    <a:ext uri="{9D8B030D-6E8A-4147-A177-3AD203B41FA5}">
                      <a16:colId xmlns:a16="http://schemas.microsoft.com/office/drawing/2014/main" val="2969344450"/>
                    </a:ext>
                  </a:extLst>
                </a:gridCol>
                <a:gridCol w="1070882">
                  <a:extLst>
                    <a:ext uri="{9D8B030D-6E8A-4147-A177-3AD203B41FA5}">
                      <a16:colId xmlns:a16="http://schemas.microsoft.com/office/drawing/2014/main" val="2430182585"/>
                    </a:ext>
                  </a:extLst>
                </a:gridCol>
                <a:gridCol w="1070882">
                  <a:extLst>
                    <a:ext uri="{9D8B030D-6E8A-4147-A177-3AD203B41FA5}">
                      <a16:colId xmlns:a16="http://schemas.microsoft.com/office/drawing/2014/main" val="3270040459"/>
                    </a:ext>
                  </a:extLst>
                </a:gridCol>
                <a:gridCol w="1187001">
                  <a:extLst>
                    <a:ext uri="{9D8B030D-6E8A-4147-A177-3AD203B41FA5}">
                      <a16:colId xmlns:a16="http://schemas.microsoft.com/office/drawing/2014/main" val="2591174673"/>
                    </a:ext>
                  </a:extLst>
                </a:gridCol>
                <a:gridCol w="1045077">
                  <a:extLst>
                    <a:ext uri="{9D8B030D-6E8A-4147-A177-3AD203B41FA5}">
                      <a16:colId xmlns:a16="http://schemas.microsoft.com/office/drawing/2014/main" val="3318070058"/>
                    </a:ext>
                  </a:extLst>
                </a:gridCol>
                <a:gridCol w="928957">
                  <a:extLst>
                    <a:ext uri="{9D8B030D-6E8A-4147-A177-3AD203B41FA5}">
                      <a16:colId xmlns:a16="http://schemas.microsoft.com/office/drawing/2014/main" val="749279729"/>
                    </a:ext>
                  </a:extLst>
                </a:gridCol>
              </a:tblGrid>
              <a:tr h="581891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Initial Projection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Updated Projection Q1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Updated Projection Q2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Updated Projection Q3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Actual Q4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 Full Year Actual as % of Initial Projection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814489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State Appropriation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86,903,473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85,750,238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85,750,238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85,750,238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86,620,558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822488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 and Fees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430,700,000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436,500,000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439,500,000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440,500,000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444,343,185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103.2%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7130653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Gifts Grants &amp; Contracts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400,000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400,000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400,000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400,000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159,843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345345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ICC Revenue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27,250,000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28,250,000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28,250,000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28,250,000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28,676,144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105.2%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363826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Federal Student Aid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625045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Interest and Investment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7,971,000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7,971,000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8,500,000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8,800,000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9,609,350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120.6%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2069511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Internal Sales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900,000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900,000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900,000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900,000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908,643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6423548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Sales &amp;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4,000,000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4,000,000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4,000,000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4,000,000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4,436,976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110.9%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2699027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Revenues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2,250,000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2,250,000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2,250,000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2,250,000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2,473,372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109.9%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964026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Transfers From Ore State Agencies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434184"/>
                  </a:ext>
                </a:extLst>
              </a:tr>
              <a:tr h="390446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Revenue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560,374,473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566,021,238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569,550,238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570,850,238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577,228,069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217285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34FD366-7F5F-8325-3F5B-6CDA23335F23}"/>
              </a:ext>
            </a:extLst>
          </p:cNvPr>
          <p:cNvSpPr txBox="1"/>
          <p:nvPr/>
        </p:nvSpPr>
        <p:spPr>
          <a:xfrm>
            <a:off x="457200" y="1283732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Revenue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0177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9597B57-1FDE-42F2-BEF5-3EAA62BD6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54124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E37765-15E2-AA0A-FF25-BE4C68C40D58}"/>
              </a:ext>
            </a:extLst>
          </p:cNvPr>
          <p:cNvSpPr txBox="1"/>
          <p:nvPr/>
        </p:nvSpPr>
        <p:spPr>
          <a:xfrm>
            <a:off x="457200" y="914400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FY22 Education and General Fund - Year in Review</a:t>
            </a:r>
            <a:r>
              <a:rPr lang="en-US" dirty="0"/>
              <a:t>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BBA3F7B-F80F-6DAD-C644-9CF8760400E8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631780"/>
          <a:ext cx="8506834" cy="4906087"/>
        </p:xfrm>
        <a:graphic>
          <a:graphicData uri="http://schemas.openxmlformats.org/drawingml/2006/table">
            <a:tbl>
              <a:tblPr/>
              <a:tblGrid>
                <a:gridCol w="1976335">
                  <a:extLst>
                    <a:ext uri="{9D8B030D-6E8A-4147-A177-3AD203B41FA5}">
                      <a16:colId xmlns:a16="http://schemas.microsoft.com/office/drawing/2014/main" val="4068978473"/>
                    </a:ext>
                  </a:extLst>
                </a:gridCol>
                <a:gridCol w="1104783">
                  <a:extLst>
                    <a:ext uri="{9D8B030D-6E8A-4147-A177-3AD203B41FA5}">
                      <a16:colId xmlns:a16="http://schemas.microsoft.com/office/drawing/2014/main" val="2372929974"/>
                    </a:ext>
                  </a:extLst>
                </a:gridCol>
                <a:gridCol w="1018857">
                  <a:extLst>
                    <a:ext uri="{9D8B030D-6E8A-4147-A177-3AD203B41FA5}">
                      <a16:colId xmlns:a16="http://schemas.microsoft.com/office/drawing/2014/main" val="3016942673"/>
                    </a:ext>
                  </a:extLst>
                </a:gridCol>
                <a:gridCol w="1212534">
                  <a:extLst>
                    <a:ext uri="{9D8B030D-6E8A-4147-A177-3AD203B41FA5}">
                      <a16:colId xmlns:a16="http://schemas.microsoft.com/office/drawing/2014/main" val="656245269"/>
                    </a:ext>
                  </a:extLst>
                </a:gridCol>
                <a:gridCol w="1062502">
                  <a:extLst>
                    <a:ext uri="{9D8B030D-6E8A-4147-A177-3AD203B41FA5}">
                      <a16:colId xmlns:a16="http://schemas.microsoft.com/office/drawing/2014/main" val="1490127209"/>
                    </a:ext>
                  </a:extLst>
                </a:gridCol>
                <a:gridCol w="1138395">
                  <a:extLst>
                    <a:ext uri="{9D8B030D-6E8A-4147-A177-3AD203B41FA5}">
                      <a16:colId xmlns:a16="http://schemas.microsoft.com/office/drawing/2014/main" val="1167555922"/>
                    </a:ext>
                  </a:extLst>
                </a:gridCol>
                <a:gridCol w="993428">
                  <a:extLst>
                    <a:ext uri="{9D8B030D-6E8A-4147-A177-3AD203B41FA5}">
                      <a16:colId xmlns:a16="http://schemas.microsoft.com/office/drawing/2014/main" val="1883974957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Initial Projection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Updated Projection Q1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Updated Projection Q2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Updated Projection Q3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Actual Q4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FY22  Full Year Actual as % of Initial Projection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373770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Personnel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452,359,000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452,359,000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443,400,000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438,000,000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434,891,343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79419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8318412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 &amp; Supplies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109,100,000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112,600,000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112,600,000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112,600,000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109,884,107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121537"/>
                  </a:ext>
                </a:extLst>
              </a:tr>
              <a:tr h="22095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Merchandise-Resale/Redistribution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5,100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5,100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5,100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5,100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9,869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193.5%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588295"/>
                  </a:ext>
                </a:extLst>
              </a:tr>
              <a:tr h="2035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Internal Sales Reimbursements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(16,100,000)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(16,100,000)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(16,100,000)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(16,100,000)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(16,518,752)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102.6%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866147"/>
                  </a:ext>
                </a:extLst>
              </a:tr>
              <a:tr h="19819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Indirect Costs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34,000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34,000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34,000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34,000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4,677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9497769"/>
                  </a:ext>
                </a:extLst>
              </a:tr>
              <a:tr h="21235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Depreciation/Amortization Expense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152419"/>
                  </a:ext>
                </a:extLst>
              </a:tr>
              <a:tr h="22412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Aid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6,765,000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6,765,000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5,000,000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4,000,000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3,826,346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793765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General Expense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    99,804,100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103,304,100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101,539,100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100,539,100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97,206,247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0282328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134909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Transfers Out(In)*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6,900,000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8,900,000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8,900,000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25,900,000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27,254,440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864308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7040521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Expense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559,063,100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564,563,100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553,839,100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564,439,100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559,352,030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786834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before CapEx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1,311,373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1,458,138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15,711,138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6,411,138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17,876,039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1363.2%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399191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900097"/>
                  </a:ext>
                </a:extLst>
              </a:tr>
              <a:tr h="210036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Beginning Fund Balance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61,285,476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61,285,476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61,285,476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61,285,476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61,285,476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60456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Capital Expenditures**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(5,100,000)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(5,100,000)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(5,100,000)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(4,000,000)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(5,101,140)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463836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(from above)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1,311,373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1,458,138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15,711,138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6,411,138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17,876,039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1363.2%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656942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 Additions/Deductions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548,976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966728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Federal COVID-19 Relief Funds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18,700,000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18,700,000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18,700,000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18,700,000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18,700,000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332265"/>
                  </a:ext>
                </a:extLst>
              </a:tr>
              <a:tr h="16982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Ending Fund Balance***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76,196,849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76,343,614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90,596,614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82,396,614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93,309,351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122.5%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3337316"/>
                  </a:ext>
                </a:extLst>
              </a:tr>
              <a:tr h="157732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515127"/>
                  </a:ext>
                </a:extLst>
              </a:tr>
              <a:tr h="169823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- Net Transfers include transfers to Plant funds for capital construction projects and transfers to other funds for support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905041"/>
                  </a:ext>
                </a:extLst>
              </a:tr>
              <a:tr h="169823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 - Capital Expenditures includes IS/Research computer servers and networks, library collections, vehicles and general equipment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438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1062624-7095-FB1F-F07A-DE224EEF3859}"/>
              </a:ext>
            </a:extLst>
          </p:cNvPr>
          <p:cNvSpPr txBox="1"/>
          <p:nvPr/>
        </p:nvSpPr>
        <p:spPr>
          <a:xfrm>
            <a:off x="457200" y="1262448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Expenses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04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609600"/>
          </a:xfrm>
        </p:spPr>
        <p:txBody>
          <a:bodyPr/>
          <a:lstStyle/>
          <a:p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E&amp;G</a:t>
            </a:r>
            <a:r>
              <a:rPr lang="en-US" sz="4800" b="1" dirty="0">
                <a:latin typeface="+mn-lt"/>
              </a:rPr>
              <a:t> </a:t>
            </a:r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Fund Balance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52395" y="835826"/>
          <a:ext cx="8839205" cy="272420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01950">
                  <a:extLst>
                    <a:ext uri="{9D8B030D-6E8A-4147-A177-3AD203B41FA5}">
                      <a16:colId xmlns:a16="http://schemas.microsoft.com/office/drawing/2014/main" val="3695909702"/>
                    </a:ext>
                  </a:extLst>
                </a:gridCol>
                <a:gridCol w="1283289">
                  <a:extLst>
                    <a:ext uri="{9D8B030D-6E8A-4147-A177-3AD203B41FA5}">
                      <a16:colId xmlns:a16="http://schemas.microsoft.com/office/drawing/2014/main" val="3628622364"/>
                    </a:ext>
                  </a:extLst>
                </a:gridCol>
                <a:gridCol w="1176340">
                  <a:extLst>
                    <a:ext uri="{9D8B030D-6E8A-4147-A177-3AD203B41FA5}">
                      <a16:colId xmlns:a16="http://schemas.microsoft.com/office/drawing/2014/main" val="2951169523"/>
                    </a:ext>
                  </a:extLst>
                </a:gridCol>
                <a:gridCol w="1425875">
                  <a:extLst>
                    <a:ext uri="{9D8B030D-6E8A-4147-A177-3AD203B41FA5}">
                      <a16:colId xmlns:a16="http://schemas.microsoft.com/office/drawing/2014/main" val="250922952"/>
                    </a:ext>
                  </a:extLst>
                </a:gridCol>
                <a:gridCol w="1484682">
                  <a:extLst>
                    <a:ext uri="{9D8B030D-6E8A-4147-A177-3AD203B41FA5}">
                      <a16:colId xmlns:a16="http://schemas.microsoft.com/office/drawing/2014/main" val="3668365473"/>
                    </a:ext>
                  </a:extLst>
                </a:gridCol>
                <a:gridCol w="1367069">
                  <a:extLst>
                    <a:ext uri="{9D8B030D-6E8A-4147-A177-3AD203B41FA5}">
                      <a16:colId xmlns:a16="http://schemas.microsoft.com/office/drawing/2014/main" val="1363216429"/>
                    </a:ext>
                  </a:extLst>
                </a:gridCol>
              </a:tblGrid>
              <a:tr h="436825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FY2018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FY2019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FY2020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FY2021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FY2022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2572365"/>
                  </a:ext>
                </a:extLst>
              </a:tr>
              <a:tr h="67966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Total Expenses</a:t>
                      </a:r>
                    </a:p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including </a:t>
                      </a:r>
                      <a:r>
                        <a:rPr lang="en-US" sz="2000" dirty="0" err="1">
                          <a:latin typeface="+mn-lt"/>
                        </a:rPr>
                        <a:t>CapEx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$520M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$544M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$552.6M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$524.1M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564.5M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5066365"/>
                  </a:ext>
                </a:extLst>
              </a:tr>
              <a:tr h="38415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Weekly </a:t>
                      </a:r>
                      <a:r>
                        <a:rPr lang="en-US" sz="2000" dirty="0" err="1">
                          <a:latin typeface="+mn-lt"/>
                        </a:rPr>
                        <a:t>OpEx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10.5M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$10.6M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$10.1M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$10.9M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78075971"/>
                  </a:ext>
                </a:extLst>
              </a:tr>
              <a:tr h="67966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End of Year Fund Balance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$80.0M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$65.4M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$56.7M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$65.3M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$93.3M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4427436"/>
                  </a:ext>
                </a:extLst>
              </a:tr>
              <a:tr h="48906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Weeks of </a:t>
                      </a:r>
                      <a:r>
                        <a:rPr lang="en-US" sz="2000" dirty="0" err="1">
                          <a:latin typeface="+mn-lt"/>
                        </a:rPr>
                        <a:t>OpEx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8.0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6.3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5.3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6.5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8.6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016630"/>
                  </a:ext>
                </a:extLst>
              </a:tr>
            </a:tbl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152395" y="3560034"/>
          <a:ext cx="8991605" cy="3297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59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03844"/>
            <a:ext cx="8991600" cy="1112838"/>
          </a:xfrm>
        </p:spPr>
        <p:txBody>
          <a:bodyPr/>
          <a:lstStyle/>
          <a:p>
            <a:r>
              <a:rPr lang="en-US" sz="3600" b="1" kern="0" dirty="0">
                <a:solidFill>
                  <a:srgbClr val="003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First Year Students – Fall Term 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8378266"/>
              </p:ext>
            </p:extLst>
          </p:nvPr>
        </p:nvGraphicFramePr>
        <p:xfrm>
          <a:off x="-114300" y="1066800"/>
          <a:ext cx="9372600" cy="5700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5817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kern="0" dirty="0">
                <a:solidFill>
                  <a:srgbClr val="003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FY2023 &amp; Beyond 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90600" y="1676400"/>
            <a:ext cx="7924800" cy="29718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Tuition revenue strong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Staffing level still abnormally low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Risks / Issues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Funding needed to add back faculty and staff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Impact of inflation on cost base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Potential for recession and cut to state funding 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Ability to continue strong enrollment growth in face of demographic challenges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cs typeface="Arial" panose="020B0604020202020204" pitchFamily="34" charset="0"/>
            </a:endParaRP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86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4" descr="Annual State Appr">
            <a:extLst>
              <a:ext uri="{FF2B5EF4-FFF2-40B4-BE49-F238E27FC236}">
                <a16:creationId xmlns:a16="http://schemas.microsoft.com/office/drawing/2014/main" id="{EBC849CF-DC9C-4C00-9AF8-9F65FAAD7C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8600"/>
            <a:ext cx="8940093" cy="6324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52800" y="758952"/>
            <a:ext cx="5489448" cy="5504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1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4" descr="Annual State Appr">
            <a:extLst>
              <a:ext uri="{FF2B5EF4-FFF2-40B4-BE49-F238E27FC236}">
                <a16:creationId xmlns:a16="http://schemas.microsoft.com/office/drawing/2014/main" id="{EBC849CF-DC9C-4C00-9AF8-9F65FAAD7C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8600"/>
            <a:ext cx="8940093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9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6" descr="Funding per Resident">
            <a:extLst>
              <a:ext uri="{FF2B5EF4-FFF2-40B4-BE49-F238E27FC236}">
                <a16:creationId xmlns:a16="http://schemas.microsoft.com/office/drawing/2014/main" id="{CE303FDC-A500-46AA-8DED-D571CB3D13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4800"/>
            <a:ext cx="8832381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8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5" descr="Funding per Resident - NR">
            <a:extLst>
              <a:ext uri="{FF2B5EF4-FFF2-40B4-BE49-F238E27FC236}">
                <a16:creationId xmlns:a16="http://schemas.microsoft.com/office/drawing/2014/main" id="{88A7FD76-12BD-4319-BA9A-4C994C8094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304800"/>
            <a:ext cx="8940093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18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533400" y="461108"/>
            <a:ext cx="8229600" cy="1520092"/>
          </a:xfrm>
        </p:spPr>
        <p:txBody>
          <a:bodyPr/>
          <a:lstStyle/>
          <a:p>
            <a:pPr eaLnBrk="1" hangingPunct="1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University</a:t>
            </a:r>
            <a:r>
              <a:rPr lang="en-US" sz="36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Resources</a:t>
            </a:r>
            <a:b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</a:br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FY2022  Major Revenue Streams </a:t>
            </a:r>
            <a:b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</a:br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(E&amp;G Fund – Net of Remissions)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2590801"/>
            <a:ext cx="8382000" cy="3200400"/>
          </a:xfrm>
        </p:spPr>
        <p:txBody>
          <a:bodyPr/>
          <a:lstStyle/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	$86.6 million</a:t>
            </a:r>
          </a:p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 Tuition			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$114.5 mill</a:t>
            </a: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Resident Net Tuition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$123.0 million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Non-resident Net Tuition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$295.8 million          </a:t>
            </a:r>
          </a:p>
        </p:txBody>
      </p:sp>
    </p:spTree>
    <p:extLst>
      <p:ext uri="{BB962C8B-B14F-4D97-AF65-F5344CB8AC3E}">
        <p14:creationId xmlns:p14="http://schemas.microsoft.com/office/powerpoint/2010/main" val="166238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7694</TotalTime>
  <Words>3028</Words>
  <Application>Microsoft Office PowerPoint</Application>
  <PresentationFormat>On-screen Show (4:3)</PresentationFormat>
  <Paragraphs>820</Paragraphs>
  <Slides>49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Minion Pro</vt:lpstr>
      <vt:lpstr>Wingdings</vt:lpstr>
      <vt:lpstr>Office Theme</vt:lpstr>
      <vt:lpstr> University of Oregon Financial Briefing</vt:lpstr>
      <vt:lpstr>Agenda</vt:lpstr>
      <vt:lpstr>UO Budget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University Resources FY2022  Major Revenue Streams  (E&amp;G Fund – Net of Remissions)</vt:lpstr>
      <vt:lpstr>PowerPoint Presentation</vt:lpstr>
      <vt:lpstr>Agenda</vt:lpstr>
      <vt:lpstr>UO Budget Structure</vt:lpstr>
      <vt:lpstr>PowerPoint Presentation</vt:lpstr>
      <vt:lpstr>PowerPoint Presentation</vt:lpstr>
      <vt:lpstr>PowerPoint Presentation</vt:lpstr>
      <vt:lpstr>Agenda</vt:lpstr>
      <vt:lpstr>E&amp;G Fund Context</vt:lpstr>
      <vt:lpstr>E&amp;G Fund Challenge #1 – PERS Costs</vt:lpstr>
      <vt:lpstr>PowerPoint Presentation</vt:lpstr>
      <vt:lpstr>PowerPoint Presentation</vt:lpstr>
      <vt:lpstr>PowerPoint Presentation</vt:lpstr>
      <vt:lpstr>Cost Dynamics – Personnel Costs </vt:lpstr>
      <vt:lpstr>E&amp;G Fund:  Revenue and Cost Dynamics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Agenda</vt:lpstr>
      <vt:lpstr>PowerPoint Presentation</vt:lpstr>
      <vt:lpstr>PowerPoint Presentation</vt:lpstr>
      <vt:lpstr>Actions Taken to Reduce Expenditures</vt:lpstr>
      <vt:lpstr>FY2021 E&amp;G Fund Projections</vt:lpstr>
      <vt:lpstr>PowerPoint Presentation</vt:lpstr>
      <vt:lpstr>Agenda</vt:lpstr>
      <vt:lpstr>COVID Part Two:  FY2022</vt:lpstr>
      <vt:lpstr>PowerPoint Presentation</vt:lpstr>
      <vt:lpstr>Federal COVID Relief Funds </vt:lpstr>
      <vt:lpstr>Federal COVID Relief Funds </vt:lpstr>
      <vt:lpstr>PowerPoint Presentation</vt:lpstr>
      <vt:lpstr>PowerPoint Presentation</vt:lpstr>
      <vt:lpstr>E&amp;G Fund Balance</vt:lpstr>
      <vt:lpstr>First Year Students – Fall Term </vt:lpstr>
      <vt:lpstr>FY2023 &amp; Beyond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jsweeney</dc:creator>
  <cp:lastModifiedBy>Debbie Sharp</cp:lastModifiedBy>
  <cp:revision>272</cp:revision>
  <cp:lastPrinted>2022-11-03T20:57:36Z</cp:lastPrinted>
  <dcterms:created xsi:type="dcterms:W3CDTF">2009-04-17T18:52:26Z</dcterms:created>
  <dcterms:modified xsi:type="dcterms:W3CDTF">2022-11-04T19:06:36Z</dcterms:modified>
</cp:coreProperties>
</file>