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8" r:id="rId4"/>
    <p:sldMasterId id="2147483691" r:id="rId5"/>
    <p:sldMasterId id="2147483694" r:id="rId6"/>
    <p:sldMasterId id="2147483704" r:id="rId7"/>
  </p:sldMasterIdLst>
  <p:notesMasterIdLst>
    <p:notesMasterId r:id="rId15"/>
  </p:notesMasterIdLst>
  <p:handoutMasterIdLst>
    <p:handoutMasterId r:id="rId16"/>
  </p:handoutMasterIdLst>
  <p:sldIdLst>
    <p:sldId id="259" r:id="rId8"/>
    <p:sldId id="260" r:id="rId9"/>
    <p:sldId id="274" r:id="rId10"/>
    <p:sldId id="275" r:id="rId11"/>
    <p:sldId id="276" r:id="rId12"/>
    <p:sldId id="272" r:id="rId13"/>
    <p:sldId id="268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242"/>
    <a:srgbClr val="007600"/>
    <a:srgbClr val="0E472D"/>
    <a:srgbClr val="FBE31A"/>
    <a:srgbClr val="0B4A2D"/>
    <a:srgbClr val="FFFFFF"/>
    <a:srgbClr val="004A20"/>
    <a:srgbClr val="024613"/>
    <a:srgbClr val="00460B"/>
    <a:srgbClr val="0076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E43630-CB50-8119-4577-1F27D7040861}" v="31" dt="2023-01-26T20:59:22.261"/>
    <p1510:client id="{C57DD4A2-BC8C-4D05-A98E-53CC745BD173}" v="8" dt="2023-01-26T20:06:46.182"/>
    <p1510:client id="{C6C8C0C2-24F9-4699-980B-B08F10CE9E08}" v="1" dt="2023-01-26T20:08:49.1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21" autoAdjust="0"/>
    <p:restoredTop sz="87584" autoAdjust="0"/>
  </p:normalViewPr>
  <p:slideViewPr>
    <p:cSldViewPr snapToGrid="0" snapToObjects="1">
      <p:cViewPr varScale="1">
        <p:scale>
          <a:sx n="128" d="100"/>
          <a:sy n="128" d="100"/>
        </p:scale>
        <p:origin x="16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56" d="100"/>
          <a:sy n="156" d="100"/>
        </p:scale>
        <p:origin x="4152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779F34-D1CA-4733-B5CD-75F88BF60276}" type="doc">
      <dgm:prSet loTypeId="urn:microsoft.com/office/officeart/2005/8/layout/gear1" loCatId="relationship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en-US"/>
        </a:p>
      </dgm:t>
    </dgm:pt>
    <dgm:pt modelId="{D9628D30-DBFC-494A-A671-C0A5FD51DF0D}">
      <dgm:prSet custT="1"/>
      <dgm:spPr>
        <a:solidFill>
          <a:schemeClr val="bg1">
            <a:lumMod val="65000"/>
          </a:schemeClr>
        </a:solidFill>
      </dgm:spPr>
      <dgm:t>
        <a:bodyPr/>
        <a:lstStyle/>
        <a:p>
          <a:pPr rtl="0"/>
          <a:r>
            <a:rPr lang="en-US" sz="1400" dirty="0"/>
            <a:t>Increasing dependence on technology</a:t>
          </a:r>
        </a:p>
      </dgm:t>
    </dgm:pt>
    <dgm:pt modelId="{340E64EA-DA6C-4A0E-A58D-3AB5A7C44510}" type="parTrans" cxnId="{DA35DAAD-460D-4123-BB94-CBA4E3DA1BEC}">
      <dgm:prSet/>
      <dgm:spPr/>
      <dgm:t>
        <a:bodyPr/>
        <a:lstStyle/>
        <a:p>
          <a:endParaRPr lang="en-US" sz="2400"/>
        </a:p>
      </dgm:t>
    </dgm:pt>
    <dgm:pt modelId="{97845CFD-BAD2-4CCF-AC52-2FA62B80360C}" type="sibTrans" cxnId="{DA35DAAD-460D-4123-BB94-CBA4E3DA1BEC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endParaRPr lang="en-US" sz="2400"/>
        </a:p>
      </dgm:t>
    </dgm:pt>
    <dgm:pt modelId="{3092CE72-5A2E-4544-B070-37408BBF4494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 rtl="0"/>
          <a:r>
            <a:rPr lang="en-US" sz="1400" dirty="0"/>
            <a:t>Current funding levels don’t meet demands</a:t>
          </a:r>
        </a:p>
      </dgm:t>
    </dgm:pt>
    <dgm:pt modelId="{86C07F22-59F6-4692-A169-D63B3AB5DB7E}" type="parTrans" cxnId="{62D12A1F-14AC-4BD1-9BF8-9C4A9FD50E50}">
      <dgm:prSet/>
      <dgm:spPr/>
      <dgm:t>
        <a:bodyPr/>
        <a:lstStyle/>
        <a:p>
          <a:endParaRPr lang="en-US" sz="2400"/>
        </a:p>
      </dgm:t>
    </dgm:pt>
    <dgm:pt modelId="{4E95801E-85B0-4D7F-82B1-13BE98D79464}" type="sibTrans" cxnId="{62D12A1F-14AC-4BD1-9BF8-9C4A9FD50E50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en-US" sz="2400"/>
        </a:p>
      </dgm:t>
    </dgm:pt>
    <dgm:pt modelId="{90AE5CCA-B6F8-4289-90ED-02174FA9EF8F}">
      <dgm:prSet custT="1"/>
      <dgm:spPr/>
      <dgm:t>
        <a:bodyPr/>
        <a:lstStyle/>
        <a:p>
          <a:pPr rtl="0"/>
          <a:r>
            <a:rPr lang="en-US" sz="1400" dirty="0">
              <a:solidFill>
                <a:schemeClr val="bg1"/>
              </a:solidFill>
            </a:rPr>
            <a:t>The disproportionate impact of </a:t>
          </a:r>
          <a:r>
            <a:rPr lang="en-US" sz="1400" dirty="0">
              <a:solidFill>
                <a:schemeClr val="bg1"/>
              </a:solidFill>
              <a:latin typeface="Calibri Light" panose="020F0302020204030204"/>
            </a:rPr>
            <a:t>supply</a:t>
          </a:r>
          <a:r>
            <a:rPr lang="en-US" sz="1400" dirty="0">
              <a:solidFill>
                <a:schemeClr val="bg1"/>
              </a:solidFill>
            </a:rPr>
            <a:t> chain issues and inflation on the cost of hardware and services</a:t>
          </a:r>
        </a:p>
      </dgm:t>
    </dgm:pt>
    <dgm:pt modelId="{DE9CB3BC-750C-435D-84DE-F6B92F35408B}" type="parTrans" cxnId="{D389FA94-EF11-48F6-A818-16FCF07A7E96}">
      <dgm:prSet/>
      <dgm:spPr/>
      <dgm:t>
        <a:bodyPr/>
        <a:lstStyle/>
        <a:p>
          <a:endParaRPr lang="en-US" sz="2400"/>
        </a:p>
      </dgm:t>
    </dgm:pt>
    <dgm:pt modelId="{5B8B49B1-3962-4B93-B96F-14950DD24F7D}" type="sibTrans" cxnId="{D389FA94-EF11-48F6-A818-16FCF07A7E96}">
      <dgm:prSet/>
      <dgm:spPr/>
      <dgm:t>
        <a:bodyPr/>
        <a:lstStyle/>
        <a:p>
          <a:endParaRPr lang="en-US" sz="2400"/>
        </a:p>
      </dgm:t>
    </dgm:pt>
    <dgm:pt modelId="{AD62F5BB-D6E3-4E5F-8724-C104BDD9988C}" type="pres">
      <dgm:prSet presAssocID="{61779F34-D1CA-4733-B5CD-75F88BF60276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8C2D2B1-24DB-46BF-9F8F-55EF9F50BB8C}" type="pres">
      <dgm:prSet presAssocID="{90AE5CCA-B6F8-4289-90ED-02174FA9EF8F}" presName="gear1" presStyleLbl="node1" presStyleIdx="0" presStyleCnt="3" custLinFactNeighborX="-1250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5D298D-279D-4BAA-A109-5C39D02F2C36}" type="pres">
      <dgm:prSet presAssocID="{90AE5CCA-B6F8-4289-90ED-02174FA9EF8F}" presName="gear1srcNode" presStyleLbl="node1" presStyleIdx="0" presStyleCnt="3"/>
      <dgm:spPr/>
      <dgm:t>
        <a:bodyPr/>
        <a:lstStyle/>
        <a:p>
          <a:endParaRPr lang="en-US"/>
        </a:p>
      </dgm:t>
    </dgm:pt>
    <dgm:pt modelId="{15A3EF0B-2EA6-4FE3-8B7F-3B6A098F3A1F}" type="pres">
      <dgm:prSet presAssocID="{90AE5CCA-B6F8-4289-90ED-02174FA9EF8F}" presName="gear1dstNode" presStyleLbl="node1" presStyleIdx="0" presStyleCnt="3"/>
      <dgm:spPr/>
      <dgm:t>
        <a:bodyPr/>
        <a:lstStyle/>
        <a:p>
          <a:endParaRPr lang="en-US"/>
        </a:p>
      </dgm:t>
    </dgm:pt>
    <dgm:pt modelId="{0F48BCB9-1CB5-4E98-B051-DF80F051DDAC}" type="pres">
      <dgm:prSet presAssocID="{D9628D30-DBFC-494A-A671-C0A5FD51DF0D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7806C1-3520-4E4F-970B-6CC56D1A8A80}" type="pres">
      <dgm:prSet presAssocID="{D9628D30-DBFC-494A-A671-C0A5FD51DF0D}" presName="gear2srcNode" presStyleLbl="node1" presStyleIdx="1" presStyleCnt="3"/>
      <dgm:spPr/>
      <dgm:t>
        <a:bodyPr/>
        <a:lstStyle/>
        <a:p>
          <a:endParaRPr lang="en-US"/>
        </a:p>
      </dgm:t>
    </dgm:pt>
    <dgm:pt modelId="{04D0A3B9-DE31-4F29-9AAF-54C129F053C1}" type="pres">
      <dgm:prSet presAssocID="{D9628D30-DBFC-494A-A671-C0A5FD51DF0D}" presName="gear2dstNode" presStyleLbl="node1" presStyleIdx="1" presStyleCnt="3"/>
      <dgm:spPr/>
      <dgm:t>
        <a:bodyPr/>
        <a:lstStyle/>
        <a:p>
          <a:endParaRPr lang="en-US"/>
        </a:p>
      </dgm:t>
    </dgm:pt>
    <dgm:pt modelId="{A56D7836-1665-41B2-ABC7-EB71F259A5CF}" type="pres">
      <dgm:prSet presAssocID="{3092CE72-5A2E-4544-B070-37408BBF4494}" presName="gear3" presStyleLbl="node1" presStyleIdx="2" presStyleCnt="3"/>
      <dgm:spPr/>
      <dgm:t>
        <a:bodyPr/>
        <a:lstStyle/>
        <a:p>
          <a:endParaRPr lang="en-US"/>
        </a:p>
      </dgm:t>
    </dgm:pt>
    <dgm:pt modelId="{B6C14302-74F7-4E5B-9BF1-806772EA3C45}" type="pres">
      <dgm:prSet presAssocID="{3092CE72-5A2E-4544-B070-37408BBF4494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D7E122-52D3-4E7E-8875-A383E0245544}" type="pres">
      <dgm:prSet presAssocID="{3092CE72-5A2E-4544-B070-37408BBF4494}" presName="gear3srcNode" presStyleLbl="node1" presStyleIdx="2" presStyleCnt="3"/>
      <dgm:spPr/>
      <dgm:t>
        <a:bodyPr/>
        <a:lstStyle/>
        <a:p>
          <a:endParaRPr lang="en-US"/>
        </a:p>
      </dgm:t>
    </dgm:pt>
    <dgm:pt modelId="{B848B9AA-20D6-4435-9A5A-84586CF1C771}" type="pres">
      <dgm:prSet presAssocID="{3092CE72-5A2E-4544-B070-37408BBF4494}" presName="gear3dstNode" presStyleLbl="node1" presStyleIdx="2" presStyleCnt="3"/>
      <dgm:spPr/>
      <dgm:t>
        <a:bodyPr/>
        <a:lstStyle/>
        <a:p>
          <a:endParaRPr lang="en-US"/>
        </a:p>
      </dgm:t>
    </dgm:pt>
    <dgm:pt modelId="{7538E586-7D0E-4D00-AC4C-4682F2BA6A44}" type="pres">
      <dgm:prSet presAssocID="{5B8B49B1-3962-4B93-B96F-14950DD24F7D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B1F64CDA-386A-4D09-823C-CDAB98805F22}" type="pres">
      <dgm:prSet presAssocID="{97845CFD-BAD2-4CCF-AC52-2FA62B80360C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A24CB7CF-AB4B-4012-8F35-84CEFC91FB35}" type="pres">
      <dgm:prSet presAssocID="{4E95801E-85B0-4D7F-82B1-13BE98D79464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B451E79F-00B2-4EE0-A4EF-07B61C355A09}" type="presOf" srcId="{3092CE72-5A2E-4544-B070-37408BBF4494}" destId="{B6C14302-74F7-4E5B-9BF1-806772EA3C45}" srcOrd="1" destOrd="0" presId="urn:microsoft.com/office/officeart/2005/8/layout/gear1"/>
    <dgm:cxn modelId="{A8E551CD-818F-4697-94B1-43A52A843E25}" type="presOf" srcId="{61779F34-D1CA-4733-B5CD-75F88BF60276}" destId="{AD62F5BB-D6E3-4E5F-8724-C104BDD9988C}" srcOrd="0" destOrd="0" presId="urn:microsoft.com/office/officeart/2005/8/layout/gear1"/>
    <dgm:cxn modelId="{8B8F30A5-B5C1-4A0A-8EFB-B334D2CD32F8}" type="presOf" srcId="{97845CFD-BAD2-4CCF-AC52-2FA62B80360C}" destId="{B1F64CDA-386A-4D09-823C-CDAB98805F22}" srcOrd="0" destOrd="0" presId="urn:microsoft.com/office/officeart/2005/8/layout/gear1"/>
    <dgm:cxn modelId="{2414725F-269F-4A77-B7C8-2F3D86500EE6}" type="presOf" srcId="{90AE5CCA-B6F8-4289-90ED-02174FA9EF8F}" destId="{E8C2D2B1-24DB-46BF-9F8F-55EF9F50BB8C}" srcOrd="0" destOrd="0" presId="urn:microsoft.com/office/officeart/2005/8/layout/gear1"/>
    <dgm:cxn modelId="{37CB3325-5600-4476-AD96-F785158FD890}" type="presOf" srcId="{90AE5CCA-B6F8-4289-90ED-02174FA9EF8F}" destId="{15A3EF0B-2EA6-4FE3-8B7F-3B6A098F3A1F}" srcOrd="2" destOrd="0" presId="urn:microsoft.com/office/officeart/2005/8/layout/gear1"/>
    <dgm:cxn modelId="{29978E3D-DB02-47A4-B0D7-8B4ECBB0A166}" type="presOf" srcId="{D9628D30-DBFC-494A-A671-C0A5FD51DF0D}" destId="{0F48BCB9-1CB5-4E98-B051-DF80F051DDAC}" srcOrd="0" destOrd="0" presId="urn:microsoft.com/office/officeart/2005/8/layout/gear1"/>
    <dgm:cxn modelId="{DA35DAAD-460D-4123-BB94-CBA4E3DA1BEC}" srcId="{61779F34-D1CA-4733-B5CD-75F88BF60276}" destId="{D9628D30-DBFC-494A-A671-C0A5FD51DF0D}" srcOrd="1" destOrd="0" parTransId="{340E64EA-DA6C-4A0E-A58D-3AB5A7C44510}" sibTransId="{97845CFD-BAD2-4CCF-AC52-2FA62B80360C}"/>
    <dgm:cxn modelId="{0DC12AF5-24AE-48D8-9434-3C6465343E3F}" type="presOf" srcId="{3092CE72-5A2E-4544-B070-37408BBF4494}" destId="{A56D7836-1665-41B2-ABC7-EB71F259A5CF}" srcOrd="0" destOrd="0" presId="urn:microsoft.com/office/officeart/2005/8/layout/gear1"/>
    <dgm:cxn modelId="{B131307D-486B-44D1-BB31-265614EFDF55}" type="presOf" srcId="{4E95801E-85B0-4D7F-82B1-13BE98D79464}" destId="{A24CB7CF-AB4B-4012-8F35-84CEFC91FB35}" srcOrd="0" destOrd="0" presId="urn:microsoft.com/office/officeart/2005/8/layout/gear1"/>
    <dgm:cxn modelId="{D389FA94-EF11-48F6-A818-16FCF07A7E96}" srcId="{61779F34-D1CA-4733-B5CD-75F88BF60276}" destId="{90AE5CCA-B6F8-4289-90ED-02174FA9EF8F}" srcOrd="0" destOrd="0" parTransId="{DE9CB3BC-750C-435D-84DE-F6B92F35408B}" sibTransId="{5B8B49B1-3962-4B93-B96F-14950DD24F7D}"/>
    <dgm:cxn modelId="{59B966C2-C386-44BE-B35C-983ED1677EFC}" type="presOf" srcId="{3092CE72-5A2E-4544-B070-37408BBF4494}" destId="{B848B9AA-20D6-4435-9A5A-84586CF1C771}" srcOrd="3" destOrd="0" presId="urn:microsoft.com/office/officeart/2005/8/layout/gear1"/>
    <dgm:cxn modelId="{569D8F9A-4F39-4DBA-B8AF-7950F16F1FAD}" type="presOf" srcId="{D9628D30-DBFC-494A-A671-C0A5FD51DF0D}" destId="{04D0A3B9-DE31-4F29-9AAF-54C129F053C1}" srcOrd="2" destOrd="0" presId="urn:microsoft.com/office/officeart/2005/8/layout/gear1"/>
    <dgm:cxn modelId="{0AE4C3C2-09B0-456E-A66D-B963C6C6B016}" type="presOf" srcId="{90AE5CCA-B6F8-4289-90ED-02174FA9EF8F}" destId="{5D5D298D-279D-4BAA-A109-5C39D02F2C36}" srcOrd="1" destOrd="0" presId="urn:microsoft.com/office/officeart/2005/8/layout/gear1"/>
    <dgm:cxn modelId="{9B4D0C2D-0DB6-46B8-8013-FF24B3F14726}" type="presOf" srcId="{D9628D30-DBFC-494A-A671-C0A5FD51DF0D}" destId="{277806C1-3520-4E4F-970B-6CC56D1A8A80}" srcOrd="1" destOrd="0" presId="urn:microsoft.com/office/officeart/2005/8/layout/gear1"/>
    <dgm:cxn modelId="{8656A365-E19D-45FE-827E-017429C2D728}" type="presOf" srcId="{5B8B49B1-3962-4B93-B96F-14950DD24F7D}" destId="{7538E586-7D0E-4D00-AC4C-4682F2BA6A44}" srcOrd="0" destOrd="0" presId="urn:microsoft.com/office/officeart/2005/8/layout/gear1"/>
    <dgm:cxn modelId="{0A4F2A3B-C7EE-4690-9197-A8BA0B6D833D}" type="presOf" srcId="{3092CE72-5A2E-4544-B070-37408BBF4494}" destId="{6CD7E122-52D3-4E7E-8875-A383E0245544}" srcOrd="2" destOrd="0" presId="urn:microsoft.com/office/officeart/2005/8/layout/gear1"/>
    <dgm:cxn modelId="{62D12A1F-14AC-4BD1-9BF8-9C4A9FD50E50}" srcId="{61779F34-D1CA-4733-B5CD-75F88BF60276}" destId="{3092CE72-5A2E-4544-B070-37408BBF4494}" srcOrd="2" destOrd="0" parTransId="{86C07F22-59F6-4692-A169-D63B3AB5DB7E}" sibTransId="{4E95801E-85B0-4D7F-82B1-13BE98D79464}"/>
    <dgm:cxn modelId="{F7ABE256-6F8A-4311-A056-9C8CD5C96222}" type="presParOf" srcId="{AD62F5BB-D6E3-4E5F-8724-C104BDD9988C}" destId="{E8C2D2B1-24DB-46BF-9F8F-55EF9F50BB8C}" srcOrd="0" destOrd="0" presId="urn:microsoft.com/office/officeart/2005/8/layout/gear1"/>
    <dgm:cxn modelId="{5768D528-9BEB-4D87-8333-C668722E75CA}" type="presParOf" srcId="{AD62F5BB-D6E3-4E5F-8724-C104BDD9988C}" destId="{5D5D298D-279D-4BAA-A109-5C39D02F2C36}" srcOrd="1" destOrd="0" presId="urn:microsoft.com/office/officeart/2005/8/layout/gear1"/>
    <dgm:cxn modelId="{D4C0C2A9-C1CD-46A2-BDF0-7E8C83D813BF}" type="presParOf" srcId="{AD62F5BB-D6E3-4E5F-8724-C104BDD9988C}" destId="{15A3EF0B-2EA6-4FE3-8B7F-3B6A098F3A1F}" srcOrd="2" destOrd="0" presId="urn:microsoft.com/office/officeart/2005/8/layout/gear1"/>
    <dgm:cxn modelId="{FE1EA314-8977-4033-B73E-C3C7C3987CA8}" type="presParOf" srcId="{AD62F5BB-D6E3-4E5F-8724-C104BDD9988C}" destId="{0F48BCB9-1CB5-4E98-B051-DF80F051DDAC}" srcOrd="3" destOrd="0" presId="urn:microsoft.com/office/officeart/2005/8/layout/gear1"/>
    <dgm:cxn modelId="{8C9EE5C8-BB77-4BA8-A060-0F7EAB4FCF68}" type="presParOf" srcId="{AD62F5BB-D6E3-4E5F-8724-C104BDD9988C}" destId="{277806C1-3520-4E4F-970B-6CC56D1A8A80}" srcOrd="4" destOrd="0" presId="urn:microsoft.com/office/officeart/2005/8/layout/gear1"/>
    <dgm:cxn modelId="{4AA607C8-756D-4708-AD6C-F63E311D8D7F}" type="presParOf" srcId="{AD62F5BB-D6E3-4E5F-8724-C104BDD9988C}" destId="{04D0A3B9-DE31-4F29-9AAF-54C129F053C1}" srcOrd="5" destOrd="0" presId="urn:microsoft.com/office/officeart/2005/8/layout/gear1"/>
    <dgm:cxn modelId="{5D071686-E5DC-4BFD-955F-738C39BAC1EE}" type="presParOf" srcId="{AD62F5BB-D6E3-4E5F-8724-C104BDD9988C}" destId="{A56D7836-1665-41B2-ABC7-EB71F259A5CF}" srcOrd="6" destOrd="0" presId="urn:microsoft.com/office/officeart/2005/8/layout/gear1"/>
    <dgm:cxn modelId="{645BADB6-9460-41ED-A313-E63CCD514DAC}" type="presParOf" srcId="{AD62F5BB-D6E3-4E5F-8724-C104BDD9988C}" destId="{B6C14302-74F7-4E5B-9BF1-806772EA3C45}" srcOrd="7" destOrd="0" presId="urn:microsoft.com/office/officeart/2005/8/layout/gear1"/>
    <dgm:cxn modelId="{F91A8C86-F5DB-47EF-A09C-7625A7509C6D}" type="presParOf" srcId="{AD62F5BB-D6E3-4E5F-8724-C104BDD9988C}" destId="{6CD7E122-52D3-4E7E-8875-A383E0245544}" srcOrd="8" destOrd="0" presId="urn:microsoft.com/office/officeart/2005/8/layout/gear1"/>
    <dgm:cxn modelId="{CDA13C73-D6A6-407E-877B-0CA64004924F}" type="presParOf" srcId="{AD62F5BB-D6E3-4E5F-8724-C104BDD9988C}" destId="{B848B9AA-20D6-4435-9A5A-84586CF1C771}" srcOrd="9" destOrd="0" presId="urn:microsoft.com/office/officeart/2005/8/layout/gear1"/>
    <dgm:cxn modelId="{967FEEAE-F126-4997-870D-10EA72682F18}" type="presParOf" srcId="{AD62F5BB-D6E3-4E5F-8724-C104BDD9988C}" destId="{7538E586-7D0E-4D00-AC4C-4682F2BA6A44}" srcOrd="10" destOrd="0" presId="urn:microsoft.com/office/officeart/2005/8/layout/gear1"/>
    <dgm:cxn modelId="{1F8CA6DC-EB07-40B9-BA24-DA37CA57967E}" type="presParOf" srcId="{AD62F5BB-D6E3-4E5F-8724-C104BDD9988C}" destId="{B1F64CDA-386A-4D09-823C-CDAB98805F22}" srcOrd="11" destOrd="0" presId="urn:microsoft.com/office/officeart/2005/8/layout/gear1"/>
    <dgm:cxn modelId="{650F2446-5401-42ED-99F6-07AFFA9B4FE0}" type="presParOf" srcId="{AD62F5BB-D6E3-4E5F-8724-C104BDD9988C}" destId="{A24CB7CF-AB4B-4012-8F35-84CEFC91FB35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C2D2B1-24DB-46BF-9F8F-55EF9F50BB8C}">
      <dsp:nvSpPr>
        <dsp:cNvPr id="0" name=""/>
        <dsp:cNvSpPr/>
      </dsp:nvSpPr>
      <dsp:spPr>
        <a:xfrm>
          <a:off x="2871257" y="2172753"/>
          <a:ext cx="2655588" cy="2655588"/>
        </a:xfrm>
        <a:prstGeom prst="gear9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solidFill>
                <a:schemeClr val="bg1"/>
              </a:solidFill>
            </a:rPr>
            <a:t>The disproportionate impact of </a:t>
          </a:r>
          <a:r>
            <a:rPr lang="en-US" sz="1400" kern="1200" dirty="0">
              <a:solidFill>
                <a:schemeClr val="bg1"/>
              </a:solidFill>
              <a:latin typeface="Calibri Light" panose="020F0302020204030204"/>
            </a:rPr>
            <a:t>supply</a:t>
          </a:r>
          <a:r>
            <a:rPr lang="en-US" sz="1400" kern="1200" dirty="0">
              <a:solidFill>
                <a:schemeClr val="bg1"/>
              </a:solidFill>
            </a:rPr>
            <a:t> chain issues and inflation on the cost of hardware and services</a:t>
          </a:r>
        </a:p>
      </dsp:txBody>
      <dsp:txXfrm>
        <a:off x="3405148" y="2794812"/>
        <a:ext cx="1587806" cy="1365027"/>
      </dsp:txXfrm>
    </dsp:sp>
    <dsp:sp modelId="{0F48BCB9-1CB5-4E98-B051-DF80F051DDAC}">
      <dsp:nvSpPr>
        <dsp:cNvPr id="0" name=""/>
        <dsp:cNvSpPr/>
      </dsp:nvSpPr>
      <dsp:spPr>
        <a:xfrm>
          <a:off x="1359382" y="1545069"/>
          <a:ext cx="1931336" cy="1931336"/>
        </a:xfrm>
        <a:prstGeom prst="gear6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Increasing dependence on technology</a:t>
          </a:r>
        </a:p>
      </dsp:txBody>
      <dsp:txXfrm>
        <a:off x="1845602" y="2034227"/>
        <a:ext cx="958896" cy="953020"/>
      </dsp:txXfrm>
    </dsp:sp>
    <dsp:sp modelId="{A56D7836-1665-41B2-ABC7-EB71F259A5CF}">
      <dsp:nvSpPr>
        <dsp:cNvPr id="0" name=""/>
        <dsp:cNvSpPr/>
      </dsp:nvSpPr>
      <dsp:spPr>
        <a:xfrm rot="20700000">
          <a:off x="2441128" y="212644"/>
          <a:ext cx="1892315" cy="1892315"/>
        </a:xfrm>
        <a:prstGeom prst="gear6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Current funding levels don’t meet demands</a:t>
          </a:r>
        </a:p>
      </dsp:txBody>
      <dsp:txXfrm rot="-20700000">
        <a:off x="2856168" y="627684"/>
        <a:ext cx="1062235" cy="1062235"/>
      </dsp:txXfrm>
    </dsp:sp>
    <dsp:sp modelId="{7538E586-7D0E-4D00-AC4C-4682F2BA6A44}">
      <dsp:nvSpPr>
        <dsp:cNvPr id="0" name=""/>
        <dsp:cNvSpPr/>
      </dsp:nvSpPr>
      <dsp:spPr>
        <a:xfrm>
          <a:off x="2707276" y="1768025"/>
          <a:ext cx="3399152" cy="3399152"/>
        </a:xfrm>
        <a:prstGeom prst="circularArrow">
          <a:avLst>
            <a:gd name="adj1" fmla="val 4687"/>
            <a:gd name="adj2" fmla="val 299029"/>
            <a:gd name="adj3" fmla="val 2529475"/>
            <a:gd name="adj4" fmla="val 15832898"/>
            <a:gd name="adj5" fmla="val 5469"/>
          </a:avLst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F64CDA-386A-4D09-823C-CDAB98805F22}">
      <dsp:nvSpPr>
        <dsp:cNvPr id="0" name=""/>
        <dsp:cNvSpPr/>
      </dsp:nvSpPr>
      <dsp:spPr>
        <a:xfrm>
          <a:off x="1017346" y="1115016"/>
          <a:ext cx="2469696" cy="246969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bg1">
            <a:lumMod val="6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4CB7CF-AB4B-4012-8F35-84CEFC91FB35}">
      <dsp:nvSpPr>
        <dsp:cNvPr id="0" name=""/>
        <dsp:cNvSpPr/>
      </dsp:nvSpPr>
      <dsp:spPr>
        <a:xfrm>
          <a:off x="2003416" y="-204565"/>
          <a:ext cx="2662830" cy="266283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A9CDE1-CA5B-0247-A43D-7376A20431E9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00146C-0EFC-6F41-9322-64E1AA29A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31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3C35A-8BF7-5B47-8AD3-2CCCD1288B72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1E5A1-DF78-C547-86AD-9F624F590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2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E5A1-DF78-C547-86AD-9F624F5907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178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1E5A1-DF78-C547-86AD-9F624F5907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373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1E5A1-DF78-C547-86AD-9F624F5907B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25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Inflation means that over time, we have less purchasing power, creating risks for the university due to aging tech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1E5A1-DF78-C547-86AD-9F624F5907B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34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665" y="825111"/>
            <a:ext cx="7302675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0665" y="3184519"/>
            <a:ext cx="7302675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88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273844"/>
            <a:ext cx="7602539" cy="99417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5" y="1260872"/>
            <a:ext cx="3714751" cy="617934"/>
          </a:xfrm>
        </p:spPr>
        <p:txBody>
          <a:bodyPr anchor="b"/>
          <a:lstStyle>
            <a:lvl1pPr marL="0" indent="0">
              <a:buNone/>
              <a:defRPr sz="1800" b="1" cap="all" baseline="0"/>
            </a:lvl1pPr>
            <a:lvl2pPr marL="342882" indent="0">
              <a:buNone/>
              <a:defRPr sz="1500" b="1"/>
            </a:lvl2pPr>
            <a:lvl3pPr marL="685766" indent="0">
              <a:buNone/>
              <a:defRPr sz="1351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4" indent="0">
              <a:buNone/>
              <a:defRPr sz="1200" b="1"/>
            </a:lvl6pPr>
            <a:lvl7pPr marL="2057298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2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5" y="1878811"/>
            <a:ext cx="3714751" cy="253661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2417" y="1260872"/>
            <a:ext cx="3744523" cy="617934"/>
          </a:xfrm>
        </p:spPr>
        <p:txBody>
          <a:bodyPr anchor="b"/>
          <a:lstStyle>
            <a:lvl1pPr marL="0" indent="0">
              <a:buNone/>
              <a:defRPr sz="1800" b="1" cap="all" baseline="0"/>
            </a:lvl1pPr>
            <a:lvl2pPr marL="342882" indent="0">
              <a:buNone/>
              <a:defRPr sz="1500" b="1"/>
            </a:lvl2pPr>
            <a:lvl3pPr marL="685766" indent="0">
              <a:buNone/>
              <a:defRPr sz="1351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4" indent="0">
              <a:buNone/>
              <a:defRPr sz="1200" b="1"/>
            </a:lvl6pPr>
            <a:lvl7pPr marL="2057298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2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2417" y="1878811"/>
            <a:ext cx="3744523" cy="253661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76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36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522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216" y="342900"/>
            <a:ext cx="2949575" cy="1200150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3488" y="342901"/>
            <a:ext cx="4433453" cy="405288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216" y="1543058"/>
            <a:ext cx="2949575" cy="2858691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342882" indent="0">
              <a:buNone/>
              <a:defRPr sz="1051"/>
            </a:lvl2pPr>
            <a:lvl3pPr marL="685766" indent="0">
              <a:buNone/>
              <a:defRPr sz="900"/>
            </a:lvl3pPr>
            <a:lvl4pPr marL="1028649" indent="0">
              <a:buNone/>
              <a:defRPr sz="751"/>
            </a:lvl4pPr>
            <a:lvl5pPr marL="1371532" indent="0">
              <a:buNone/>
              <a:defRPr sz="751"/>
            </a:lvl5pPr>
            <a:lvl6pPr marL="1714414" indent="0">
              <a:buNone/>
              <a:defRPr sz="751"/>
            </a:lvl6pPr>
            <a:lvl7pPr marL="2057298" indent="0">
              <a:buNone/>
              <a:defRPr sz="751"/>
            </a:lvl7pPr>
            <a:lvl8pPr marL="2400180" indent="0">
              <a:buNone/>
              <a:defRPr sz="751"/>
            </a:lvl8pPr>
            <a:lvl9pPr marL="2743062" indent="0">
              <a:buNone/>
              <a:defRPr sz="75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20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216" y="342900"/>
            <a:ext cx="2949575" cy="1200150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64697" y="342901"/>
            <a:ext cx="4452243" cy="4052888"/>
          </a:xfrm>
        </p:spPr>
        <p:txBody>
          <a:bodyPr/>
          <a:lstStyle>
            <a:lvl1pPr marL="0" indent="0">
              <a:buNone/>
              <a:defRPr sz="2400"/>
            </a:lvl1pPr>
            <a:lvl2pPr marL="342882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4" indent="0">
              <a:buNone/>
              <a:defRPr sz="1500"/>
            </a:lvl6pPr>
            <a:lvl7pPr marL="2057298" indent="0">
              <a:buNone/>
              <a:defRPr sz="1500"/>
            </a:lvl7pPr>
            <a:lvl8pPr marL="2400180" indent="0">
              <a:buNone/>
              <a:defRPr sz="1500"/>
            </a:lvl8pPr>
            <a:lvl9pPr marL="274306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216" y="1543058"/>
            <a:ext cx="2949575" cy="2858691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342882" indent="0">
              <a:buNone/>
              <a:defRPr sz="1051"/>
            </a:lvl2pPr>
            <a:lvl3pPr marL="685766" indent="0">
              <a:buNone/>
              <a:defRPr sz="900"/>
            </a:lvl3pPr>
            <a:lvl4pPr marL="1028649" indent="0">
              <a:buNone/>
              <a:defRPr sz="751"/>
            </a:lvl4pPr>
            <a:lvl5pPr marL="1371532" indent="0">
              <a:buNone/>
              <a:defRPr sz="751"/>
            </a:lvl5pPr>
            <a:lvl6pPr marL="1714414" indent="0">
              <a:buNone/>
              <a:defRPr sz="751"/>
            </a:lvl6pPr>
            <a:lvl7pPr marL="2057298" indent="0">
              <a:buNone/>
              <a:defRPr sz="751"/>
            </a:lvl7pPr>
            <a:lvl8pPr marL="2400180" indent="0">
              <a:buNone/>
              <a:defRPr sz="751"/>
            </a:lvl8pPr>
            <a:lvl9pPr marL="2743062" indent="0">
              <a:buNone/>
              <a:defRPr sz="75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7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2" indent="0" algn="ctr">
              <a:buNone/>
              <a:defRPr sz="1500"/>
            </a:lvl2pPr>
            <a:lvl3pPr marL="685766" indent="0" algn="ctr">
              <a:buNone/>
              <a:defRPr sz="1351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4" indent="0" algn="ctr">
              <a:buNone/>
              <a:defRPr sz="1200"/>
            </a:lvl6pPr>
            <a:lvl7pPr marL="2057298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825111"/>
            <a:ext cx="7321463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6" y="3184519"/>
            <a:ext cx="7321463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88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2" indent="0" algn="ctr">
              <a:buNone/>
              <a:defRPr sz="1500"/>
            </a:lvl2pPr>
            <a:lvl3pPr marL="685766" indent="0" algn="ctr">
              <a:buNone/>
              <a:defRPr sz="1351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4" indent="0" algn="ctr">
              <a:buNone/>
              <a:defRPr sz="1200"/>
            </a:lvl6pPr>
            <a:lvl7pPr marL="2057298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2" indent="0" algn="ctr">
              <a:buNone/>
              <a:defRPr sz="1500"/>
            </a:lvl2pPr>
            <a:lvl3pPr marL="685766" indent="0" algn="ctr">
              <a:buNone/>
              <a:defRPr sz="1351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4" indent="0" algn="ctr">
              <a:buNone/>
              <a:defRPr sz="1200"/>
            </a:lvl6pPr>
            <a:lvl7pPr marL="2057298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2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ADA0B-05D0-A247-B3F1-354956A0D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293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5" y="573008"/>
            <a:ext cx="7772399" cy="122150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951" y="1965960"/>
            <a:ext cx="7772400" cy="217170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8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ADA0B-05D0-A247-B3F1-354956A0D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8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25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391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8251" y="760916"/>
            <a:ext cx="75971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251" y="2920702"/>
            <a:ext cx="7597100" cy="1125140"/>
          </a:xfrm>
        </p:spPr>
        <p:txBody>
          <a:bodyPr>
            <a:normAutofit/>
          </a:bodyPr>
          <a:lstStyle>
            <a:lvl1pPr marL="0" indent="0">
              <a:buNone/>
              <a:defRPr sz="2251">
                <a:solidFill>
                  <a:schemeClr val="tx1">
                    <a:tint val="75000"/>
                  </a:schemeClr>
                </a:solidFill>
              </a:defRPr>
            </a:lvl1pPr>
            <a:lvl2pPr marL="34288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13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015" y="1369219"/>
            <a:ext cx="3735188" cy="3074390"/>
          </a:xfrm>
        </p:spPr>
        <p:txBody>
          <a:bodyPr>
            <a:normAutofit/>
          </a:bodyPr>
          <a:lstStyle>
            <a:lvl1pPr>
              <a:defRPr sz="225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6259" y="1369219"/>
            <a:ext cx="3699092" cy="3074390"/>
          </a:xfrm>
        </p:spPr>
        <p:txBody>
          <a:bodyPr>
            <a:normAutofit/>
          </a:bodyPr>
          <a:lstStyle>
            <a:lvl1pPr>
              <a:defRPr sz="225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403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47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981" y="818171"/>
            <a:ext cx="760137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75" y="1877101"/>
            <a:ext cx="7601376" cy="2569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09197" y="4712400"/>
            <a:ext cx="44805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76" y="-1"/>
            <a:ext cx="708152" cy="5958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43751" y="4572518"/>
            <a:ext cx="13716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54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9" r:id="rId2"/>
  </p:sldLayoutIdLst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FFFFFF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1pPr>
      <a:lvl2pPr marL="51432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2pPr>
      <a:lvl3pPr marL="857208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3pPr>
      <a:lvl4pPr marL="1200091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4pPr>
      <a:lvl5pPr marL="1542973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5pPr>
      <a:lvl6pPr marL="1885857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4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8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018" y="818171"/>
            <a:ext cx="731797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018" y="1877094"/>
            <a:ext cx="7317975" cy="2448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19131" y="4712400"/>
            <a:ext cx="44805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15" y="0"/>
            <a:ext cx="704088" cy="5924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794" y="4567499"/>
            <a:ext cx="1369215" cy="57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5754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3" r:id="rId1"/>
    <p:sldLayoutId id="2147483692" r:id="rId2"/>
  </p:sldLayoutIdLst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FFFFFF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marL="51432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marL="857208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marL="1200091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marL="1542973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1885857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4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8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676913" y="4570281"/>
            <a:ext cx="8467091" cy="583691"/>
          </a:xfrm>
          <a:prstGeom prst="rect">
            <a:avLst/>
          </a:prstGeom>
          <a:solidFill>
            <a:srgbClr val="0E4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6913" y="273339"/>
            <a:ext cx="7602339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917" y="1428339"/>
            <a:ext cx="7602337" cy="2892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471738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ADA0B-05D0-A247-B3F1-354956A0D889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4570729"/>
            <a:ext cx="676909" cy="58324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76911" y="4575351"/>
            <a:ext cx="1371600" cy="58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198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7" r:id="rId2"/>
  </p:sldLayoutIdLst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1"/>
        </a:spcBef>
        <a:buFont typeface="Arial"/>
        <a:buChar char="•"/>
        <a:defRPr sz="21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marL="514326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marL="857208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marL="1200091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1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marL="1542973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1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1885857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6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4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8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6917" y="273844"/>
            <a:ext cx="7838439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917" y="1369227"/>
            <a:ext cx="7838439" cy="2985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4573846"/>
            <a:ext cx="676911" cy="56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711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</p:sldLayoutIdLst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1"/>
        </a:spcBef>
        <a:buFont typeface="Arial"/>
        <a:buChar char="•"/>
        <a:defRPr sz="21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marL="514326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marL="857208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marL="1200091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1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marL="1542973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1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1885857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6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4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8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29771" y="52312"/>
            <a:ext cx="8026400" cy="2032303"/>
          </a:xfrm>
        </p:spPr>
        <p:txBody>
          <a:bodyPr>
            <a:noAutofit/>
          </a:bodyPr>
          <a:lstStyle/>
          <a:p>
            <a:r>
              <a:rPr lang="en-US" sz="4400" dirty="0">
                <a:latin typeface="Arial" charset="0"/>
                <a:ea typeface="Arial" charset="0"/>
                <a:cs typeface="Arial" charset="0"/>
              </a:rPr>
              <a:t>University of Oregon</a:t>
            </a:r>
            <a:br>
              <a:rPr lang="en-US" sz="4400" dirty="0">
                <a:latin typeface="Arial" charset="0"/>
                <a:ea typeface="Arial" charset="0"/>
                <a:cs typeface="Arial" charset="0"/>
              </a:rPr>
            </a:br>
            <a:r>
              <a:rPr lang="en-US" sz="4400" dirty="0">
                <a:latin typeface="Arial" charset="0"/>
                <a:ea typeface="Arial" charset="0"/>
                <a:cs typeface="Arial" charset="0"/>
              </a:rPr>
              <a:t>Tuition and Fee Advisory Board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16077" y="3058887"/>
            <a:ext cx="8369905" cy="1241823"/>
          </a:xfrm>
        </p:spPr>
        <p:txBody>
          <a:bodyPr>
            <a:normAutofit fontScale="92500"/>
          </a:bodyPr>
          <a:lstStyle/>
          <a:p>
            <a:r>
              <a:rPr lang="en-US" sz="2667" dirty="0">
                <a:solidFill>
                  <a:srgbClr val="007600"/>
                </a:solidFill>
                <a:latin typeface="Arial" charset="0"/>
                <a:ea typeface="Arial" charset="0"/>
                <a:cs typeface="Arial" charset="0"/>
              </a:rPr>
              <a:t>Information Services – Technology (Tech)  Fee </a:t>
            </a:r>
          </a:p>
          <a:p>
            <a:endParaRPr lang="en-US" sz="2251" dirty="0">
              <a:solidFill>
                <a:srgbClr val="007600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sz="1500" dirty="0">
                <a:solidFill>
                  <a:srgbClr val="007600"/>
                </a:solidFill>
                <a:latin typeface="Arial" charset="0"/>
                <a:ea typeface="Arial" charset="0"/>
                <a:cs typeface="Arial" charset="0"/>
              </a:rPr>
              <a:t>Presented by: Abhijit Pandit, Vice President for Information Services and Chief Information Officer</a:t>
            </a:r>
          </a:p>
        </p:txBody>
      </p:sp>
    </p:spTree>
    <p:extLst>
      <p:ext uri="{BB962C8B-B14F-4D97-AF65-F5344CB8AC3E}">
        <p14:creationId xmlns:p14="http://schemas.microsoft.com/office/powerpoint/2010/main" val="32306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00541" y="297542"/>
            <a:ext cx="7276275" cy="1284515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charset="0"/>
                <a:ea typeface="Arial" charset="0"/>
                <a:cs typeface="Arial" charset="0"/>
              </a:rPr>
              <a:t>Agenda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00541" y="1669142"/>
            <a:ext cx="7514816" cy="2634343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Arial" charset="0"/>
                <a:ea typeface="Arial" charset="0"/>
                <a:cs typeface="Arial" charset="0"/>
              </a:rPr>
              <a:t>Summary</a:t>
            </a:r>
          </a:p>
          <a:p>
            <a:r>
              <a:rPr lang="en-US" sz="2000" dirty="0">
                <a:latin typeface="Arial" charset="0"/>
                <a:ea typeface="Arial" charset="0"/>
                <a:cs typeface="Arial" charset="0"/>
              </a:rPr>
              <a:t>Tech fee use</a:t>
            </a:r>
          </a:p>
          <a:p>
            <a:r>
              <a:rPr lang="en-US" sz="2000" dirty="0">
                <a:latin typeface="Arial" charset="0"/>
                <a:ea typeface="Arial" charset="0"/>
                <a:cs typeface="Arial" charset="0"/>
              </a:rPr>
              <a:t>Governance and decision-making process</a:t>
            </a:r>
          </a:p>
          <a:p>
            <a:r>
              <a:rPr lang="en-US" sz="2000" dirty="0">
                <a:latin typeface="Arial" charset="0"/>
                <a:ea typeface="Arial" charset="0"/>
                <a:cs typeface="Arial" charset="0"/>
              </a:rPr>
              <a:t>Financial drivers</a:t>
            </a:r>
          </a:p>
        </p:txBody>
      </p:sp>
    </p:spTree>
    <p:extLst>
      <p:ext uri="{BB962C8B-B14F-4D97-AF65-F5344CB8AC3E}">
        <p14:creationId xmlns:p14="http://schemas.microsoft.com/office/powerpoint/2010/main" val="1801415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8377" y="-65314"/>
            <a:ext cx="7838439" cy="994228"/>
          </a:xfrm>
        </p:spPr>
        <p:txBody>
          <a:bodyPr>
            <a:normAutofit/>
          </a:bodyPr>
          <a:lstStyle/>
          <a:p>
            <a:r>
              <a:rPr lang="en-US" sz="1800" dirty="0"/>
              <a:t>High Level Summary</a:t>
            </a:r>
            <a:endParaRPr lang="en-US" sz="1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53980" y="749002"/>
            <a:ext cx="7838439" cy="51213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Tech Fee Used for </a:t>
            </a:r>
          </a:p>
          <a:p>
            <a:pPr lvl="1"/>
            <a:r>
              <a:rPr 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Technology Infrastructure End of life/Growth</a:t>
            </a:r>
          </a:p>
          <a:p>
            <a:pPr lvl="1"/>
            <a:r>
              <a:rPr 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Mission Critical Software</a:t>
            </a:r>
          </a:p>
          <a:p>
            <a:pPr lvl="1"/>
            <a:r>
              <a:rPr 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Cyber Security tools</a:t>
            </a:r>
          </a:p>
          <a:p>
            <a:pPr marL="0" indent="0">
              <a:buNone/>
            </a:pPr>
            <a:endParaRPr 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en-US" sz="1200" dirty="0"/>
              <a:t>Provost reviews IT Steering Committee*</a:t>
            </a:r>
          </a:p>
          <a:p>
            <a:pPr marL="0" indent="0">
              <a:buNone/>
            </a:pPr>
            <a:r>
              <a:rPr lang="en-US" sz="1200" dirty="0"/>
              <a:t>recommendations and provides final approval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Main Cost Drivers </a:t>
            </a:r>
          </a:p>
          <a:p>
            <a:pPr lvl="1"/>
            <a:r>
              <a:rPr 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The disproportionate impact of supply chain issues and inflation on the cost of hardware and services</a:t>
            </a:r>
          </a:p>
          <a:p>
            <a:pPr lvl="1"/>
            <a:r>
              <a:rPr 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Increased dependency on technology</a:t>
            </a:r>
          </a:p>
          <a:p>
            <a:pPr lvl="1"/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Current funding levels don’t meet demands</a:t>
            </a:r>
          </a:p>
          <a:p>
            <a:pPr marL="342883" lvl="1" indent="0">
              <a:buNone/>
            </a:pPr>
            <a:endParaRPr lang="en-US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883" lvl="1" indent="0">
              <a:buNone/>
            </a:pPr>
            <a:endParaRPr lang="en-US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en-US" sz="1200" dirty="0"/>
              <a:t>Tech Fee Initiated 2017 - $50/Term. </a:t>
            </a:r>
          </a:p>
          <a:p>
            <a:pPr marL="0" indent="0">
              <a:buNone/>
            </a:pPr>
            <a:r>
              <a:rPr lang="en-US" sz="1200" dirty="0"/>
              <a:t>Current fee - $53/Term. </a:t>
            </a:r>
          </a:p>
          <a:p>
            <a:pPr marL="0" indent="0">
              <a:buNone/>
            </a:pPr>
            <a:r>
              <a:rPr lang="en-US" sz="1200" dirty="0"/>
              <a:t>Proposed Fee </a:t>
            </a:r>
            <a:r>
              <a:rPr lang="en-US" sz="1200"/>
              <a:t>- </a:t>
            </a:r>
            <a:r>
              <a:rPr lang="en-US" sz="1200" smtClean="0"/>
              <a:t>$59.25/Term.</a:t>
            </a:r>
            <a:endParaRPr lang="en-US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09CE34-052F-5886-F1B5-3BAB57FBB449}"/>
              </a:ext>
            </a:extLst>
          </p:cNvPr>
          <p:cNvSpPr txBox="1"/>
          <p:nvPr/>
        </p:nvSpPr>
        <p:spPr>
          <a:xfrm>
            <a:off x="3583501" y="5625797"/>
            <a:ext cx="556050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*During COVID IS Exec Council has been providing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2728240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nut 12"/>
          <p:cNvSpPr/>
          <p:nvPr/>
        </p:nvSpPr>
        <p:spPr>
          <a:xfrm rot="1424947">
            <a:off x="1447077" y="1023279"/>
            <a:ext cx="3673365" cy="3685190"/>
          </a:xfrm>
          <a:prstGeom prst="donut">
            <a:avLst/>
          </a:prstGeom>
          <a:solidFill>
            <a:srgbClr val="007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63832" y="248978"/>
            <a:ext cx="5878829" cy="44563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" charset="0"/>
                <a:ea typeface="Arial" charset="0"/>
                <a:cs typeface="Arial" charset="0"/>
              </a:rPr>
              <a:t>How is the tech fee used?</a:t>
            </a:r>
          </a:p>
        </p:txBody>
      </p:sp>
      <p:grpSp>
        <p:nvGrpSpPr>
          <p:cNvPr id="9" name="Group 8"/>
          <p:cNvGrpSpPr/>
          <p:nvPr/>
        </p:nvGrpSpPr>
        <p:grpSpPr>
          <a:xfrm rot="1424947">
            <a:off x="1536812" y="1127730"/>
            <a:ext cx="3476295" cy="3476295"/>
            <a:chOff x="1646580" y="1127727"/>
            <a:chExt cx="3476295" cy="3476295"/>
          </a:xfrm>
          <a:pattFill prst="dkUpDiag">
            <a:fgClr>
              <a:schemeClr val="bg1">
                <a:lumMod val="75000"/>
              </a:schemeClr>
            </a:fgClr>
            <a:bgClr>
              <a:schemeClr val="bg1"/>
            </a:bgClr>
          </a:pattFill>
        </p:grpSpPr>
        <p:sp>
          <p:nvSpPr>
            <p:cNvPr id="10" name="Freeform 9"/>
            <p:cNvSpPr/>
            <p:nvPr/>
          </p:nvSpPr>
          <p:spPr>
            <a:xfrm>
              <a:off x="1646580" y="1127727"/>
              <a:ext cx="3476295" cy="3476295"/>
            </a:xfrm>
            <a:custGeom>
              <a:avLst/>
              <a:gdLst>
                <a:gd name="connsiteX0" fmla="*/ 1738147 w 3476295"/>
                <a:gd name="connsiteY0" fmla="*/ 0 h 3476295"/>
                <a:gd name="connsiteX1" fmla="*/ 3243427 w 3476295"/>
                <a:gd name="connsiteY1" fmla="*/ 869074 h 3476295"/>
                <a:gd name="connsiteX2" fmla="*/ 3243427 w 3476295"/>
                <a:gd name="connsiteY2" fmla="*/ 2607222 h 3476295"/>
                <a:gd name="connsiteX3" fmla="*/ 1738148 w 3476295"/>
                <a:gd name="connsiteY3" fmla="*/ 1738148 h 3476295"/>
                <a:gd name="connsiteX4" fmla="*/ 1738147 w 3476295"/>
                <a:gd name="connsiteY4" fmla="*/ 0 h 3476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6295" h="3476295">
                  <a:moveTo>
                    <a:pt x="1738147" y="0"/>
                  </a:moveTo>
                  <a:cubicBezTo>
                    <a:pt x="2359127" y="0"/>
                    <a:pt x="2932937" y="331289"/>
                    <a:pt x="3243427" y="869074"/>
                  </a:cubicBezTo>
                  <a:cubicBezTo>
                    <a:pt x="3553917" y="1406859"/>
                    <a:pt x="3553917" y="2069437"/>
                    <a:pt x="3243427" y="2607222"/>
                  </a:cubicBezTo>
                  <a:lnTo>
                    <a:pt x="1738148" y="1738148"/>
                  </a:lnTo>
                  <a:cubicBezTo>
                    <a:pt x="1738148" y="1158765"/>
                    <a:pt x="1738147" y="579383"/>
                    <a:pt x="1738147" y="0"/>
                  </a:cubicBez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37019" tIns="688449" rIns="453799" bIns="1723061" numCol="1" spcCol="1270" anchor="ctr" anchorCtr="0">
              <a:noAutofit/>
            </a:bodyPr>
            <a:lstStyle/>
            <a:p>
              <a:pPr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70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1646580" y="1127727"/>
              <a:ext cx="3476295" cy="3476295"/>
            </a:xfrm>
            <a:custGeom>
              <a:avLst/>
              <a:gdLst>
                <a:gd name="connsiteX0" fmla="*/ 3243427 w 3476295"/>
                <a:gd name="connsiteY0" fmla="*/ 2607221 h 3476295"/>
                <a:gd name="connsiteX1" fmla="*/ 1738147 w 3476295"/>
                <a:gd name="connsiteY1" fmla="*/ 3476295 h 3476295"/>
                <a:gd name="connsiteX2" fmla="*/ 232867 w 3476295"/>
                <a:gd name="connsiteY2" fmla="*/ 2607221 h 3476295"/>
                <a:gd name="connsiteX3" fmla="*/ 1738148 w 3476295"/>
                <a:gd name="connsiteY3" fmla="*/ 1738148 h 3476295"/>
                <a:gd name="connsiteX4" fmla="*/ 3243427 w 3476295"/>
                <a:gd name="connsiteY4" fmla="*/ 2607221 h 3476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6295" h="3476295">
                  <a:moveTo>
                    <a:pt x="3243427" y="2607221"/>
                  </a:moveTo>
                  <a:cubicBezTo>
                    <a:pt x="2932937" y="3145006"/>
                    <a:pt x="2359127" y="3476295"/>
                    <a:pt x="1738147" y="3476295"/>
                  </a:cubicBezTo>
                  <a:cubicBezTo>
                    <a:pt x="1117167" y="3476295"/>
                    <a:pt x="543357" y="3145006"/>
                    <a:pt x="232867" y="2607221"/>
                  </a:cubicBezTo>
                  <a:lnTo>
                    <a:pt x="1738148" y="1738148"/>
                  </a:lnTo>
                  <a:lnTo>
                    <a:pt x="3243427" y="2607221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5343" tIns="2256877" rIns="1015343" bIns="270422" numCol="1" spcCol="1270" anchor="ctr" anchorCtr="0">
              <a:noAutofit/>
            </a:bodyPr>
            <a:lstStyle/>
            <a:p>
              <a:pPr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5000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1646580" y="1127727"/>
              <a:ext cx="3476295" cy="3476295"/>
            </a:xfrm>
            <a:custGeom>
              <a:avLst/>
              <a:gdLst>
                <a:gd name="connsiteX0" fmla="*/ 232868 w 3476295"/>
                <a:gd name="connsiteY0" fmla="*/ 2607221 h 3476295"/>
                <a:gd name="connsiteX1" fmla="*/ 232868 w 3476295"/>
                <a:gd name="connsiteY1" fmla="*/ 869073 h 3476295"/>
                <a:gd name="connsiteX2" fmla="*/ 1738148 w 3476295"/>
                <a:gd name="connsiteY2" fmla="*/ -1 h 3476295"/>
                <a:gd name="connsiteX3" fmla="*/ 1738148 w 3476295"/>
                <a:gd name="connsiteY3" fmla="*/ 1738148 h 3476295"/>
                <a:gd name="connsiteX4" fmla="*/ 232868 w 3476295"/>
                <a:gd name="connsiteY4" fmla="*/ 2607221 h 3476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6295" h="3476295">
                  <a:moveTo>
                    <a:pt x="232868" y="2607221"/>
                  </a:moveTo>
                  <a:cubicBezTo>
                    <a:pt x="-77622" y="2069436"/>
                    <a:pt x="-77622" y="1406858"/>
                    <a:pt x="232868" y="869073"/>
                  </a:cubicBezTo>
                  <a:cubicBezTo>
                    <a:pt x="543358" y="331288"/>
                    <a:pt x="1117168" y="-1"/>
                    <a:pt x="1738148" y="-1"/>
                  </a:cubicBezTo>
                  <a:lnTo>
                    <a:pt x="1738148" y="1738148"/>
                  </a:lnTo>
                  <a:lnTo>
                    <a:pt x="232868" y="2607221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9451" tIns="729834" rIns="1971367" bIns="1681676" numCol="1" spcCol="1270" anchor="ctr" anchorCtr="0">
              <a:noAutofit/>
            </a:bodyPr>
            <a:lstStyle/>
            <a:p>
              <a:pPr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70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229240" y="1012874"/>
            <a:ext cx="2684212" cy="33547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dirty="0"/>
              <a:t>Student technology fee:</a:t>
            </a:r>
          </a:p>
          <a:p>
            <a:pPr lvl="1"/>
            <a:r>
              <a:rPr lang="en-US" sz="1600" dirty="0"/>
              <a:t>Currently:</a:t>
            </a:r>
          </a:p>
          <a:p>
            <a:pPr lvl="2"/>
            <a:r>
              <a:rPr lang="en-US" sz="1600" dirty="0"/>
              <a:t>$53.00 per term</a:t>
            </a:r>
          </a:p>
          <a:p>
            <a:pPr lvl="2"/>
            <a:endParaRPr lang="en-US" sz="1600" dirty="0"/>
          </a:p>
          <a:p>
            <a:pPr lvl="1"/>
            <a:r>
              <a:rPr lang="en-US" sz="1600" dirty="0"/>
              <a:t>Proposed for 2023-24:</a:t>
            </a:r>
          </a:p>
          <a:p>
            <a:pPr lvl="1"/>
            <a:r>
              <a:rPr lang="en-US" sz="1600" dirty="0"/>
              <a:t>	$59.25 per term 	</a:t>
            </a:r>
          </a:p>
          <a:p>
            <a:pPr lvl="1"/>
            <a:r>
              <a:rPr lang="en-US" sz="1600" dirty="0"/>
              <a:t>Applies to: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New, incoming undergrads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All graduate students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lvl="1"/>
            <a:r>
              <a:rPr lang="en-US" sz="1200" dirty="0"/>
              <a:t>Continuing undergrads who started before summer 2020: $55/Term (3.8%)</a:t>
            </a:r>
            <a:endParaRPr lang="en-US" sz="1200" dirty="0">
              <a:cs typeface="Calibri"/>
            </a:endParaRPr>
          </a:p>
        </p:txBody>
      </p:sp>
      <p:sp>
        <p:nvSpPr>
          <p:cNvPr id="15" name="Oval 14"/>
          <p:cNvSpPr/>
          <p:nvPr/>
        </p:nvSpPr>
        <p:spPr>
          <a:xfrm rot="1424947">
            <a:off x="2799038" y="2350736"/>
            <a:ext cx="972705" cy="903556"/>
          </a:xfrm>
          <a:prstGeom prst="ellipse">
            <a:avLst/>
          </a:prstGeom>
          <a:solidFill>
            <a:srgbClr val="007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4102" y="2502604"/>
            <a:ext cx="579308" cy="5723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 rot="5142713">
            <a:off x="1911793" y="1304614"/>
            <a:ext cx="3672010" cy="3051148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Up">
              <a:avLst/>
            </a:prstTxWarp>
            <a:spAutoFit/>
          </a:bodyPr>
          <a:lstStyle/>
          <a:p>
            <a:pPr algn="ctr"/>
            <a:r>
              <a:rPr lang="en-US" sz="2400" dirty="0">
                <a:ln w="0"/>
                <a:solidFill>
                  <a:srgbClr val="007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Infrastructure end of life/growth</a:t>
            </a:r>
          </a:p>
        </p:txBody>
      </p:sp>
      <p:sp>
        <p:nvSpPr>
          <p:cNvPr id="18" name="Rectangle 17"/>
          <p:cNvSpPr/>
          <p:nvPr/>
        </p:nvSpPr>
        <p:spPr>
          <a:xfrm rot="19351550">
            <a:off x="1231346" y="1002051"/>
            <a:ext cx="3579816" cy="3051148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Up">
              <a:avLst/>
            </a:prstTxWarp>
            <a:spAutoFit/>
          </a:bodyPr>
          <a:lstStyle/>
          <a:p>
            <a:pPr algn="ctr"/>
            <a:r>
              <a:rPr lang="en-US" sz="2400" dirty="0">
                <a:ln w="0"/>
                <a:solidFill>
                  <a:srgbClr val="007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Cybersecurity tools</a:t>
            </a:r>
          </a:p>
        </p:txBody>
      </p:sp>
      <p:sp>
        <p:nvSpPr>
          <p:cNvPr id="19" name="Rectangle 18"/>
          <p:cNvSpPr/>
          <p:nvPr/>
        </p:nvSpPr>
        <p:spPr>
          <a:xfrm rot="2162465">
            <a:off x="1121566" y="1768035"/>
            <a:ext cx="3672010" cy="3051148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2400" dirty="0">
                <a:ln w="0"/>
                <a:solidFill>
                  <a:srgbClr val="007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Mission critical software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/>
          <a:srcRect t="29264" r="7955" b="30555"/>
          <a:stretch/>
        </p:blipFill>
        <p:spPr>
          <a:xfrm>
            <a:off x="2773138" y="1278694"/>
            <a:ext cx="884655" cy="37223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/>
          <a:srcRect t="39792" b="40439"/>
          <a:stretch/>
        </p:blipFill>
        <p:spPr>
          <a:xfrm>
            <a:off x="2384360" y="3942008"/>
            <a:ext cx="1425863" cy="28188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779" y="2865877"/>
            <a:ext cx="921752" cy="5206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5D4CDA9-87F0-D642-A423-9A6758E9AE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4327" y="2508779"/>
            <a:ext cx="1153792" cy="2117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F07F00B-5594-3A96-7C39-82AA45CD68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7839" y="1736380"/>
            <a:ext cx="789943" cy="5916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511DAB-27E8-BD54-CF2F-8B6B314A51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28177" y="1947728"/>
            <a:ext cx="1076966" cy="5609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FC2AE7-A3F1-52D1-267A-BB97F1DE87ED}"/>
              </a:ext>
            </a:extLst>
          </p:cNvPr>
          <p:cNvSpPr txBox="1"/>
          <p:nvPr/>
        </p:nvSpPr>
        <p:spPr>
          <a:xfrm>
            <a:off x="4244771" y="4828411"/>
            <a:ext cx="4793280" cy="2616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100" dirty="0"/>
              <a:t>Tech Fee 2017: $50. In 6 years, assuming an annual inflation rate of 3%: $59.70 </a:t>
            </a:r>
          </a:p>
        </p:txBody>
      </p:sp>
      <p:pic>
        <p:nvPicPr>
          <p:cNvPr id="1026" name="Picture 2" descr="Canvas at College of San Mateo - Overview">
            <a:extLst>
              <a:ext uri="{FF2B5EF4-FFF2-40B4-BE49-F238E27FC236}">
                <a16:creationId xmlns:a16="http://schemas.microsoft.com/office/drawing/2014/main" id="{11154B7D-CAB0-274B-D328-838D158D2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170" y="3263847"/>
            <a:ext cx="1425864" cy="456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03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rc 11"/>
          <p:cNvSpPr/>
          <p:nvPr/>
        </p:nvSpPr>
        <p:spPr>
          <a:xfrm rot="19410668">
            <a:off x="1741822" y="665737"/>
            <a:ext cx="2125339" cy="2077009"/>
          </a:xfrm>
          <a:prstGeom prst="arc">
            <a:avLst>
              <a:gd name="adj1" fmla="val 11110104"/>
              <a:gd name="adj2" fmla="val 2660971"/>
            </a:avLst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797602" y="722692"/>
            <a:ext cx="2011494" cy="1955261"/>
          </a:xfrm>
          <a:prstGeom prst="ellipse">
            <a:avLst/>
          </a:prstGeom>
          <a:solidFill>
            <a:srgbClr val="007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87830" y="152232"/>
            <a:ext cx="8077200" cy="445630"/>
          </a:xfrm>
        </p:spPr>
        <p:txBody>
          <a:bodyPr>
            <a:noAutofit/>
          </a:bodyPr>
          <a:lstStyle/>
          <a:p>
            <a:pPr algn="ctr"/>
            <a:r>
              <a:rPr lang="en-US" sz="2800" dirty="0">
                <a:latin typeface="Arial" charset="0"/>
                <a:ea typeface="Arial" charset="0"/>
                <a:cs typeface="Arial" charset="0"/>
              </a:rPr>
              <a:t>Tech fee governance and decision making</a:t>
            </a:r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3736579" y="1694999"/>
            <a:ext cx="1901305" cy="184815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/>
          <p:cNvSpPr>
            <a:spLocks noChangeAspect="1"/>
          </p:cNvSpPr>
          <p:nvPr/>
        </p:nvSpPr>
        <p:spPr>
          <a:xfrm rot="8856031">
            <a:off x="3685135" y="1583626"/>
            <a:ext cx="1994599" cy="2029343"/>
          </a:xfrm>
          <a:prstGeom prst="arc">
            <a:avLst>
              <a:gd name="adj1" fmla="val 11110104"/>
              <a:gd name="adj2" fmla="val 3830334"/>
            </a:avLst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7468650" y="1996840"/>
            <a:ext cx="154587" cy="141145"/>
          </a:xfrm>
          <a:prstGeom prst="ellipse">
            <a:avLst/>
          </a:prstGeom>
          <a:noFill/>
          <a:ln w="222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c 18"/>
          <p:cNvSpPr>
            <a:spLocks noChangeAspect="1"/>
          </p:cNvSpPr>
          <p:nvPr/>
        </p:nvSpPr>
        <p:spPr>
          <a:xfrm rot="348067">
            <a:off x="3745580" y="1626185"/>
            <a:ext cx="1877168" cy="1506258"/>
          </a:xfrm>
          <a:prstGeom prst="arc">
            <a:avLst>
              <a:gd name="adj1" fmla="val 11929104"/>
              <a:gd name="adj2" fmla="val 20062821"/>
            </a:avLst>
          </a:prstGeom>
          <a:noFill/>
          <a:ln w="285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>
            <a:spLocks noChangeAspect="1"/>
          </p:cNvSpPr>
          <p:nvPr/>
        </p:nvSpPr>
        <p:spPr>
          <a:xfrm>
            <a:off x="5534633" y="717368"/>
            <a:ext cx="2011494" cy="1955261"/>
          </a:xfrm>
          <a:prstGeom prst="ellipse">
            <a:avLst/>
          </a:prstGeom>
          <a:solidFill>
            <a:srgbClr val="FFE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c 27"/>
          <p:cNvSpPr>
            <a:spLocks noChangeAspect="1"/>
          </p:cNvSpPr>
          <p:nvPr/>
        </p:nvSpPr>
        <p:spPr>
          <a:xfrm rot="10800000">
            <a:off x="5581990" y="1223786"/>
            <a:ext cx="1938378" cy="1484449"/>
          </a:xfrm>
          <a:prstGeom prst="arc">
            <a:avLst>
              <a:gd name="adj1" fmla="val 11362895"/>
              <a:gd name="adj2" fmla="val 20738895"/>
            </a:avLst>
          </a:prstGeom>
          <a:noFill/>
          <a:ln w="285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c 28"/>
          <p:cNvSpPr/>
          <p:nvPr/>
        </p:nvSpPr>
        <p:spPr>
          <a:xfrm rot="19410668">
            <a:off x="5484453" y="656378"/>
            <a:ext cx="2102653" cy="2103648"/>
          </a:xfrm>
          <a:prstGeom prst="arc">
            <a:avLst>
              <a:gd name="adj1" fmla="val 11582609"/>
              <a:gd name="adj2" fmla="val 2871087"/>
            </a:avLst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c 29"/>
          <p:cNvSpPr>
            <a:spLocks noChangeAspect="1"/>
          </p:cNvSpPr>
          <p:nvPr/>
        </p:nvSpPr>
        <p:spPr>
          <a:xfrm rot="10800000">
            <a:off x="1844496" y="1245192"/>
            <a:ext cx="1917082" cy="1476627"/>
          </a:xfrm>
          <a:prstGeom prst="arc">
            <a:avLst>
              <a:gd name="adj1" fmla="val 11197446"/>
              <a:gd name="adj2" fmla="val 20738895"/>
            </a:avLst>
          </a:prstGeom>
          <a:noFill/>
          <a:ln w="285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>
            <a:spLocks noChangeAspect="1"/>
          </p:cNvSpPr>
          <p:nvPr/>
        </p:nvSpPr>
        <p:spPr>
          <a:xfrm rot="13254939" flipH="1" flipV="1">
            <a:off x="3699359" y="2001443"/>
            <a:ext cx="201553" cy="233226"/>
          </a:xfrm>
          <a:prstGeom prst="triangle">
            <a:avLst>
              <a:gd name="adj" fmla="val 39900"/>
            </a:avLst>
          </a:prstGeom>
          <a:solidFill>
            <a:schemeClr val="bg1"/>
          </a:solidFill>
          <a:ln w="222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/>
          <p:cNvSpPr>
            <a:spLocks noChangeAspect="1"/>
          </p:cNvSpPr>
          <p:nvPr/>
        </p:nvSpPr>
        <p:spPr>
          <a:xfrm rot="20029364" flipH="1" flipV="1">
            <a:off x="5479031" y="2002903"/>
            <a:ext cx="197442" cy="228470"/>
          </a:xfrm>
          <a:prstGeom prst="triangle">
            <a:avLst>
              <a:gd name="adj" fmla="val 39900"/>
            </a:avLst>
          </a:prstGeom>
          <a:solidFill>
            <a:schemeClr val="bg1"/>
          </a:solidFill>
          <a:ln w="222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>
            <a:spLocks noChangeAspect="1"/>
          </p:cNvSpPr>
          <p:nvPr/>
        </p:nvSpPr>
        <p:spPr>
          <a:xfrm>
            <a:off x="1823013" y="2200065"/>
            <a:ext cx="154587" cy="141145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 descr="Team:TEC GenetiX CCM/Design - 2016.igem.org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068" y="1892481"/>
            <a:ext cx="1560290" cy="1560290"/>
          </a:xfrm>
          <a:prstGeom prst="rect">
            <a:avLst/>
          </a:prstGeom>
        </p:spPr>
      </p:pic>
      <p:pic>
        <p:nvPicPr>
          <p:cNvPr id="43" name="Picture 42" descr="Free vector graphic: Computer, Data, Database, Diagram ..."/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438" y="1028447"/>
            <a:ext cx="1262365" cy="1262365"/>
          </a:xfrm>
          <a:prstGeom prst="rect">
            <a:avLst/>
          </a:prstGeom>
        </p:spPr>
      </p:pic>
      <p:pic>
        <p:nvPicPr>
          <p:cNvPr id="44" name="Picture 43" descr="Check Correct Mark · Free vector graphic on Pixabay"/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768" y="905722"/>
            <a:ext cx="1578548" cy="1578548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1542942" y="2895024"/>
            <a:ext cx="22438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Proposals are gathered throughout year, prioritized by highest needs, risks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694066" y="2794214"/>
            <a:ext cx="22438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Provost reviews IT Steering Committee recommendations, provides final approval*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587622" y="3642194"/>
            <a:ext cx="22438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IT Steering Committee (includes student rep) reviews and recommends funding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7CB2E9-554D-AB37-8786-1FE8BE89B2ED}"/>
              </a:ext>
            </a:extLst>
          </p:cNvPr>
          <p:cNvSpPr txBox="1"/>
          <p:nvPr/>
        </p:nvSpPr>
        <p:spPr>
          <a:xfrm>
            <a:off x="4735179" y="4842348"/>
            <a:ext cx="430328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*During COVID IS Exec Council has been providing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978582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837120690"/>
              </p:ext>
            </p:extLst>
          </p:nvPr>
        </p:nvGraphicFramePr>
        <p:xfrm>
          <a:off x="2563" y="-2312"/>
          <a:ext cx="6291739" cy="4828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8878" y="227485"/>
            <a:ext cx="6903922" cy="497820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/>
              <a:t>Cost drivers for 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63029" y="824985"/>
            <a:ext cx="3069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Inflation means that over time, we have less purchasing power, creating risks for the university due to aging tech*</a:t>
            </a:r>
            <a:endParaRPr lang="en-US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F01D83-24C4-8E29-49C5-DEB25B1DC0E1}"/>
              </a:ext>
            </a:extLst>
          </p:cNvPr>
          <p:cNvSpPr txBox="1"/>
          <p:nvPr/>
        </p:nvSpPr>
        <p:spPr>
          <a:xfrm>
            <a:off x="4084599" y="4845942"/>
            <a:ext cx="4938874" cy="2616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100" dirty="0"/>
              <a:t>*Tech Fee 2017: $50. In 6 years, assuming an annual inflation rate of 3%: $59.70 </a:t>
            </a:r>
          </a:p>
        </p:txBody>
      </p:sp>
    </p:spTree>
    <p:extLst>
      <p:ext uri="{BB962C8B-B14F-4D97-AF65-F5344CB8AC3E}">
        <p14:creationId xmlns:p14="http://schemas.microsoft.com/office/powerpoint/2010/main" val="2410639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172290412"/>
      </p:ext>
    </p:extLst>
  </p:cSld>
  <p:clrMapOvr>
    <a:masterClrMapping/>
  </p:clrMapOvr>
</p:sld>
</file>

<file path=ppt/theme/theme1.xml><?xml version="1.0" encoding="utf-8"?>
<a:theme xmlns:a="http://schemas.openxmlformats.org/drawingml/2006/main" name="Green Title">
  <a:themeElements>
    <a:clrScheme name="Generic Colors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7642"/>
      </a:accent1>
      <a:accent2>
        <a:srgbClr val="A9A600"/>
      </a:accent2>
      <a:accent3>
        <a:srgbClr val="A5A5A5"/>
      </a:accent3>
      <a:accent4>
        <a:srgbClr val="FEFB00"/>
      </a:accent4>
      <a:accent5>
        <a:srgbClr val="004000"/>
      </a:accent5>
      <a:accent6>
        <a:srgbClr val="3CA500"/>
      </a:accent6>
      <a:hlink>
        <a:srgbClr val="00A9D5"/>
      </a:hlink>
      <a:folHlink>
        <a:srgbClr val="3CA5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T 10.2020" id="{9EC033B1-7324-4D73-BADB-4D0B236F3ADF}" vid="{876C2AAE-6918-402F-B4B8-6697B0BC0E84}"/>
    </a:ext>
  </a:extLst>
</a:theme>
</file>

<file path=ppt/theme/theme2.xml><?xml version="1.0" encoding="utf-8"?>
<a:theme xmlns:a="http://schemas.openxmlformats.org/drawingml/2006/main" name="Black Title">
  <a:themeElements>
    <a:clrScheme name="Generic Colors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7642"/>
      </a:accent1>
      <a:accent2>
        <a:srgbClr val="A9A600"/>
      </a:accent2>
      <a:accent3>
        <a:srgbClr val="A5A5A5"/>
      </a:accent3>
      <a:accent4>
        <a:srgbClr val="FEFB00"/>
      </a:accent4>
      <a:accent5>
        <a:srgbClr val="004000"/>
      </a:accent5>
      <a:accent6>
        <a:srgbClr val="3CA500"/>
      </a:accent6>
      <a:hlink>
        <a:srgbClr val="00A9D5"/>
      </a:hlink>
      <a:folHlink>
        <a:srgbClr val="3CA5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T 10.2020" id="{9EC033B1-7324-4D73-BADB-4D0B236F3ADF}" vid="{F2D709C0-752A-4124-8A17-1CE90BD6C867}"/>
    </a:ext>
  </a:extLst>
</a:theme>
</file>

<file path=ppt/theme/theme3.xml><?xml version="1.0" encoding="utf-8"?>
<a:theme xmlns:a="http://schemas.openxmlformats.org/drawingml/2006/main" name="Section Header/School Bran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T 10.2020" id="{9EC033B1-7324-4D73-BADB-4D0B236F3ADF}" vid="{273D2F6C-1B32-4C3E-8F15-79E68EB45601}"/>
    </a:ext>
  </a:extLst>
</a:theme>
</file>

<file path=ppt/theme/theme4.xml><?xml version="1.0" encoding="utf-8"?>
<a:theme xmlns:a="http://schemas.openxmlformats.org/drawingml/2006/main" name="Body of 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T 10.2020" id="{9EC033B1-7324-4D73-BADB-4D0B236F3ADF}" vid="{926B6B8E-6CCA-41ED-9E12-B90321530543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9AB4C45D0612429AA2C57FAB79C1C5" ma:contentTypeVersion="14" ma:contentTypeDescription="Create a new document." ma:contentTypeScope="" ma:versionID="3734d8add268411cdc19e83103c1ff8b">
  <xsd:schema xmlns:xsd="http://www.w3.org/2001/XMLSchema" xmlns:xs="http://www.w3.org/2001/XMLSchema" xmlns:p="http://schemas.microsoft.com/office/2006/metadata/properties" xmlns:ns3="a52af074-e4fb-4972-982f-c3d427c45093" xmlns:ns4="7e4f526f-e4d1-4c23-8bae-3e22ecc32007" targetNamespace="http://schemas.microsoft.com/office/2006/metadata/properties" ma:root="true" ma:fieldsID="91e42b94593fe5d8e7b19afe7d3b59d5" ns3:_="" ns4:_="">
    <xsd:import namespace="a52af074-e4fb-4972-982f-c3d427c45093"/>
    <xsd:import namespace="7e4f526f-e4d1-4c23-8bae-3e22ecc320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2af074-e4fb-4972-982f-c3d427c450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4f526f-e4d1-4c23-8bae-3e22ecc3200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7D25F9B-80F6-438D-8738-53B7A097B1E4}">
  <ds:schemaRefs>
    <ds:schemaRef ds:uri="http://purl.org/dc/elements/1.1/"/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e4f526f-e4d1-4c23-8bae-3e22ecc32007"/>
    <ds:schemaRef ds:uri="a52af074-e4fb-4972-982f-c3d427c45093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EC3AD79-8C26-413B-AC59-08513898C3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52af074-e4fb-4972-982f-c3d427c45093"/>
    <ds:schemaRef ds:uri="7e4f526f-e4d1-4c23-8bae-3e22ecc320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B953152-A966-402F-B7D7-4C2D24B2358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IT 10.2020</Template>
  <TotalTime>1737</TotalTime>
  <Words>367</Words>
  <Application>Microsoft Office PowerPoint</Application>
  <PresentationFormat>On-screen Show (16:9)</PresentationFormat>
  <Paragraphs>62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Open Sans</vt:lpstr>
      <vt:lpstr>Green Title</vt:lpstr>
      <vt:lpstr>Black Title</vt:lpstr>
      <vt:lpstr>Section Header/School Brand</vt:lpstr>
      <vt:lpstr>Body of Presentation</vt:lpstr>
      <vt:lpstr>University of Oregon Tuition and Fee Advisory Board</vt:lpstr>
      <vt:lpstr>Agenda</vt:lpstr>
      <vt:lpstr>High Level Summary</vt:lpstr>
      <vt:lpstr>How is the tech fee used?</vt:lpstr>
      <vt:lpstr>Tech fee governance and decision making</vt:lpstr>
      <vt:lpstr>Cost drivers for IT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of Oregon Board of Trustees</dc:title>
  <dc:creator>Jessie Minton</dc:creator>
  <cp:lastModifiedBy>Debbie Sharp</cp:lastModifiedBy>
  <cp:revision>79</cp:revision>
  <dcterms:created xsi:type="dcterms:W3CDTF">2021-01-20T20:13:21Z</dcterms:created>
  <dcterms:modified xsi:type="dcterms:W3CDTF">2023-01-27T00:07:44Z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0x010100989AB4C45D0612429AA2C57FAB79C1C5</vt:lpwstr>
  </property>
</Properties>
</file>