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62" r:id="rId2"/>
    <p:sldId id="363" r:id="rId3"/>
    <p:sldId id="364" r:id="rId4"/>
    <p:sldId id="409" r:id="rId5"/>
    <p:sldId id="366" r:id="rId6"/>
    <p:sldId id="367" r:id="rId7"/>
    <p:sldId id="368" r:id="rId8"/>
    <p:sldId id="369" r:id="rId9"/>
    <p:sldId id="410" r:id="rId10"/>
    <p:sldId id="400" r:id="rId11"/>
    <p:sldId id="401" r:id="rId12"/>
    <p:sldId id="388" r:id="rId13"/>
    <p:sldId id="389" r:id="rId14"/>
    <p:sldId id="390" r:id="rId15"/>
    <p:sldId id="416" r:id="rId16"/>
    <p:sldId id="411" r:id="rId17"/>
    <p:sldId id="403" r:id="rId18"/>
    <p:sldId id="404" r:id="rId19"/>
    <p:sldId id="405" r:id="rId20"/>
    <p:sldId id="375" r:id="rId21"/>
    <p:sldId id="412" r:id="rId22"/>
    <p:sldId id="414" r:id="rId23"/>
    <p:sldId id="415" r:id="rId24"/>
    <p:sldId id="384" r:id="rId25"/>
    <p:sldId id="385" r:id="rId26"/>
    <p:sldId id="413" r:id="rId27"/>
    <p:sldId id="392" r:id="rId28"/>
    <p:sldId id="394" r:id="rId29"/>
    <p:sldId id="395" r:id="rId30"/>
  </p:sldIdLst>
  <p:sldSz cx="9144000" cy="6858000" type="screen4x3"/>
  <p:notesSz cx="9309100" cy="7023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1" userDrawn="1">
          <p15:clr>
            <a:srgbClr val="A4A3A4"/>
          </p15:clr>
        </p15:guide>
        <p15:guide id="2" pos="2133" userDrawn="1">
          <p15:clr>
            <a:srgbClr val="A4A3A4"/>
          </p15:clr>
        </p15:guide>
        <p15:guide id="3" pos="2142" userDrawn="1">
          <p15:clr>
            <a:srgbClr val="A4A3A4"/>
          </p15:clr>
        </p15:guide>
        <p15:guide id="4" orient="horz" pos="2213" userDrawn="1">
          <p15:clr>
            <a:srgbClr val="A4A3A4"/>
          </p15:clr>
        </p15:guide>
        <p15:guide id="5" pos="2921" userDrawn="1">
          <p15:clr>
            <a:srgbClr val="A4A3A4"/>
          </p15:clr>
        </p15:guide>
        <p15:guide id="6" pos="293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Winters Francois" initials="JW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00"/>
    <a:srgbClr val="009900"/>
    <a:srgbClr val="007434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96470" autoAdjust="0"/>
  </p:normalViewPr>
  <p:slideViewPr>
    <p:cSldViewPr>
      <p:cViewPr varScale="1">
        <p:scale>
          <a:sx n="65" d="100"/>
          <a:sy n="65" d="100"/>
        </p:scale>
        <p:origin x="11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994" y="-96"/>
      </p:cViewPr>
      <p:guideLst>
        <p:guide orient="horz" pos="2811"/>
        <p:guide pos="2133"/>
        <p:guide pos="2142"/>
        <p:guide orient="horz" pos="2213"/>
        <p:guide pos="2921"/>
        <p:guide pos="29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moffitt\AppData\Local\Microsoft\Windows\Temporary%20Internet%20Files\Content.Outlook\BENLVC4W\BoardMaterials20131002_Tuition%20Reven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25010936132983"/>
          <c:y val="3.4279485225637125E-2"/>
          <c:w val="0.67413976377952767"/>
          <c:h val="0.92442733315418324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Sheet1!$A$1:$A$10</c:f>
              <c:strCache>
                <c:ptCount val="10"/>
                <c:pt idx="0">
                  <c:v>FY08</c:v>
                </c:pt>
                <c:pt idx="1">
                  <c:v>FY09</c:v>
                </c:pt>
                <c:pt idx="2">
                  <c:v>FY10</c:v>
                </c:pt>
                <c:pt idx="3">
                  <c:v>FY11</c:v>
                </c:pt>
                <c:pt idx="4">
                  <c:v>FY12</c:v>
                </c:pt>
                <c:pt idx="5">
                  <c:v>FY13</c:v>
                </c:pt>
                <c:pt idx="6">
                  <c:v>FY14</c:v>
                </c:pt>
                <c:pt idx="7">
                  <c:v>FY15</c:v>
                </c:pt>
                <c:pt idx="8">
                  <c:v>FY16</c:v>
                </c:pt>
                <c:pt idx="9">
                  <c:v>FY17</c:v>
                </c:pt>
              </c:strCache>
            </c:strRef>
          </c:cat>
          <c:val>
            <c:numRef>
              <c:f>Sheet1!$B$1:$B$10</c:f>
              <c:numCache>
                <c:formatCode>_("$"* #,##0.0_);_("$"* \(#,##0.0\);_("$"* "-"??_);_(@_)</c:formatCode>
                <c:ptCount val="10"/>
                <c:pt idx="0">
                  <c:v>80.099999999999994</c:v>
                </c:pt>
                <c:pt idx="1">
                  <c:v>73.099999999999994</c:v>
                </c:pt>
                <c:pt idx="2">
                  <c:v>66.8</c:v>
                </c:pt>
                <c:pt idx="3">
                  <c:v>66.5</c:v>
                </c:pt>
                <c:pt idx="4">
                  <c:v>43.7</c:v>
                </c:pt>
                <c:pt idx="5">
                  <c:v>46.4</c:v>
                </c:pt>
                <c:pt idx="6">
                  <c:v>49.1</c:v>
                </c:pt>
                <c:pt idx="7">
                  <c:v>55.9</c:v>
                </c:pt>
                <c:pt idx="8">
                  <c:v>64.7</c:v>
                </c:pt>
                <c:pt idx="9">
                  <c:v>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E-4F3F-9FD7-CC9927E73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5455008"/>
        <c:axId val="5455400"/>
        <c:axId val="223776536"/>
      </c:bar3DChart>
      <c:catAx>
        <c:axId val="545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55400"/>
        <c:crosses val="autoZero"/>
        <c:auto val="1"/>
        <c:lblAlgn val="ctr"/>
        <c:lblOffset val="100"/>
        <c:noMultiLvlLbl val="0"/>
      </c:catAx>
      <c:valAx>
        <c:axId val="545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_);_(&quot;$&quot;* \(#,##0.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55008"/>
        <c:crosses val="autoZero"/>
        <c:crossBetween val="between"/>
      </c:valAx>
      <c:serAx>
        <c:axId val="223776536"/>
        <c:scaling>
          <c:orientation val="minMax"/>
        </c:scaling>
        <c:delete val="1"/>
        <c:axPos val="b"/>
        <c:majorTickMark val="out"/>
        <c:minorTickMark val="none"/>
        <c:tickLblPos val="nextTo"/>
        <c:crossAx val="5455400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32-4A8B-9F71-0BBBF766036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32-4A8B-9F71-0BBBF766036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732-4A8B-9F71-0BBBF766036E}"/>
              </c:ext>
            </c:extLst>
          </c:dPt>
          <c:dLbls>
            <c:dLbl>
              <c:idx val="0"/>
              <c:layout>
                <c:manualLayout>
                  <c:x val="-0.19961923804037088"/>
                  <c:y val="-0.129310068484304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32-4A8B-9F71-0BBBF766036E}"/>
                </c:ext>
              </c:extLst>
            </c:dLbl>
            <c:dLbl>
              <c:idx val="1"/>
              <c:layout>
                <c:manualLayout>
                  <c:x val="0.17133951987468771"/>
                  <c:y val="3.737148494699118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32-4A8B-9F71-0BBBF766036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 of Revenue Types'!$C$2:$C$4</c:f>
              <c:strCache>
                <c:ptCount val="3"/>
                <c:pt idx="0">
                  <c:v>Non-Resident Tuition as % of Total Three Sources</c:v>
                </c:pt>
                <c:pt idx="1">
                  <c:v>Resident Tuition as % of Total Three Sources</c:v>
                </c:pt>
                <c:pt idx="2">
                  <c:v>State Appropriation as % of Total Three Sources</c:v>
                </c:pt>
              </c:strCache>
            </c:strRef>
          </c:cat>
          <c:val>
            <c:numRef>
              <c:f>'Chart of Revenue Types'!$D$2:$D$4</c:f>
              <c:numCache>
                <c:formatCode>0.0%</c:formatCode>
                <c:ptCount val="3"/>
                <c:pt idx="0">
                  <c:v>0.64400000000000002</c:v>
                </c:pt>
                <c:pt idx="1">
                  <c:v>0.216</c:v>
                </c:pt>
                <c:pt idx="2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2-4EF5-A1F5-75FB11A98CDC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E1-48B1-8D75-536864C2024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E1-48B1-8D75-536864C2024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E1-48B1-8D75-536864C2024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30.0%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1-48B1-8D75-536864C202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28.8%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E1-48B1-8D75-536864C2024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41.2%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E1-48B1-8D75-536864C20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report!$F$5:$H$5</c:f>
              <c:strCache>
                <c:ptCount val="3"/>
                <c:pt idx="0">
                  <c:v>Nonresident Tuition as % of Total Three sources</c:v>
                </c:pt>
                <c:pt idx="1">
                  <c:v>Resident Tuition as % of Total Three sources</c:v>
                </c:pt>
                <c:pt idx="2">
                  <c:v>State Appropriation as % of Total Three sources</c:v>
                </c:pt>
              </c:strCache>
            </c:strRef>
          </c:cat>
          <c:val>
            <c:numRef>
              <c:f>report!$F$6:$H$6</c:f>
              <c:numCache>
                <c:formatCode>0.0%</c:formatCode>
                <c:ptCount val="3"/>
                <c:pt idx="0">
                  <c:v>0.33950150852110572</c:v>
                </c:pt>
                <c:pt idx="1">
                  <c:v>0.32201897203120328</c:v>
                </c:pt>
                <c:pt idx="2">
                  <c:v>0.338479519447691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8-4A14-A1E2-0D7AE3B65D4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0.83377</cdr:x>
      <cdr:y>0.56944</cdr:y>
    </cdr:from>
    <cdr:to>
      <cdr:x>1</cdr:x>
      <cdr:y>0.79167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10138" y="23431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0.8541</cdr:x>
      <cdr:y>0.42626</cdr:y>
    </cdr:from>
    <cdr:to>
      <cdr:x>0.98624</cdr:x>
      <cdr:y>0.6202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10264" y="20097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0.85178</cdr:x>
      <cdr:y>0.27071</cdr:y>
    </cdr:from>
    <cdr:to>
      <cdr:x>0.99731</cdr:x>
      <cdr:y>0.72929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788693" y="1764908"/>
          <a:ext cx="1330726" cy="298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Loss of over $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13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million of annual support per year</a:t>
          </a:r>
        </a:p>
      </cdr:txBody>
    </cdr:sp>
  </cdr:relSizeAnchor>
  <cdr:relSizeAnchor xmlns:cdr="http://schemas.openxmlformats.org/drawingml/2006/chartDrawing">
    <cdr:from>
      <cdr:x>0.78333</cdr:x>
      <cdr:y>0.31557</cdr:y>
    </cdr:from>
    <cdr:to>
      <cdr:x>0.83889</cdr:x>
      <cdr:y>0.38569</cdr:y>
    </cdr:to>
    <cdr:sp macro="" textlink="">
      <cdr:nvSpPr>
        <cdr:cNvPr id="7" name="Right Brace 6"/>
        <cdr:cNvSpPr/>
      </cdr:nvSpPr>
      <cdr:spPr>
        <a:xfrm xmlns:a="http://schemas.openxmlformats.org/drawingml/2006/main">
          <a:off x="7162800" y="2057400"/>
          <a:ext cx="507980" cy="45720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232D2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en-US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3943" cy="351155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1"/>
            <a:ext cx="4033943" cy="351155"/>
          </a:xfrm>
          <a:prstGeom prst="rect">
            <a:avLst/>
          </a:prstGeom>
        </p:spPr>
        <p:txBody>
          <a:bodyPr vert="horz" lIns="92296" tIns="46148" rIns="92296" bIns="46148" rtlCol="0"/>
          <a:lstStyle>
            <a:lvl1pPr algn="r">
              <a:defRPr sz="1300"/>
            </a:lvl1pPr>
          </a:lstStyle>
          <a:p>
            <a:fld id="{669F5634-B0B2-4192-9107-3AA496FF89F8}" type="datetimeFigureOut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727"/>
            <a:ext cx="4033943" cy="351155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2296" tIns="46148" rIns="92296" bIns="46148" rtlCol="0" anchor="b"/>
          <a:lstStyle>
            <a:lvl1pPr algn="r">
              <a:defRPr sz="1300"/>
            </a:lvl1pPr>
          </a:lstStyle>
          <a:p>
            <a:fld id="{CFBC96D2-834C-4868-AEB1-5229AFDEE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54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3004" y="1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7050"/>
            <a:ext cx="3514725" cy="263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1" y="3335974"/>
            <a:ext cx="7447280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70727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3004" y="6670727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F71E5C1-42FB-4DA5-8DE9-383A35A6BE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77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04628-F619-46F1-BD3B-E98D7B8B6EC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7331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42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4013" y="525463"/>
            <a:ext cx="3508375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4674" y="3329941"/>
            <a:ext cx="6669158" cy="3154680"/>
          </a:xfrm>
        </p:spPr>
        <p:txBody>
          <a:bodyPr/>
          <a:lstStyle/>
          <a:p>
            <a:pPr marL="172796" indent="-17279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1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98788" y="525463"/>
            <a:ext cx="3506787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46111" y="3329941"/>
            <a:ext cx="6817362" cy="31546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26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98788" y="525463"/>
            <a:ext cx="3506787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46111" y="3329941"/>
            <a:ext cx="6817362" cy="31546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4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98788" y="525463"/>
            <a:ext cx="3506787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46111" y="3329941"/>
            <a:ext cx="6817362" cy="31546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91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49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4674" y="3329941"/>
            <a:ext cx="6669158" cy="3154680"/>
          </a:xfrm>
        </p:spPr>
        <p:txBody>
          <a:bodyPr/>
          <a:lstStyle/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Defining how Sightlines breaks up the areas of project funding necessary to maintain a campus.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DM and CR are what this presentation concentrates on.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Definitions taken from APPA (Association of Physical Plant Administrators)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94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4674" y="3329941"/>
            <a:ext cx="6669158" cy="3154680"/>
          </a:xfrm>
        </p:spPr>
        <p:txBody>
          <a:bodyPr/>
          <a:lstStyle/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Defining how Sightlines breaks up the areas of project funding necessary to maintain a campus.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DM and CR are what this presentation concentrates on.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Definitions taken from APPA (Association of Physical Plant Administrators)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75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4013" y="525463"/>
            <a:ext cx="3508375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4674" y="3329941"/>
            <a:ext cx="6669158" cy="3154680"/>
          </a:xfrm>
        </p:spPr>
        <p:txBody>
          <a:bodyPr/>
          <a:lstStyle/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Defining how Sightlines breaks up the areas of project funding necessary to maintain a campus.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DM and CR are what this presentation concentrates on.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Definitions taken from APPA (Association of Physical Plant Administrators)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05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3550" y="527050"/>
            <a:ext cx="3511550" cy="263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48087" y="3335974"/>
            <a:ext cx="6826675" cy="3160395"/>
          </a:xfrm>
        </p:spPr>
        <p:txBody>
          <a:bodyPr/>
          <a:lstStyle/>
          <a:p>
            <a:pPr marL="173055" indent="-17305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8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07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4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98788" y="525463"/>
            <a:ext cx="3506787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46111" y="3329941"/>
            <a:ext cx="6817362" cy="3154680"/>
          </a:xfrm>
        </p:spPr>
        <p:txBody>
          <a:bodyPr/>
          <a:lstStyle/>
          <a:p>
            <a:pPr marL="172796" indent="-17279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09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98788" y="525463"/>
            <a:ext cx="3506787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46111" y="3329941"/>
            <a:ext cx="6817362" cy="31546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63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42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98788" y="525463"/>
            <a:ext cx="3506787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46111" y="3329941"/>
            <a:ext cx="6817362" cy="31546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02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98788" y="525463"/>
            <a:ext cx="3506787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46111" y="3329941"/>
            <a:ext cx="6817362" cy="31546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35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98788" y="525463"/>
            <a:ext cx="3506787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46111" y="3329941"/>
            <a:ext cx="6817362" cy="31546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4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3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1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090039-806A-4CA0-89CE-32F43C8AEDB8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86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96DAB-0736-4699-BD3F-AC24CC4568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82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09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9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9134-9C90-48A3-B02D-44654E51F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ECFAC-D7C9-4ABC-A4B9-E4E5A7FCF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49" y="228601"/>
            <a:ext cx="2152651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1"/>
            <a:ext cx="6305551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3FB8-4483-4E29-B200-1AC5E4F498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1"/>
            <a:ext cx="86106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A6B9-FB70-4F96-A900-AFFE0473B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6899E-5337-4D3D-A914-C14634408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0916E-7EA6-4BEF-9563-501B04C7B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50524-41E4-4599-BBF3-0280814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CE87-CDCF-4DD4-8D01-F3E4E97A8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924EB-DF99-4028-85D9-83375C073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B4566-4705-4269-B889-F21F8A6AB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48334-B94D-4D09-9074-E44A08B45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3B09-8967-46B9-9E44-68461953A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106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C45DBA-49FB-45B9-BFD9-B227A0A31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534150"/>
            <a:ext cx="2314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609600" y="2949575"/>
            <a:ext cx="7772400" cy="1393825"/>
          </a:xfrm>
        </p:spPr>
        <p:txBody>
          <a:bodyPr tIns="0" bIns="365760"/>
          <a:lstStyle/>
          <a:p>
            <a:pPr eaLnBrk="1" hangingPunct="1"/>
            <a:r>
              <a:rPr lang="en-US" sz="3800" dirty="0" smtClean="0">
                <a:latin typeface="Arial" charset="0"/>
                <a:cs typeface="Arial" charset="0"/>
              </a:rPr>
              <a:t/>
            </a:r>
            <a:br>
              <a:rPr lang="en-US" sz="3800" dirty="0" smtClean="0">
                <a:latin typeface="Arial" charset="0"/>
                <a:cs typeface="Arial" charset="0"/>
              </a:rPr>
            </a:br>
            <a:r>
              <a:rPr lang="en-US" sz="3600" b="1" dirty="0" smtClean="0">
                <a:latin typeface="+mn-lt"/>
                <a:cs typeface="Arial" charset="0"/>
              </a:rPr>
              <a:t>University of Oregon</a:t>
            </a:r>
            <a:br>
              <a:rPr lang="en-US" sz="3600" b="1" dirty="0" smtClean="0">
                <a:latin typeface="+mn-lt"/>
                <a:cs typeface="Arial" charset="0"/>
              </a:rPr>
            </a:br>
            <a:r>
              <a:rPr lang="en-US" sz="3600" b="1" dirty="0" smtClean="0">
                <a:latin typeface="+mn-lt"/>
                <a:cs typeface="Arial" charset="0"/>
              </a:rPr>
              <a:t>Financial Briefing</a:t>
            </a:r>
            <a:endParaRPr lang="en-US" sz="1050" b="1" i="1" dirty="0" smtClean="0">
              <a:latin typeface="+mn-lt"/>
              <a:cs typeface="Arial" charset="0"/>
            </a:endParaRPr>
          </a:p>
        </p:txBody>
      </p:sp>
      <p:sp>
        <p:nvSpPr>
          <p:cNvPr id="8196" name="Subtitle 6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8305800" cy="22860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232D23"/>
                </a:solidFill>
                <a:cs typeface="Arial" pitchFamily="34" charset="0"/>
              </a:rPr>
              <a:t>January 16th, 2018</a:t>
            </a:r>
            <a:endParaRPr lang="en-US" sz="2000" dirty="0" smtClean="0">
              <a:solidFill>
                <a:srgbClr val="232D23"/>
              </a:solidFill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2800" dirty="0" smtClean="0">
              <a:solidFill>
                <a:srgbClr val="232D23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en-US" sz="30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457200" y="2020669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1E0E"/>
                </a:solidFill>
                <a:latin typeface="+mn-lt"/>
                <a:cs typeface="Arial" charset="0"/>
              </a:rPr>
              <a:t>Student Tuition Forum</a:t>
            </a:r>
            <a:endParaRPr lang="en-US" sz="1050" dirty="0">
              <a:solidFill>
                <a:srgbClr val="001E0E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3658"/>
            <a:ext cx="7010400" cy="81172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+mn-lt"/>
                <a:cs typeface="Arial" panose="020B0604020202020204" pitchFamily="34" charset="0"/>
              </a:rPr>
              <a:t>UO Budget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3283740"/>
            <a:ext cx="2362200" cy="266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0650" y="31260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&amp; College 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5413" y="1384543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E&amp;G Funds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1371600"/>
            <a:ext cx="1608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Other Funds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0650" y="39642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Admin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0650" y="48024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Expenses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(Debt, assessments, utilities, leases)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2050" y="1786483"/>
            <a:ext cx="28985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Tuition revenue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F&amp;A Return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Overhead revenue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Fee revenue, interest earnings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6800" y="1784653"/>
            <a:ext cx="30700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Grants and Contracts revenue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Auxiliary Revenue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Service Center Revenue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Designated Operations Revenue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31242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&amp; Contracts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39624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4800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Auxiliary, Service Centers, and Designated Ops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5400" y="5562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105400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E&amp;G Fund - Characteristics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80% funded with tuition revenue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Funds majority of activity in schools and colleges and administrative units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Over 80% invested in people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E&amp;G Fund – Recent History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FY15:  $10 million deficit ($6.5 million related to recurring issues)</a:t>
            </a:r>
          </a:p>
          <a:p>
            <a:pPr marL="914400" lvl="2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FY16:  Balanced due to state investment and tuition increase</a:t>
            </a:r>
          </a:p>
          <a:p>
            <a:pPr marL="914400" lvl="2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FY17:  Balanced due to tuition increase and cost containment efforts</a:t>
            </a:r>
          </a:p>
          <a:p>
            <a:pPr marL="914400" lvl="2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FY18:  Projected to be balanced based on state investment, tuition increase, 	and cost cutting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06363"/>
            <a:ext cx="8610600" cy="8842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 – E&amp;G Fund </a:t>
            </a:r>
          </a:p>
        </p:txBody>
      </p:sp>
    </p:spTree>
    <p:extLst>
      <p:ext uri="{BB962C8B-B14F-4D97-AF65-F5344CB8AC3E}">
        <p14:creationId xmlns:p14="http://schemas.microsoft.com/office/powerpoint/2010/main" val="19635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7962900" cy="2948781"/>
          </a:xfrm>
        </p:spPr>
        <p:txBody>
          <a:bodyPr/>
          <a:lstStyle/>
          <a:p>
            <a:pPr lvl="2"/>
            <a:r>
              <a:rPr lang="en-US" sz="3200" dirty="0" smtClean="0">
                <a:latin typeface="Calibri" panose="020F0502020204030204" pitchFamily="34" charset="0"/>
              </a:rPr>
              <a:t>FY17 Administrative Cuts - $3.0M</a:t>
            </a:r>
            <a:br>
              <a:rPr lang="en-US" sz="3200" dirty="0" smtClean="0">
                <a:latin typeface="Calibri" panose="020F0502020204030204" pitchFamily="34" charset="0"/>
              </a:rPr>
            </a:br>
            <a:endParaRPr lang="en-US" sz="3200" dirty="0" smtClean="0">
              <a:latin typeface="Calibri" panose="020F0502020204030204" pitchFamily="34" charset="0"/>
            </a:endParaRPr>
          </a:p>
          <a:p>
            <a:pPr lvl="2"/>
            <a:r>
              <a:rPr lang="en-US" sz="3200" dirty="0" smtClean="0">
                <a:latin typeface="Calibri" panose="020F0502020204030204" pitchFamily="34" charset="0"/>
              </a:rPr>
              <a:t>FY17 CAS Cost Cut - $3.3M</a:t>
            </a:r>
          </a:p>
          <a:p>
            <a:pPr marL="914400" lvl="2" indent="0"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pPr lvl="2"/>
            <a:r>
              <a:rPr lang="en-US" sz="3200" dirty="0" smtClean="0">
                <a:latin typeface="Calibri" panose="020F0502020204030204" pitchFamily="34" charset="0"/>
              </a:rPr>
              <a:t>FY18 Presidential Directed Cuts- $4.5M</a:t>
            </a:r>
          </a:p>
          <a:p>
            <a:pPr lvl="2"/>
            <a:endParaRPr lang="en-US" sz="3200" dirty="0" smtClean="0">
              <a:latin typeface="Calibri" panose="020F0502020204030204" pitchFamily="34" charset="0"/>
            </a:endParaRPr>
          </a:p>
          <a:p>
            <a:pPr lvl="2"/>
            <a:r>
              <a:rPr lang="en-US" sz="3200" dirty="0" smtClean="0">
                <a:latin typeface="Calibri" panose="020F0502020204030204" pitchFamily="34" charset="0"/>
              </a:rPr>
              <a:t>FY15 - FY18 Efficiencies Savings - $8.8M one time; $4.6 M - $5.6M recurring</a:t>
            </a:r>
          </a:p>
          <a:p>
            <a:pPr lvl="1"/>
            <a:endParaRPr lang="en-US" sz="3200" dirty="0" smtClean="0"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0"/>
            <a:ext cx="86106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algn="l"/>
            <a:r>
              <a:rPr lang="en-US" sz="3600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Recent Cost Cutting and Savings Initiatives</a:t>
            </a:r>
          </a:p>
        </p:txBody>
      </p:sp>
    </p:spTree>
    <p:extLst>
      <p:ext uri="{BB962C8B-B14F-4D97-AF65-F5344CB8AC3E}">
        <p14:creationId xmlns:p14="http://schemas.microsoft.com/office/powerpoint/2010/main" val="28679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128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Faculty Staffing Levels – 75.1% of AAU Average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7772400" cy="5466970"/>
          </a:xfrm>
        </p:spPr>
      </p:pic>
    </p:spTree>
    <p:extLst>
      <p:ext uri="{BB962C8B-B14F-4D97-AF65-F5344CB8AC3E}">
        <p14:creationId xmlns:p14="http://schemas.microsoft.com/office/powerpoint/2010/main" val="40823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128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Non – Instructional Staffing Levels – 65.4% of AAU Average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7583356" cy="5334000"/>
          </a:xfrm>
        </p:spPr>
      </p:pic>
    </p:spTree>
    <p:extLst>
      <p:ext uri="{BB962C8B-B14F-4D97-AF65-F5344CB8AC3E}">
        <p14:creationId xmlns:p14="http://schemas.microsoft.com/office/powerpoint/2010/main" val="42890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9" y="857250"/>
            <a:ext cx="7312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990600" y="91440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cs typeface="Arial" charset="0"/>
              </a:rPr>
              <a:t>Agenda</a:t>
            </a:r>
            <a:endParaRPr lang="en-US" sz="1000" b="1" i="1" dirty="0" smtClean="0">
              <a:cs typeface="Arial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90600" y="2286000"/>
            <a:ext cx="8001000" cy="19812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Key Sources of </a:t>
            </a:r>
            <a:r>
              <a:rPr lang="en-US" dirty="0" smtClean="0">
                <a:cs typeface="Arial" panose="020B0604020202020204" pitchFamily="34" charset="0"/>
              </a:rPr>
              <a:t>E&amp;G Funding</a:t>
            </a:r>
            <a:endParaRPr lang="en-US" dirty="0" smtClean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Historical &amp; Comparative Data</a:t>
            </a:r>
            <a:endParaRPr lang="en-US" dirty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Projected FY19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Tuition Revenue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Campus Growth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381000" y="4000500"/>
            <a:ext cx="457200" cy="5334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835074"/>
            <a:ext cx="6457950" cy="834629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Summary – Major FY2019 E&amp;G Fund Cost Drivers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371602" y="1656638"/>
          <a:ext cx="6110784" cy="344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49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555844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1983191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Cost Driver 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FY18 Cost Increases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FY19 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smtClean="0"/>
                        <a:t>Cost Increase</a:t>
                      </a:r>
                      <a:endParaRPr lang="en-US" sz="1200" dirty="0" smtClean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39706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Faculty and Staff Salary and Wages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$11.0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$9.8</a:t>
                      </a:r>
                      <a:r>
                        <a:rPr lang="en-US" sz="1200" baseline="0" dirty="0" smtClean="0">
                          <a:solidFill>
                            <a:srgbClr val="232D23"/>
                          </a:solidFill>
                        </a:rPr>
                        <a:t>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29744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GE Salary and Benefits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$800K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$1.0</a:t>
                      </a:r>
                      <a:r>
                        <a:rPr lang="en-US" sz="1200" baseline="0" dirty="0" smtClean="0">
                          <a:solidFill>
                            <a:srgbClr val="232D23"/>
                          </a:solidFill>
                        </a:rPr>
                        <a:t>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57039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Medical Costs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$1.6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$1.8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Retirement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$7.1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n/a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74913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$1.0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$600K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56424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Strategic Investments (includes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$1 million for new faculty)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$2.0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$2.0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Investments in Tenure Track Faculty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$1.5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$1.5</a:t>
                      </a:r>
                      <a:r>
                        <a:rPr lang="en-US" sz="1200" baseline="0" dirty="0" smtClean="0">
                          <a:solidFill>
                            <a:srgbClr val="232D23"/>
                          </a:solidFill>
                        </a:rPr>
                        <a:t>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5555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Total Projected Cost Increases*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232D23"/>
                          </a:solidFill>
                        </a:rPr>
                        <a:t>$25.0</a:t>
                      </a:r>
                      <a:r>
                        <a:rPr lang="en-US" sz="1400" b="1" i="1" baseline="0" dirty="0" smtClean="0">
                          <a:solidFill>
                            <a:srgbClr val="232D23"/>
                          </a:solidFill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rgbClr val="232D23"/>
                          </a:solidFill>
                        </a:rPr>
                        <a:t>million*</a:t>
                      </a:r>
                      <a:endParaRPr lang="en-US" sz="1400" b="1" i="1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232D23"/>
                          </a:solidFill>
                        </a:rPr>
                        <a:t>$16.7 million</a:t>
                      </a:r>
                      <a:endParaRPr lang="en-US" sz="1400" b="1" i="1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3166" y="5185375"/>
            <a:ext cx="63547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*</a:t>
            </a:r>
            <a:r>
              <a:rPr lang="en-US" sz="1050" b="1" i="1" dirty="0"/>
              <a:t>Does not include, increases to minimum wage, costs related to federal FLSA regulations changes regarding eligibility for overtime pay; further investments in diversity initiatives, or individual school/college/department investments.</a:t>
            </a:r>
          </a:p>
        </p:txBody>
      </p:sp>
    </p:spTree>
    <p:extLst>
      <p:ext uri="{BB962C8B-B14F-4D97-AF65-F5344CB8AC3E}">
        <p14:creationId xmlns:p14="http://schemas.microsoft.com/office/powerpoint/2010/main" val="20422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57450" y="1150061"/>
          <a:ext cx="7963469" cy="4199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382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299949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4954138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Cost Driver 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FY19 Cost Increases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Notes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Faculty and Staff Salary and Wages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$9.8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Increases</a:t>
                      </a:r>
                      <a:r>
                        <a:rPr lang="en-US" sz="1200" baseline="0" dirty="0" smtClean="0">
                          <a:solidFill>
                            <a:srgbClr val="232D23"/>
                          </a:solidFill>
                        </a:rPr>
                        <a:t> per collective bargaining agreements for approximately 1700 faculty and 900 classified staff.  Also includes increases for approximately 1200 unrepresented staff.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GE Salary and Benefits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$1.0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Estimate</a:t>
                      </a:r>
                      <a:r>
                        <a:rPr lang="en-US" sz="1200" baseline="0" dirty="0" smtClean="0">
                          <a:solidFill>
                            <a:srgbClr val="232D23"/>
                          </a:solidFill>
                        </a:rPr>
                        <a:t> based on collective bargaining agreement for GEs; includes estimate of health insurance cost increases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57039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Medical Costs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$1.8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Assumed annual increase of 3.7%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Retirement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n/a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PERS</a:t>
                      </a:r>
                      <a:r>
                        <a:rPr lang="en-US" sz="1200" baseline="0" dirty="0" smtClean="0">
                          <a:solidFill>
                            <a:srgbClr val="232D23"/>
                          </a:solidFill>
                        </a:rPr>
                        <a:t> rates only increase every two years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7491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$600K 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Increases</a:t>
                      </a:r>
                      <a:r>
                        <a:rPr lang="en-US" sz="1200" baseline="0" dirty="0" smtClean="0">
                          <a:solidFill>
                            <a:srgbClr val="232D23"/>
                          </a:solidFill>
                        </a:rPr>
                        <a:t> related to utilities, insurance, debt for academic buildings, assessments, and leases. Lower than normal annual increase due to Power Station savings.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Strategic Investments (includes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$1 million for new faculty)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$2.0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Allocated via strategic investment process.  $1 million pre-committed for tenure track faculty hiring related</a:t>
                      </a:r>
                      <a:r>
                        <a:rPr lang="en-US" sz="1200" baseline="0" dirty="0" smtClean="0">
                          <a:solidFill>
                            <a:srgbClr val="232D23"/>
                          </a:solidFill>
                        </a:rPr>
                        <a:t> to Cluster Hires.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Investments in Tenure Track Faculty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$1.5 million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232D23"/>
                          </a:solidFill>
                        </a:rPr>
                        <a:t>Supporting long term strategic plan to increase number of  tenure track faculty </a:t>
                      </a:r>
                      <a:endParaRPr lang="en-US" sz="12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5555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Total Projected Cost Increases*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232D23"/>
                          </a:solidFill>
                        </a:rPr>
                        <a:t>$16.7</a:t>
                      </a:r>
                      <a:r>
                        <a:rPr lang="en-US" sz="1400" b="1" i="1" baseline="0" dirty="0" smtClean="0">
                          <a:solidFill>
                            <a:srgbClr val="232D23"/>
                          </a:solidFill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rgbClr val="232D23"/>
                          </a:solidFill>
                        </a:rPr>
                        <a:t>million*</a:t>
                      </a:r>
                      <a:endParaRPr lang="en-US" sz="1400" b="1" i="1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1" i="1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9574" y="5482222"/>
            <a:ext cx="796346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*</a:t>
            </a:r>
            <a:r>
              <a:rPr lang="en-US" sz="1050" b="1" i="1" dirty="0"/>
              <a:t>Does not include, increases to minimum wage, costs related to federal FLSA regulations changes regarding eligibility for overtime pay; further investments in diversity initiatives, or individual school/college/department investments.</a:t>
            </a:r>
          </a:p>
        </p:txBody>
      </p:sp>
    </p:spTree>
    <p:extLst>
      <p:ext uri="{BB962C8B-B14F-4D97-AF65-F5344CB8AC3E}">
        <p14:creationId xmlns:p14="http://schemas.microsoft.com/office/powerpoint/2010/main" val="2894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80999" y="1097280"/>
          <a:ext cx="8397241" cy="457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662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641708">
                  <a:extLst>
                    <a:ext uri="{9D8B030D-6E8A-4147-A177-3AD203B41FA5}">
                      <a16:colId xmlns:a16="http://schemas.microsoft.com/office/drawing/2014/main" val="1199477974"/>
                    </a:ext>
                  </a:extLst>
                </a:gridCol>
                <a:gridCol w="1622105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1697766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</a:tblGrid>
              <a:tr h="4897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 Driver 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FY18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Base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FY19 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smtClean="0"/>
                        <a:t>Cost Increase</a:t>
                      </a:r>
                      <a:endParaRPr lang="en-US" sz="1400" dirty="0" smtClean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FY19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%</a:t>
                      </a:r>
                    </a:p>
                    <a:p>
                      <a:pPr algn="ctr"/>
                      <a:r>
                        <a:rPr lang="en-US" sz="1400" dirty="0" smtClean="0"/>
                        <a:t>increase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48816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Faculty and Staff Salary and Wages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$361.1 million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32D23"/>
                          </a:solidFill>
                        </a:rPr>
                        <a:t>$9.8</a:t>
                      </a:r>
                      <a:r>
                        <a:rPr lang="en-US" sz="1400" baseline="0" dirty="0" smtClean="0">
                          <a:solidFill>
                            <a:srgbClr val="232D23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2.7%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34981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GE Salary and Benefits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$26.2 million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32D23"/>
                          </a:solidFill>
                        </a:rPr>
                        <a:t>$1.0</a:t>
                      </a:r>
                      <a:r>
                        <a:rPr lang="en-US" sz="1400" baseline="0" dirty="0" smtClean="0">
                          <a:solidFill>
                            <a:srgbClr val="232D23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3.8%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57039"/>
                  </a:ext>
                </a:extLst>
              </a:tr>
              <a:tr h="4897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Medical Costs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$48.7 million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32D23"/>
                          </a:solidFill>
                        </a:rPr>
                        <a:t>$1.8 million</a:t>
                      </a:r>
                      <a:endParaRPr lang="en-US" sz="14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3.7%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4897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Retirement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$52.5 million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32D23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74913"/>
                  </a:ext>
                </a:extLst>
              </a:tr>
              <a:tr h="4897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$34.9 million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32D23"/>
                          </a:solidFill>
                        </a:rPr>
                        <a:t>$600K</a:t>
                      </a:r>
                      <a:endParaRPr lang="en-US" sz="14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1.7%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6635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Strategic Investments (includes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$1 million for new faculty)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$524.9 million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32D23"/>
                          </a:solidFill>
                        </a:rPr>
                        <a:t>$2.0 million</a:t>
                      </a:r>
                      <a:endParaRPr lang="en-US" sz="14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0.4%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  <a:tr h="5108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Investments in Tenure Track Faculty (includes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salary and OPE)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$156.6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million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232D23"/>
                          </a:solidFill>
                        </a:rPr>
                        <a:t>$1.5</a:t>
                      </a:r>
                      <a:r>
                        <a:rPr lang="en-US" sz="1400" baseline="0" dirty="0" smtClean="0">
                          <a:solidFill>
                            <a:srgbClr val="232D23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1.0%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55552"/>
                  </a:ext>
                </a:extLst>
              </a:tr>
              <a:tr h="582501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Totals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$524.9 million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232D23"/>
                          </a:solidFill>
                        </a:rPr>
                        <a:t>$16.7 million</a:t>
                      </a:r>
                      <a:endParaRPr lang="en-US" sz="1400" b="1" i="1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3.18%</a:t>
                      </a:r>
                      <a:endParaRPr lang="en-US" sz="1400" b="1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152400"/>
            <a:ext cx="7391400" cy="8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Summary – Major FY2019 E&amp;G Fund Cost Drivers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990600" y="91440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cs typeface="Arial" charset="0"/>
              </a:rPr>
              <a:t>Agenda</a:t>
            </a:r>
            <a:endParaRPr lang="en-US" sz="1000" b="1" i="1" dirty="0" smtClean="0">
              <a:cs typeface="Arial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90600" y="2286000"/>
            <a:ext cx="8001000" cy="19812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Key Sources of </a:t>
            </a:r>
            <a:r>
              <a:rPr lang="en-US" dirty="0" smtClean="0">
                <a:cs typeface="Arial" panose="020B0604020202020204" pitchFamily="34" charset="0"/>
              </a:rPr>
              <a:t>E&amp;G Funding</a:t>
            </a:r>
            <a:endParaRPr lang="en-US" dirty="0" smtClean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Historical &amp; Comparative Data</a:t>
            </a:r>
            <a:endParaRPr lang="en-US" dirty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Projected FY19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Tuition Revenue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Campus Growth</a:t>
            </a:r>
          </a:p>
        </p:txBody>
      </p:sp>
    </p:spTree>
    <p:extLst>
      <p:ext uri="{BB962C8B-B14F-4D97-AF65-F5344CB8AC3E}">
        <p14:creationId xmlns:p14="http://schemas.microsoft.com/office/powerpoint/2010/main" val="26921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1283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Cost Drivers – PERS Costs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466672"/>
          <a:ext cx="8458198" cy="226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600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117768">
                  <a:extLst>
                    <a:ext uri="{9D8B030D-6E8A-4147-A177-3AD203B41FA5}">
                      <a16:colId xmlns:a16="http://schemas.microsoft.com/office/drawing/2014/main" val="1199477974"/>
                    </a:ext>
                  </a:extLst>
                </a:gridCol>
                <a:gridCol w="1177955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1248625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  <a:gridCol w="1248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8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5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Projected Increases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FY18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FY19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FY20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FY21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FY22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6116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 &amp; G Fund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$7.1M</a:t>
                      </a:r>
                      <a:endParaRPr lang="en-US" sz="2000" dirty="0">
                        <a:solidFill>
                          <a:srgbClr val="232D23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$0</a:t>
                      </a:r>
                      <a:endParaRPr lang="en-US" sz="2000" dirty="0">
                        <a:solidFill>
                          <a:srgbClr val="232D23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$7.1M</a:t>
                      </a:r>
                      <a:endParaRPr lang="en-US" sz="2000" dirty="0">
                        <a:solidFill>
                          <a:srgbClr val="232D23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$0</a:t>
                      </a:r>
                      <a:endParaRPr lang="en-US" sz="2000" dirty="0">
                        <a:solidFill>
                          <a:srgbClr val="232D23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$7.1M</a:t>
                      </a:r>
                      <a:endParaRPr lang="en-US" sz="2000" dirty="0">
                        <a:solidFill>
                          <a:srgbClr val="232D23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45819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Other 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$3.4M</a:t>
                      </a:r>
                      <a:endParaRPr lang="en-US" sz="2000" dirty="0">
                        <a:solidFill>
                          <a:srgbClr val="232D23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$3.4M</a:t>
                      </a:r>
                      <a:endParaRPr lang="en-US" sz="2000" dirty="0">
                        <a:solidFill>
                          <a:srgbClr val="232D23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$3.4M</a:t>
                      </a:r>
                      <a:endParaRPr lang="en-US" sz="2000" dirty="0">
                        <a:solidFill>
                          <a:srgbClr val="232D23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57039"/>
                  </a:ext>
                </a:extLst>
              </a:tr>
              <a:tr h="45778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$10.5M</a:t>
                      </a:r>
                      <a:endParaRPr lang="en-US" sz="2000" dirty="0">
                        <a:solidFill>
                          <a:srgbClr val="232D23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$10.5M</a:t>
                      </a:r>
                      <a:endParaRPr lang="en-US" sz="2000" dirty="0">
                        <a:solidFill>
                          <a:srgbClr val="232D23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232D23"/>
                          </a:solidFill>
                          <a:latin typeface="Calibri" panose="020F0502020204030204" pitchFamily="34" charset="0"/>
                        </a:rPr>
                        <a:t>$10.5M</a:t>
                      </a:r>
                      <a:endParaRPr lang="en-US" sz="2000" dirty="0">
                        <a:solidFill>
                          <a:srgbClr val="232D23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4087634"/>
            <a:ext cx="830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Calibri" panose="020F0502020204030204" pitchFamily="34" charset="0"/>
              </a:rPr>
              <a:t>If </a:t>
            </a:r>
            <a:r>
              <a:rPr lang="en-US" sz="2000" dirty="0">
                <a:latin typeface="Calibri" panose="020F0502020204030204" pitchFamily="34" charset="0"/>
              </a:rPr>
              <a:t>PERS unfunded </a:t>
            </a:r>
            <a:r>
              <a:rPr lang="en-US" sz="2000" dirty="0" smtClean="0">
                <a:latin typeface="Calibri" panose="020F0502020204030204" pitchFamily="34" charset="0"/>
              </a:rPr>
              <a:t>liabilities continue to grow, charges to the University of Oregon could grow significantly in future years.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6827" y="227076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algn="l"/>
            <a:endParaRPr lang="en-US" sz="3600" b="0" kern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6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990600" y="91440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cs typeface="Arial" charset="0"/>
              </a:rPr>
              <a:t>Agenda</a:t>
            </a:r>
            <a:endParaRPr lang="en-US" sz="1000" b="1" i="1" dirty="0" smtClean="0">
              <a:cs typeface="Arial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90600" y="2286000"/>
            <a:ext cx="8001000" cy="19812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Key Sources of </a:t>
            </a:r>
            <a:r>
              <a:rPr lang="en-US" dirty="0" smtClean="0">
                <a:cs typeface="Arial" panose="020B0604020202020204" pitchFamily="34" charset="0"/>
              </a:rPr>
              <a:t>E&amp;G Funding</a:t>
            </a:r>
            <a:endParaRPr lang="en-US" dirty="0" smtClean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Historical &amp; Comparative Data</a:t>
            </a:r>
            <a:endParaRPr lang="en-US" dirty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Projected FY19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Tuition Revenue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Campus Growth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381000" y="4572000"/>
            <a:ext cx="457200" cy="5334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9" y="857250"/>
            <a:ext cx="731252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983" y="228600"/>
            <a:ext cx="360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Resident Tuition – AAU Publics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91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9" y="857250"/>
            <a:ext cx="731252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03" y="228600"/>
            <a:ext cx="412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Resident Tuition – AAU Publics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38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For each 1% increase in undergraduate tuition, overall revenue increases*:</a:t>
            </a: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*Totals account for fee remissions and summer revenue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1283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Tuition Revenue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90600" y="2438400"/>
          <a:ext cx="5943600" cy="2286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 Resident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$800k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 Non-resident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$2.5M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9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1283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Tuition </a:t>
            </a:r>
            <a:r>
              <a:rPr 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Revenue</a:t>
            </a:r>
            <a:endParaRPr lang="en-US" sz="36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026410"/>
              </p:ext>
            </p:extLst>
          </p:nvPr>
        </p:nvGraphicFramePr>
        <p:xfrm>
          <a:off x="1590646" y="1601325"/>
          <a:ext cx="6172200" cy="400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170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Percent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Increase</a:t>
                      </a:r>
                    </a:p>
                    <a:p>
                      <a:pPr algn="ctr"/>
                      <a:r>
                        <a:rPr lang="en-US" sz="1600" b="0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(Per Student Annually)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  <a:p>
                      <a:pPr algn="ctr" fontAlgn="b"/>
                      <a:r>
                        <a:rPr lang="en-US" sz="20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($650)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  <a:p>
                      <a:pPr algn="ctr" fontAlgn="b"/>
                      <a:r>
                        <a:rPr lang="en-US" sz="20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($813)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  <a:p>
                      <a:pPr algn="ctr" fontAlgn="b"/>
                      <a:r>
                        <a:rPr lang="en-US" sz="20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($976)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  <a:p>
                      <a:pPr algn="ctr" fontAlgn="b"/>
                      <a:r>
                        <a:rPr lang="en-US" sz="20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($1,301)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  <a:p>
                      <a:pPr algn="ctr" fontAlgn="b"/>
                      <a:r>
                        <a:rPr lang="en-US" sz="20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($1,627)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64512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  <a:p>
                      <a:pPr algn="r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($190)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$7.8M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$9.1M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$11.6M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$14.1M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64512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  <a:p>
                      <a:pPr algn="r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($285)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$7.4M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$8.6M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$9.9M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$12.4M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$14.9M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57039"/>
                  </a:ext>
                </a:extLst>
              </a:tr>
              <a:tr h="64512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  <a:p>
                      <a:pPr algn="r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($380)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$8.1M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$9.4M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$10.6M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$13.2M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$15.7M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62480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  <a:p>
                      <a:pPr algn="r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($475)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$8.9M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$10.1M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$11.4M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$13.9M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$16.5M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5200" y="12464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Non-resident Tuition Rate Increase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981044" y="3800445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R</a:t>
            </a:r>
            <a:r>
              <a:rPr lang="en-US" sz="2000" b="1" dirty="0" smtClean="0">
                <a:latin typeface="Calibri" panose="020F0502020204030204" pitchFamily="34" charset="0"/>
              </a:rPr>
              <a:t>esident Tuition Rate Increase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82887" y="1598479"/>
            <a:ext cx="1971646" cy="4007584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990600" y="91440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cs typeface="Arial" charset="0"/>
              </a:rPr>
              <a:t>Agenda</a:t>
            </a:r>
            <a:endParaRPr lang="en-US" sz="1000" b="1" i="1" dirty="0" smtClean="0">
              <a:cs typeface="Arial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90600" y="2286000"/>
            <a:ext cx="8001000" cy="19812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Key Sources of </a:t>
            </a:r>
            <a:r>
              <a:rPr lang="en-US" dirty="0" smtClean="0">
                <a:cs typeface="Arial" panose="020B0604020202020204" pitchFamily="34" charset="0"/>
              </a:rPr>
              <a:t>E&amp;G Funding</a:t>
            </a:r>
            <a:endParaRPr lang="en-US" dirty="0" smtClean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Historical &amp; Comparative Data</a:t>
            </a:r>
            <a:endParaRPr lang="en-US" dirty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Projected FY19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Tuition Revenue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Campus Growth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381000" y="5105400"/>
            <a:ext cx="457200" cy="5334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696200" cy="56102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1283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Campus Growth</a:t>
            </a:r>
          </a:p>
        </p:txBody>
      </p:sp>
    </p:spTree>
    <p:extLst>
      <p:ext uri="{BB962C8B-B14F-4D97-AF65-F5344CB8AC3E}">
        <p14:creationId xmlns:p14="http://schemas.microsoft.com/office/powerpoint/2010/main" val="22624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524000"/>
            <a:ext cx="8534400" cy="5029200"/>
          </a:xfrm>
        </p:spPr>
        <p:txBody>
          <a:bodyPr/>
          <a:lstStyle/>
          <a:p>
            <a:pPr lvl="1"/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Assumed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Growth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– adding 3,000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students over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a period of eight years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Necessary </a:t>
            </a:r>
            <a:r>
              <a:rPr lang="en-US" dirty="0">
                <a:latin typeface="Calibri" panose="020F0502020204030204" pitchFamily="34" charset="0"/>
              </a:rPr>
              <a:t>investments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Recruiting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Classroom/Faculty Office Building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Additional new residence hall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Variable Costs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58762"/>
            <a:ext cx="8610600" cy="11128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Campus Growth</a:t>
            </a:r>
            <a:b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sz="36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44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1283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Campus Growth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792162"/>
            <a:ext cx="86106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algn="l"/>
            <a:r>
              <a:rPr lang="en-US" sz="3600" b="0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Financial Projections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200" y="1645354"/>
          <a:ext cx="8382002" cy="4545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519321577"/>
                    </a:ext>
                  </a:extLst>
                </a:gridCol>
                <a:gridCol w="759302">
                  <a:extLst>
                    <a:ext uri="{9D8B030D-6E8A-4147-A177-3AD203B41FA5}">
                      <a16:colId xmlns:a16="http://schemas.microsoft.com/office/drawing/2014/main" val="2372441104"/>
                    </a:ext>
                  </a:extLst>
                </a:gridCol>
                <a:gridCol w="797651">
                  <a:extLst>
                    <a:ext uri="{9D8B030D-6E8A-4147-A177-3AD203B41FA5}">
                      <a16:colId xmlns:a16="http://schemas.microsoft.com/office/drawing/2014/main" val="1007832120"/>
                    </a:ext>
                  </a:extLst>
                </a:gridCol>
                <a:gridCol w="744820">
                  <a:extLst>
                    <a:ext uri="{9D8B030D-6E8A-4147-A177-3AD203B41FA5}">
                      <a16:colId xmlns:a16="http://schemas.microsoft.com/office/drawing/2014/main" val="3184707020"/>
                    </a:ext>
                  </a:extLst>
                </a:gridCol>
                <a:gridCol w="744820">
                  <a:extLst>
                    <a:ext uri="{9D8B030D-6E8A-4147-A177-3AD203B41FA5}">
                      <a16:colId xmlns:a16="http://schemas.microsoft.com/office/drawing/2014/main" val="3052497076"/>
                    </a:ext>
                  </a:extLst>
                </a:gridCol>
                <a:gridCol w="744820">
                  <a:extLst>
                    <a:ext uri="{9D8B030D-6E8A-4147-A177-3AD203B41FA5}">
                      <a16:colId xmlns:a16="http://schemas.microsoft.com/office/drawing/2014/main" val="3133964535"/>
                    </a:ext>
                  </a:extLst>
                </a:gridCol>
                <a:gridCol w="744820">
                  <a:extLst>
                    <a:ext uri="{9D8B030D-6E8A-4147-A177-3AD203B41FA5}">
                      <a16:colId xmlns:a16="http://schemas.microsoft.com/office/drawing/2014/main" val="217622770"/>
                    </a:ext>
                  </a:extLst>
                </a:gridCol>
                <a:gridCol w="822044">
                  <a:extLst>
                    <a:ext uri="{9D8B030D-6E8A-4147-A177-3AD203B41FA5}">
                      <a16:colId xmlns:a16="http://schemas.microsoft.com/office/drawing/2014/main" val="581140621"/>
                    </a:ext>
                  </a:extLst>
                </a:gridCol>
                <a:gridCol w="890125">
                  <a:extLst>
                    <a:ext uri="{9D8B030D-6E8A-4147-A177-3AD203B41FA5}">
                      <a16:colId xmlns:a16="http://schemas.microsoft.com/office/drawing/2014/main" val="563152070"/>
                    </a:ext>
                  </a:extLst>
                </a:gridCol>
              </a:tblGrid>
              <a:tr h="345555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FY19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FY20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FY21</a:t>
                      </a:r>
                      <a:endParaRPr lang="en-US" sz="15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FY22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FY23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FY24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FY25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FY26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180086"/>
                  </a:ext>
                </a:extLst>
              </a:tr>
              <a:tr h="451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 smtClean="0">
                          <a:effectLst/>
                          <a:latin typeface="Calibri" panose="020F0502020204030204" pitchFamily="34" charset="0"/>
                        </a:rPr>
                        <a:t>Entering Freshmen</a:t>
                      </a:r>
                    </a:p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4,150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4,450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4,450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4,500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4,675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4,775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4,850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4,900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547239"/>
                  </a:ext>
                </a:extLst>
              </a:tr>
              <a:tr h="457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  <a:latin typeface="Calibri" panose="020F0502020204030204" pitchFamily="34" charset="0"/>
                        </a:rPr>
                        <a:t>Total Undergrads (Admitted)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19,892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20,370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20,782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21,174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21,619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22,001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22,348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22,658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31239"/>
                  </a:ext>
                </a:extLst>
              </a:tr>
              <a:tr h="229086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856206"/>
                  </a:ext>
                </a:extLst>
              </a:tr>
              <a:tr h="643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  <a:latin typeface="Calibri" panose="020F0502020204030204" pitchFamily="34" charset="0"/>
                        </a:rPr>
                        <a:t>Incremental Revenue </a:t>
                      </a:r>
                      <a:endParaRPr lang="en-US" sz="1500" b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500" b="0" u="none" strike="noStrike" dirty="0" smtClean="0">
                          <a:effectLst/>
                          <a:latin typeface="Calibri" panose="020F0502020204030204" pitchFamily="34" charset="0"/>
                        </a:rPr>
                        <a:t>from </a:t>
                      </a:r>
                      <a:r>
                        <a:rPr lang="en-US" sz="1500" b="0" u="none" strike="noStrike" dirty="0">
                          <a:effectLst/>
                          <a:latin typeface="Calibri" panose="020F0502020204030204" pitchFamily="34" charset="0"/>
                        </a:rPr>
                        <a:t>Enrollment </a:t>
                      </a:r>
                      <a:r>
                        <a:rPr lang="en-US" sz="1500" b="0" u="none" strike="noStrike" dirty="0" smtClean="0">
                          <a:effectLst/>
                          <a:latin typeface="Calibri" panose="020F0502020204030204" pitchFamily="34" charset="0"/>
                        </a:rPr>
                        <a:t>Growth</a:t>
                      </a:r>
                    </a:p>
                  </a:txBody>
                  <a:tcPr marL="6783" marR="6783" marT="678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$7.9M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$14.2M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$12.2M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$12.1M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$14.2M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$13.6M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$13.4M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$12.7M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45924"/>
                  </a:ext>
                </a:extLst>
              </a:tr>
              <a:tr h="643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  <a:latin typeface="Calibri" panose="020F0502020204030204" pitchFamily="34" charset="0"/>
                        </a:rPr>
                        <a:t>Incremental </a:t>
                      </a:r>
                      <a:r>
                        <a:rPr lang="en-US" sz="1500" b="0" u="none" strike="noStrike" dirty="0" smtClean="0">
                          <a:effectLst/>
                          <a:latin typeface="Calibri" panose="020F0502020204030204" pitchFamily="34" charset="0"/>
                        </a:rPr>
                        <a:t>Investment </a:t>
                      </a:r>
                      <a:r>
                        <a:rPr lang="en-US" sz="1500" b="0" u="none" strike="noStrike" dirty="0">
                          <a:effectLst/>
                          <a:latin typeface="Calibri" panose="020F0502020204030204" pitchFamily="34" charset="0"/>
                        </a:rPr>
                        <a:t>Recruiting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$1.3M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$245k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4127"/>
                  </a:ext>
                </a:extLst>
              </a:tr>
              <a:tr h="67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  <a:latin typeface="Calibri" panose="020F0502020204030204" pitchFamily="34" charset="0"/>
                        </a:rPr>
                        <a:t>Incremental Investment </a:t>
                      </a:r>
                      <a:r>
                        <a:rPr lang="en-US" sz="1500" b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u="none" strike="noStrike" dirty="0">
                          <a:effectLst/>
                          <a:latin typeface="Calibri" panose="020F0502020204030204" pitchFamily="34" charset="0"/>
                        </a:rPr>
                        <a:t>New Classroom Building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$3.1M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865569"/>
                  </a:ext>
                </a:extLst>
              </a:tr>
              <a:tr h="643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  <a:latin typeface="Calibri" panose="020F0502020204030204" pitchFamily="34" charset="0"/>
                        </a:rPr>
                        <a:t>Incremental </a:t>
                      </a:r>
                      <a:r>
                        <a:rPr lang="en-US" sz="1500" b="0" u="none" strike="noStrike" dirty="0" smtClean="0">
                          <a:effectLst/>
                          <a:latin typeface="Calibri" panose="020F0502020204030204" pitchFamily="34" charset="0"/>
                        </a:rPr>
                        <a:t>Investment </a:t>
                      </a:r>
                      <a:r>
                        <a:rPr lang="en-US" sz="1500" b="0" u="none" strike="noStrike" dirty="0">
                          <a:effectLst/>
                          <a:latin typeface="Calibri" panose="020F0502020204030204" pitchFamily="34" charset="0"/>
                        </a:rPr>
                        <a:t>Variable Costs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$224k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$5.4M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$5.5M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$6.5M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$5.9M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$5.6M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23468"/>
                  </a:ext>
                </a:extLst>
              </a:tr>
              <a:tr h="426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effectLst/>
                          <a:latin typeface="Calibri" panose="020F0502020204030204" pitchFamily="34" charset="0"/>
                        </a:rPr>
                        <a:t>Net Revenue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3" marR="6783" marT="678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$10.6M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$6.6M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$7.7M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$7.6M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$7.5M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$7.1M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89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0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3658"/>
            <a:ext cx="7010400" cy="81172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+mn-lt"/>
                <a:cs typeface="Arial" panose="020B0604020202020204" pitchFamily="34" charset="0"/>
              </a:rPr>
              <a:t>UO Budget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3283740"/>
            <a:ext cx="2362200" cy="266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0650" y="31260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&amp; College 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5413" y="1384543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E&amp;G Funds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1371600"/>
            <a:ext cx="1608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Other Funds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0650" y="39642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Admin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0650" y="48024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Expenses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(Debt, assessments, utilities, leases)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2050" y="1786483"/>
            <a:ext cx="28985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Tuition revenue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F&amp;A Return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Overhead revenue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Fee revenue, interest earnings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6800" y="1784653"/>
            <a:ext cx="30700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Grants and Contracts revenue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Auxiliary Revenue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Service Center Revenue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Designated Operations Revenue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31242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&amp; Contracts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39624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4800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Auxiliary, Service Centers, and Designated Ops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5400" y="5562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990600" y="91440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cs typeface="Arial" charset="0"/>
              </a:rPr>
              <a:t>Agenda</a:t>
            </a:r>
            <a:endParaRPr lang="en-US" sz="1000" b="1" i="1" dirty="0" smtClean="0">
              <a:cs typeface="Arial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90600" y="2286000"/>
            <a:ext cx="8001000" cy="19812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Key Sources of </a:t>
            </a:r>
            <a:r>
              <a:rPr lang="en-US" dirty="0" smtClean="0">
                <a:cs typeface="Arial" panose="020B0604020202020204" pitchFamily="34" charset="0"/>
              </a:rPr>
              <a:t>E&amp;G Funding</a:t>
            </a:r>
            <a:endParaRPr lang="en-US" dirty="0" smtClean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Historical &amp; Comparative Data</a:t>
            </a:r>
            <a:endParaRPr lang="en-US" dirty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Projected FY19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Tuition Revenue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Campus Growth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381000" y="2895600"/>
            <a:ext cx="457200" cy="5334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Decreased levels of State Appropriation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0" y="257432"/>
          <a:ext cx="9144000" cy="65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01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 and Tuition</a:t>
            </a:r>
            <a:endParaRPr lang="en-US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543800" cy="530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304800" y="563562"/>
            <a:ext cx="8610600" cy="1112838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University Resources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FY2017  Major Revenue Streams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(E&amp;G Fund)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00" y="518654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n>
                  <a:solidFill>
                    <a:schemeClr val="bg1"/>
                  </a:solidFill>
                </a:ln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				 		   http://odt.uoregon.edu     	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Appropriation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$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66.8 million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Tuition			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$114.5 mill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Resident Tuition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$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103.7 million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Non-resident Tuition		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$308.8 million          </a:t>
            </a:r>
          </a:p>
        </p:txBody>
      </p:sp>
    </p:spTree>
    <p:extLst>
      <p:ext uri="{BB962C8B-B14F-4D97-AF65-F5344CB8AC3E}">
        <p14:creationId xmlns:p14="http://schemas.microsoft.com/office/powerpoint/2010/main" val="21156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99394"/>
            <a:ext cx="84754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Increasing Dependence Upon Nonresident Tuition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713219" y="2362200"/>
          <a:ext cx="3718071" cy="321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661" y="1809073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FY2002 – Revenue Breakdown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4846" y="181299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FY2017 – Revenue Breakdown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870497"/>
              </p:ext>
            </p:extLst>
          </p:nvPr>
        </p:nvGraphicFramePr>
        <p:xfrm>
          <a:off x="4713219" y="2362200"/>
          <a:ext cx="3718071" cy="321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899998"/>
              </p:ext>
            </p:extLst>
          </p:nvPr>
        </p:nvGraphicFramePr>
        <p:xfrm>
          <a:off x="497575" y="2547737"/>
          <a:ext cx="3749723" cy="302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Striped Right Arrow 15"/>
          <p:cNvSpPr/>
          <p:nvPr/>
        </p:nvSpPr>
        <p:spPr>
          <a:xfrm>
            <a:off x="3835021" y="3135410"/>
            <a:ext cx="1346580" cy="983059"/>
          </a:xfrm>
          <a:prstGeom prst="stripedRightArrow">
            <a:avLst>
              <a:gd name="adj1" fmla="val 55128"/>
              <a:gd name="adj2" fmla="val 50000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P spid="9" grpId="0"/>
      <p:bldGraphic spid="14" grpId="0">
        <p:bldAsOne/>
      </p:bldGraphic>
      <p:bldGraphic spid="15" grpId="0">
        <p:bldAsOne/>
      </p:bldGraphic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990600" y="91440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cs typeface="Arial" charset="0"/>
              </a:rPr>
              <a:t>Agenda</a:t>
            </a:r>
            <a:endParaRPr lang="en-US" sz="1000" b="1" i="1" dirty="0" smtClean="0">
              <a:cs typeface="Arial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90600" y="2286000"/>
            <a:ext cx="8001000" cy="19812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Key Sources of </a:t>
            </a:r>
            <a:r>
              <a:rPr lang="en-US" dirty="0" smtClean="0">
                <a:cs typeface="Arial" panose="020B0604020202020204" pitchFamily="34" charset="0"/>
              </a:rPr>
              <a:t>E&amp;G Funding</a:t>
            </a:r>
            <a:endParaRPr lang="en-US" dirty="0" smtClean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Historical &amp; Comparative Data</a:t>
            </a:r>
            <a:endParaRPr lang="en-US" dirty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Projected FY19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Tuition Revenue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anose="020B0604020202020204" pitchFamily="34" charset="0"/>
              </a:rPr>
              <a:t>Campus Growth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381000" y="3429000"/>
            <a:ext cx="457200" cy="53340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34049</TotalTime>
  <Words>1407</Words>
  <Application>Microsoft Office PowerPoint</Application>
  <PresentationFormat>On-screen Show (4:3)</PresentationFormat>
  <Paragraphs>447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Default Design</vt:lpstr>
      <vt:lpstr> University of Oregon Financial Briefing</vt:lpstr>
      <vt:lpstr>Agenda</vt:lpstr>
      <vt:lpstr>UO Budget Structure</vt:lpstr>
      <vt:lpstr>Agenda</vt:lpstr>
      <vt:lpstr>Decreased levels of State Appropriation</vt:lpstr>
      <vt:lpstr>State Appropriation and Tuition</vt:lpstr>
      <vt:lpstr>University Resources FY2017  Major Revenue Streams  (E&amp;G Fund)</vt:lpstr>
      <vt:lpstr>PowerPoint Presentation</vt:lpstr>
      <vt:lpstr>Agenda</vt:lpstr>
      <vt:lpstr>UO Budget Structure</vt:lpstr>
      <vt:lpstr>Context – E&amp;G Fund </vt:lpstr>
      <vt:lpstr>PowerPoint Presentation</vt:lpstr>
      <vt:lpstr>Faculty Staffing Levels – 75.1% of AAU Average </vt:lpstr>
      <vt:lpstr>Non – Instructional Staffing Levels – 65.4% of AAU Average </vt:lpstr>
      <vt:lpstr>PowerPoint Presentation</vt:lpstr>
      <vt:lpstr>Agenda</vt:lpstr>
      <vt:lpstr>Summary – Major FY2019 E&amp;G Fund Cost Drivers</vt:lpstr>
      <vt:lpstr>PowerPoint Presentation</vt:lpstr>
      <vt:lpstr>PowerPoint Presentation</vt:lpstr>
      <vt:lpstr>                  Cost Drivers – PERS Costs</vt:lpstr>
      <vt:lpstr>Agenda</vt:lpstr>
      <vt:lpstr>PowerPoint Presentation</vt:lpstr>
      <vt:lpstr>PowerPoint Presentation</vt:lpstr>
      <vt:lpstr>Tuition Revenue</vt:lpstr>
      <vt:lpstr>Tuition Revenue</vt:lpstr>
      <vt:lpstr>Agenda</vt:lpstr>
      <vt:lpstr>Campus Growth</vt:lpstr>
      <vt:lpstr>Campus Growth </vt:lpstr>
      <vt:lpstr>Campus Growth</vt:lpstr>
    </vt:vector>
  </TitlesOfParts>
  <Company>ORSA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University of Oregon</dc:creator>
  <cp:lastModifiedBy>Jamie Moffitt</cp:lastModifiedBy>
  <cp:revision>1137</cp:revision>
  <cp:lastPrinted>2017-10-11T16:14:50Z</cp:lastPrinted>
  <dcterms:created xsi:type="dcterms:W3CDTF">2006-10-01T23:20:38Z</dcterms:created>
  <dcterms:modified xsi:type="dcterms:W3CDTF">2018-01-16T22:22:43Z</dcterms:modified>
</cp:coreProperties>
</file>