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91" r:id="rId2"/>
    <p:sldMasterId id="2147483694" r:id="rId3"/>
    <p:sldMasterId id="2147483704" r:id="rId4"/>
  </p:sldMasterIdLst>
  <p:notesMasterIdLst>
    <p:notesMasterId r:id="rId10"/>
  </p:notesMasterIdLst>
  <p:handoutMasterIdLst>
    <p:handoutMasterId r:id="rId11"/>
  </p:handoutMasterIdLst>
  <p:sldIdLst>
    <p:sldId id="325" r:id="rId5"/>
    <p:sldId id="327" r:id="rId6"/>
    <p:sldId id="332" r:id="rId7"/>
    <p:sldId id="328" r:id="rId8"/>
    <p:sldId id="330" r:id="rId9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DB"/>
    <a:srgbClr val="FFD3F6"/>
    <a:srgbClr val="FFFF99"/>
    <a:srgbClr val="CCECFF"/>
    <a:srgbClr val="FFC993"/>
    <a:srgbClr val="A4FF9D"/>
    <a:srgbClr val="BDF4FF"/>
    <a:srgbClr val="D3CDFF"/>
    <a:srgbClr val="FF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37"/>
  </p:normalViewPr>
  <p:slideViewPr>
    <p:cSldViewPr snapToGrid="0" snapToObjects="1">
      <p:cViewPr varScale="1">
        <p:scale>
          <a:sx n="147" d="100"/>
          <a:sy n="147" d="100"/>
        </p:scale>
        <p:origin x="54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6" d="100"/>
          <a:sy n="15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0A9CDE1-CA5B-0247-A43D-7376A20431E9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500146C-0EFC-6F41-9322-64E1AA29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443C35A-8BF7-5B47-8AD3-2CCCD1288B72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051E5A1-DF78-C547-86AD-9F624F59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63" y="825105"/>
            <a:ext cx="730267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663" y="3184519"/>
            <a:ext cx="730267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44"/>
            <a:ext cx="7602538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60872"/>
            <a:ext cx="3714750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78806"/>
            <a:ext cx="3714750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416" y="1260872"/>
            <a:ext cx="3744522" cy="617934"/>
          </a:xfrm>
        </p:spPr>
        <p:txBody>
          <a:bodyPr anchor="b"/>
          <a:lstStyle>
            <a:lvl1pPr marL="0" indent="0">
              <a:buNone/>
              <a:defRPr sz="18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416" y="1878806"/>
            <a:ext cx="3744522" cy="25366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485" y="342901"/>
            <a:ext cx="4433453" cy="40528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14" y="342900"/>
            <a:ext cx="2949575" cy="1200150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696" y="342901"/>
            <a:ext cx="4452242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214" y="1543050"/>
            <a:ext cx="2949575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825105"/>
            <a:ext cx="732146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184519"/>
            <a:ext cx="732146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73000"/>
            <a:ext cx="7772399" cy="122150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1" y="1965960"/>
            <a:ext cx="7772400" cy="21717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50" y="760908"/>
            <a:ext cx="75971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250" y="2920702"/>
            <a:ext cx="7597100" cy="1125140"/>
          </a:xfr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012" y="1369219"/>
            <a:ext cx="3735188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6258" y="1369219"/>
            <a:ext cx="3699092" cy="3074390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4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975" y="818171"/>
            <a:ext cx="76013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974" y="1877093"/>
            <a:ext cx="7601376" cy="256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9197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6" y="-1"/>
            <a:ext cx="708152" cy="595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43750" y="4572518"/>
            <a:ext cx="1371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013" y="818171"/>
            <a:ext cx="731797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013" y="1877094"/>
            <a:ext cx="7317975" cy="244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9130" y="4712400"/>
            <a:ext cx="448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50E-326C-7E4B-AB85-F0AE24E52BE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" y="0"/>
            <a:ext cx="704088" cy="59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4567499"/>
            <a:ext cx="1369215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76912" y="4570273"/>
            <a:ext cx="8467090" cy="583691"/>
          </a:xfrm>
          <a:prstGeom prst="rect">
            <a:avLst/>
          </a:prstGeom>
          <a:solidFill>
            <a:srgbClr val="0E4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339"/>
            <a:ext cx="760233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428339"/>
            <a:ext cx="7602337" cy="289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1738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ADA0B-05D0-A247-B3F1-354956A0D88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0721"/>
            <a:ext cx="676909" cy="583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6911" y="4575343"/>
            <a:ext cx="1371600" cy="5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911" y="273844"/>
            <a:ext cx="783843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911" y="1369219"/>
            <a:ext cx="7838439" cy="298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947C-1363-7F41-9BCC-01D0415EFA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3838"/>
            <a:ext cx="676910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>
                <a:solidFill>
                  <a:schemeClr val="bg1"/>
                </a:solidFill>
              </a:rPr>
              <a:t>Student Services and Enrollment Management Fees for the Tuition and Fees Advisory Board Review FY26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663" y="3184519"/>
            <a:ext cx="7688765" cy="1125140"/>
          </a:xfrm>
          <a:noFill/>
        </p:spPr>
        <p:txBody>
          <a:bodyPr>
            <a:normAutofit/>
          </a:bodyPr>
          <a:lstStyle/>
          <a:p>
            <a:pPr>
              <a:tabLst>
                <a:tab pos="3201988" algn="l"/>
                <a:tab pos="5373688" algn="l"/>
              </a:tabLst>
            </a:pPr>
            <a:r>
              <a:rPr lang="en-US" dirty="0"/>
              <a:t>		</a:t>
            </a:r>
            <a:endParaRPr lang="en-US" sz="1600" dirty="0"/>
          </a:p>
          <a:p>
            <a:pPr algn="just">
              <a:tabLst>
                <a:tab pos="3201988" algn="l"/>
                <a:tab pos="5373688" algn="l"/>
              </a:tabLst>
            </a:pPr>
            <a:r>
              <a:rPr lang="en-US" sz="1600" dirty="0"/>
              <a:t>	    University Housing Proposed Rates</a:t>
            </a:r>
          </a:p>
        </p:txBody>
      </p:sp>
    </p:spTree>
    <p:extLst>
      <p:ext uri="{BB962C8B-B14F-4D97-AF65-F5344CB8AC3E}">
        <p14:creationId xmlns:p14="http://schemas.microsoft.com/office/powerpoint/2010/main" val="392867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2E375-6792-45A0-9A24-415E0EA0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79" y="47821"/>
            <a:ext cx="7838439" cy="994172"/>
          </a:xfrm>
        </p:spPr>
        <p:txBody>
          <a:bodyPr anchor="ctr">
            <a:normAutofit fontScale="90000"/>
          </a:bodyPr>
          <a:lstStyle/>
          <a:p>
            <a:r>
              <a:rPr lang="en-US" sz="3100" dirty="0"/>
              <a:t>Residence Hall Room &amp; Board and Family Housing &amp; University Apartments FY26 Rates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2815A0C-2E87-9C58-10FB-7270C9D8E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" y="1268016"/>
            <a:ext cx="4960443" cy="3330577"/>
          </a:xfrm>
        </p:spPr>
        <p:txBody>
          <a:bodyPr>
            <a:noAutofit/>
          </a:bodyPr>
          <a:lstStyle/>
          <a:p>
            <a:r>
              <a:rPr lang="en-US" sz="1800" dirty="0"/>
              <a:t>4.5%-5% residence hall room and board rate increase: 4.5% double and triple occupancy; 5% single occupancy; similar rate structure to previous years</a:t>
            </a:r>
          </a:p>
          <a:p>
            <a:r>
              <a:rPr lang="en-US" sz="1800" dirty="0"/>
              <a:t>Family Housing and University Apartments increase: 3% Spencer View Apartments, Agate Street Apartments, East Campus Houses; 5% Graduate Village </a:t>
            </a:r>
          </a:p>
          <a:p>
            <a:r>
              <a:rPr lang="en-US" sz="1800" dirty="0"/>
              <a:t>Discounts</a:t>
            </a:r>
          </a:p>
          <a:p>
            <a:pPr lvl="1"/>
            <a:r>
              <a:rPr lang="en-US" dirty="0"/>
              <a:t>$423 residence hall returner discount </a:t>
            </a:r>
          </a:p>
          <a:p>
            <a:pPr lvl="1"/>
            <a:r>
              <a:rPr lang="en-US" dirty="0"/>
              <a:t>Possible $450 discount extended to residents most directly impacted by demolition of Hamilton and construction of new open area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4B33D3-C2A9-6683-AAB9-5589C4BC5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0263" y="976086"/>
            <a:ext cx="2224392" cy="1512305"/>
          </a:xfrm>
        </p:spPr>
      </p:pic>
      <p:pic>
        <p:nvPicPr>
          <p:cNvPr id="7" name="Picture 6" descr="A house with flowers in front of it&#10;&#10;Description automatically generated">
            <a:extLst>
              <a:ext uri="{FF2B5EF4-FFF2-40B4-BE49-F238E27FC236}">
                <a16:creationId xmlns:a16="http://schemas.microsoft.com/office/drawing/2014/main" id="{A170BDEE-60A3-D29F-6402-DF1ED9CBF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570" y="2610500"/>
            <a:ext cx="2139771" cy="1479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4FB047-BA6D-2695-53FC-F1F5DD4BC7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670" t="35247" r="6052" b="6200"/>
          <a:stretch/>
        </p:blipFill>
        <p:spPr>
          <a:xfrm>
            <a:off x="4811126" y="3476743"/>
            <a:ext cx="2025624" cy="16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0B1E-9804-85E2-8297-3AD8F4A3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575" y="7955"/>
            <a:ext cx="7838439" cy="994172"/>
          </a:xfrm>
        </p:spPr>
        <p:txBody>
          <a:bodyPr>
            <a:normAutofit/>
          </a:bodyPr>
          <a:lstStyle/>
          <a:p>
            <a:r>
              <a:rPr lang="en-US" sz="2400" dirty="0"/>
              <a:t>Residence Hall Room &amp; Board and Family Housing &amp; University Apartments FY26 Rates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4C9409-3F8D-B253-0D77-4807BD26B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0511" y="1862680"/>
            <a:ext cx="3378326" cy="232046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728324-C1E9-75FA-2A4F-9F6586C46139}"/>
              </a:ext>
            </a:extLst>
          </p:cNvPr>
          <p:cNvSpPr txBox="1"/>
          <p:nvPr/>
        </p:nvSpPr>
        <p:spPr>
          <a:xfrm>
            <a:off x="676911" y="918604"/>
            <a:ext cx="328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Cost Drivers: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CC8F8F7-C17B-150D-BFF4-2DF954B08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0173" y="918604"/>
            <a:ext cx="5369564" cy="3073400"/>
          </a:xfrm>
        </p:spPr>
        <p:txBody>
          <a:bodyPr>
            <a:noAutofit/>
          </a:bodyPr>
          <a:lstStyle/>
          <a:p>
            <a:r>
              <a:rPr lang="en-US" sz="1600" dirty="0"/>
              <a:t>Labor and OPE (Other Personnel Expenses) </a:t>
            </a:r>
          </a:p>
          <a:p>
            <a:pPr lvl="1"/>
            <a:r>
              <a:rPr lang="en-US" sz="1600" dirty="0"/>
              <a:t>Officers of Administration (77) 4% (October 2024); 3% in 2025 &amp; 2026 </a:t>
            </a:r>
          </a:p>
          <a:p>
            <a:pPr lvl="1"/>
            <a:r>
              <a:rPr lang="en-US" sz="1600" dirty="0"/>
              <a:t>Classified Staff (350) 3.5% June 1, 2025 and 3% November 2025</a:t>
            </a:r>
          </a:p>
          <a:p>
            <a:pPr lvl="1"/>
            <a:r>
              <a:rPr lang="en-US" sz="1600" dirty="0"/>
              <a:t>Minimum Wage increase (~950 students) typically 5-6% increases; collective bargaining agreement under negotiation </a:t>
            </a:r>
          </a:p>
          <a:p>
            <a:r>
              <a:rPr lang="en-US" sz="1600" dirty="0"/>
              <a:t>Construction &amp; Maintenance increases 3-4%</a:t>
            </a:r>
          </a:p>
          <a:p>
            <a:r>
              <a:rPr lang="en-US" sz="1600" dirty="0"/>
              <a:t>Food Commodity increases 5-6%</a:t>
            </a:r>
          </a:p>
          <a:p>
            <a:r>
              <a:rPr lang="en-US" sz="1600" dirty="0"/>
              <a:t>Utility increases 2-6%</a:t>
            </a:r>
          </a:p>
          <a:p>
            <a:r>
              <a:rPr lang="en-US" sz="1600" dirty="0"/>
              <a:t>Continued necessary capital investment in our existing buildings</a:t>
            </a:r>
          </a:p>
          <a:p>
            <a:r>
              <a:rPr lang="en-US" sz="1600" dirty="0"/>
              <a:t>Second year of the included laundry program</a:t>
            </a:r>
          </a:p>
          <a:p>
            <a:r>
              <a:rPr lang="en-US" sz="1600" dirty="0"/>
              <a:t>Enhanced security measures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2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2E375-6792-45A0-9A24-415E0EA0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31" y="43854"/>
            <a:ext cx="7838439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UO Northeast Portland Campus FY26 Apartment Rates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986838-C908-4232-82C5-7C5B139C2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978" y="1153714"/>
            <a:ext cx="5914418" cy="38502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NE 27th Apartments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Rates increases: $20 per month 1 &amp; 2 bedroom units; $5 per month 3 &amp; 4 bedroom units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1 Bdrm $1,470 per person/mo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2 Bdrm $1,220 per person/mo (or *$2,220 apt)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3 Bdrm $1,055per person/mo (or *$2,955 apt)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4 Bdrm $930 person/mo or (*$3,505 apt)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Holman Street Apartments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4 Bdrm $830 person/mo or (*$3,105 apt)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00" dirty="0"/>
              <a:t>* Designed especially for Families: 11.5 month contract required; one contract holder, "sub-contracting" ("sub-leasing") not permitted; contract holder must be UO student; occupancy limited to number of bedrooms for individuals over 5 years old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10" name="Picture 9" descr="A building with trees around it&#10;&#10;Description automatically generated">
            <a:extLst>
              <a:ext uri="{FF2B5EF4-FFF2-40B4-BE49-F238E27FC236}">
                <a16:creationId xmlns:a16="http://schemas.microsoft.com/office/drawing/2014/main" id="{31A2ADCC-F17C-C27B-CD26-DD2C5A268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604" y="2899751"/>
            <a:ext cx="2903396" cy="2006973"/>
          </a:xfrm>
          <a:prstGeom prst="rect">
            <a:avLst/>
          </a:prstGeom>
        </p:spPr>
      </p:pic>
      <p:pic>
        <p:nvPicPr>
          <p:cNvPr id="14" name="Content Placeholder 13" descr="A building with trees around it&#10;&#10;Description automatically generated">
            <a:extLst>
              <a:ext uri="{FF2B5EF4-FFF2-40B4-BE49-F238E27FC236}">
                <a16:creationId xmlns:a16="http://schemas.microsoft.com/office/drawing/2014/main" id="{90731F7D-E78D-0D71-54DA-0C34A7FE9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3173" y="828970"/>
            <a:ext cx="2903396" cy="2006973"/>
          </a:xfrm>
        </p:spPr>
      </p:pic>
    </p:spTree>
    <p:extLst>
      <p:ext uri="{BB962C8B-B14F-4D97-AF65-F5344CB8AC3E}">
        <p14:creationId xmlns:p14="http://schemas.microsoft.com/office/powerpoint/2010/main" val="211003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133D5A-91EE-59EF-790F-EB7C3F72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Questions/Answers/Discussion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A29A1-710A-4B29-C98D-8D53DB0D2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24986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1F8F41F0-E88D-44AE-9DFA-C90367F17309}"/>
    </a:ext>
  </a:extLst>
</a:theme>
</file>

<file path=ppt/theme/theme2.xml><?xml version="1.0" encoding="utf-8"?>
<a:theme xmlns:a="http://schemas.openxmlformats.org/drawingml/2006/main" name="Black Title">
  <a:themeElements>
    <a:clrScheme name="Generic Colors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7642"/>
      </a:accent1>
      <a:accent2>
        <a:srgbClr val="A9A600"/>
      </a:accent2>
      <a:accent3>
        <a:srgbClr val="A5A5A5"/>
      </a:accent3>
      <a:accent4>
        <a:srgbClr val="FEFB00"/>
      </a:accent4>
      <a:accent5>
        <a:srgbClr val="004000"/>
      </a:accent5>
      <a:accent6>
        <a:srgbClr val="3CA500"/>
      </a:accent6>
      <a:hlink>
        <a:srgbClr val="00A9D5"/>
      </a:hlink>
      <a:folHlink>
        <a:srgbClr val="3CA5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113CE7D-AF66-4496-88EF-99703200715A}"/>
    </a:ext>
  </a:extLst>
</a:theme>
</file>

<file path=ppt/theme/theme3.xml><?xml version="1.0" encoding="utf-8"?>
<a:theme xmlns:a="http://schemas.openxmlformats.org/drawingml/2006/main" name="Section Header/School 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6984FF21-FB0A-4BFB-ACBB-BA02FA97704D}"/>
    </a:ext>
  </a:extLst>
</a:theme>
</file>

<file path=ppt/theme/theme4.xml><?xml version="1.0" encoding="utf-8"?>
<a:theme xmlns:a="http://schemas.openxmlformats.org/drawingml/2006/main" name="Body of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31D8BC-CE9D-48FD-A2FA-C485307BE66C}" vid="{FD2C19DE-C83B-4C04-A2DF-A279FA225EA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17966</TotalTime>
  <Words>370</Words>
  <Application>Microsoft Office PowerPoint</Application>
  <PresentationFormat>On-screen Show (16:9)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Open Sans</vt:lpstr>
      <vt:lpstr>Green Title</vt:lpstr>
      <vt:lpstr>Black Title</vt:lpstr>
      <vt:lpstr>Section Header/School Brand</vt:lpstr>
      <vt:lpstr>Body of Presentation</vt:lpstr>
      <vt:lpstr> Student Services and Enrollment Management Fees for the Tuition and Fees Advisory Board Review FY26</vt:lpstr>
      <vt:lpstr>Residence Hall Room &amp; Board and Family Housing &amp; University Apartments FY26 Rates</vt:lpstr>
      <vt:lpstr>Residence Hall Room &amp; Board and Family Housing &amp; University Apartments FY26 Rates</vt:lpstr>
      <vt:lpstr>UO Northeast Portland Campus FY26 Apartment Rates</vt:lpstr>
      <vt:lpstr>Questions/Answers/Discussion</vt:lpstr>
    </vt:vector>
  </TitlesOfParts>
  <Company>University of Oregon Advancement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Julie Ward</dc:creator>
  <cp:lastModifiedBy>Michael Griffel</cp:lastModifiedBy>
  <cp:revision>274</cp:revision>
  <cp:lastPrinted>2024-01-05T21:24:32Z</cp:lastPrinted>
  <dcterms:created xsi:type="dcterms:W3CDTF">2019-08-22T17:20:01Z</dcterms:created>
  <dcterms:modified xsi:type="dcterms:W3CDTF">2025-01-17T15:21:45Z</dcterms:modified>
</cp:coreProperties>
</file>