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1" r:id="rId2"/>
    <p:sldId id="363" r:id="rId3"/>
    <p:sldId id="364" r:id="rId4"/>
    <p:sldId id="365" r:id="rId5"/>
    <p:sldId id="391" r:id="rId6"/>
    <p:sldId id="366" r:id="rId7"/>
    <p:sldId id="367" r:id="rId8"/>
    <p:sldId id="397" r:id="rId9"/>
    <p:sldId id="369" r:id="rId10"/>
    <p:sldId id="396" r:id="rId11"/>
    <p:sldId id="370" r:id="rId12"/>
    <p:sldId id="372" r:id="rId13"/>
    <p:sldId id="374" r:id="rId14"/>
    <p:sldId id="393" r:id="rId15"/>
    <p:sldId id="380" r:id="rId16"/>
    <p:sldId id="392" r:id="rId17"/>
    <p:sldId id="398" r:id="rId18"/>
    <p:sldId id="394" r:id="rId19"/>
    <p:sldId id="395" r:id="rId20"/>
  </p:sldIdLst>
  <p:sldSz cx="9144000" cy="6858000" type="screen4x3"/>
  <p:notesSz cx="7023100" cy="9309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41645C-2623-7AD6-59BD-11CF1A2AC567}" name="Brian Fox" initials="BF" userId="S::bfox10@uoregon.edu::10a81aaa-53e6-40b5-a421-39c8e40820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00"/>
    <a:srgbClr val="007434"/>
    <a:srgbClr val="00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6247" autoAdjust="0"/>
  </p:normalViewPr>
  <p:slideViewPr>
    <p:cSldViewPr>
      <p:cViewPr>
        <p:scale>
          <a:sx n="125" d="100"/>
          <a:sy n="125" d="100"/>
        </p:scale>
        <p:origin x="1152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03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notesViewPr>
    <p:cSldViewPr>
      <p:cViewPr varScale="1">
        <p:scale>
          <a:sx n="67" d="100"/>
          <a:sy n="67" d="100"/>
        </p:scale>
        <p:origin x="-1938" y="-114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Fox" userId="10a81aaa-53e6-40b5-a421-39c8e40820c8" providerId="ADAL" clId="{E9D15F94-6A4F-4D46-8105-FD5AFE9C5F60}"/>
    <pc:docChg chg="undo custSel modSld">
      <pc:chgData name="Brian Fox" userId="10a81aaa-53e6-40b5-a421-39c8e40820c8" providerId="ADAL" clId="{E9D15F94-6A4F-4D46-8105-FD5AFE9C5F60}" dt="2025-10-30T19:21:56.286" v="315" actId="13926"/>
      <pc:docMkLst>
        <pc:docMk/>
      </pc:docMkLst>
      <pc:sldChg chg="modSp mod">
        <pc:chgData name="Brian Fox" userId="10a81aaa-53e6-40b5-a421-39c8e40820c8" providerId="ADAL" clId="{E9D15F94-6A4F-4D46-8105-FD5AFE9C5F60}" dt="2025-10-30T19:21:56.286" v="315" actId="13926"/>
        <pc:sldMkLst>
          <pc:docMk/>
          <pc:sldMk cId="1922314998" sldId="366"/>
        </pc:sldMkLst>
        <pc:graphicFrameChg chg="modGraphic">
          <ac:chgData name="Brian Fox" userId="10a81aaa-53e6-40b5-a421-39c8e40820c8" providerId="ADAL" clId="{E9D15F94-6A4F-4D46-8105-FD5AFE9C5F60}" dt="2025-10-30T19:21:56.286" v="315" actId="13926"/>
          <ac:graphicFrameMkLst>
            <pc:docMk/>
            <pc:sldMk cId="1922314998" sldId="366"/>
            <ac:graphicFrameMk id="3" creationId="{00000000-0000-0000-0000-000000000000}"/>
          </ac:graphicFrameMkLst>
        </pc:graphicFrameChg>
      </pc:sldChg>
      <pc:sldChg chg="modSp mod">
        <pc:chgData name="Brian Fox" userId="10a81aaa-53e6-40b5-a421-39c8e40820c8" providerId="ADAL" clId="{E9D15F94-6A4F-4D46-8105-FD5AFE9C5F60}" dt="2025-10-30T19:21:51.350" v="314" actId="13926"/>
        <pc:sldMkLst>
          <pc:docMk/>
          <pc:sldMk cId="191923942" sldId="370"/>
        </pc:sldMkLst>
        <pc:graphicFrameChg chg="modGraphic">
          <ac:chgData name="Brian Fox" userId="10a81aaa-53e6-40b5-a421-39c8e40820c8" providerId="ADAL" clId="{E9D15F94-6A4F-4D46-8105-FD5AFE9C5F60}" dt="2025-10-30T19:21:51.350" v="314" actId="13926"/>
          <ac:graphicFrameMkLst>
            <pc:docMk/>
            <pc:sldMk cId="191923942" sldId="370"/>
            <ac:graphicFrameMk id="6" creationId="{00000000-0000-0000-0000-000000000000}"/>
          </ac:graphicFrameMkLst>
        </pc:graphicFrameChg>
      </pc:sldChg>
      <pc:sldChg chg="modSp mod">
        <pc:chgData name="Brian Fox" userId="10a81aaa-53e6-40b5-a421-39c8e40820c8" providerId="ADAL" clId="{E9D15F94-6A4F-4D46-8105-FD5AFE9C5F60}" dt="2025-10-30T19:21:47.265" v="313" actId="13926"/>
        <pc:sldMkLst>
          <pc:docMk/>
          <pc:sldMk cId="3044301023" sldId="372"/>
        </pc:sldMkLst>
        <pc:graphicFrameChg chg="modGraphic">
          <ac:chgData name="Brian Fox" userId="10a81aaa-53e6-40b5-a421-39c8e40820c8" providerId="ADAL" clId="{E9D15F94-6A4F-4D46-8105-FD5AFE9C5F60}" dt="2025-10-30T19:21:47.265" v="313" actId="13926"/>
          <ac:graphicFrameMkLst>
            <pc:docMk/>
            <pc:sldMk cId="3044301023" sldId="372"/>
            <ac:graphicFrameMk id="2" creationId="{00000000-0000-0000-0000-000000000000}"/>
          </ac:graphicFrameMkLst>
        </pc:graphicFrameChg>
      </pc:sldChg>
      <pc:sldChg chg="modSp mod">
        <pc:chgData name="Brian Fox" userId="10a81aaa-53e6-40b5-a421-39c8e40820c8" providerId="ADAL" clId="{E9D15F94-6A4F-4D46-8105-FD5AFE9C5F60}" dt="2025-10-30T19:21:28.769" v="312" actId="13926"/>
        <pc:sldMkLst>
          <pc:docMk/>
          <pc:sldMk cId="3529352898" sldId="394"/>
        </pc:sldMkLst>
        <pc:graphicFrameChg chg="modGraphic">
          <ac:chgData name="Brian Fox" userId="10a81aaa-53e6-40b5-a421-39c8e40820c8" providerId="ADAL" clId="{E9D15F94-6A4F-4D46-8105-FD5AFE9C5F60}" dt="2025-10-30T19:21:28.769" v="312" actId="13926"/>
          <ac:graphicFrameMkLst>
            <pc:docMk/>
            <pc:sldMk cId="3529352898" sldId="394"/>
            <ac:graphicFrameMk id="3" creationId="{00000000-0000-0000-0000-000000000000}"/>
          </ac:graphicFrameMkLst>
        </pc:graphicFrameChg>
      </pc:sldChg>
      <pc:sldChg chg="modSp mod">
        <pc:chgData name="Brian Fox" userId="10a81aaa-53e6-40b5-a421-39c8e40820c8" providerId="ADAL" clId="{E9D15F94-6A4F-4D46-8105-FD5AFE9C5F60}" dt="2025-10-30T19:21:20.479" v="311" actId="20577"/>
        <pc:sldMkLst>
          <pc:docMk/>
          <pc:sldMk cId="2711161904" sldId="398"/>
        </pc:sldMkLst>
        <pc:spChg chg="mod">
          <ac:chgData name="Brian Fox" userId="10a81aaa-53e6-40b5-a421-39c8e40820c8" providerId="ADAL" clId="{E9D15F94-6A4F-4D46-8105-FD5AFE9C5F60}" dt="2025-10-30T19:21:20.479" v="311" actId="20577"/>
          <ac:spMkLst>
            <pc:docMk/>
            <pc:sldMk cId="2711161904" sldId="398"/>
            <ac:spMk id="7" creationId="{805ABD97-FEE4-AC22-9F70-7FC76B174454}"/>
          </ac:spMkLst>
        </pc:spChg>
        <pc:graphicFrameChg chg="mod modGraphic">
          <ac:chgData name="Brian Fox" userId="10a81aaa-53e6-40b5-a421-39c8e40820c8" providerId="ADAL" clId="{E9D15F94-6A4F-4D46-8105-FD5AFE9C5F60}" dt="2025-10-30T19:19:59.677" v="116" actId="1076"/>
          <ac:graphicFrameMkLst>
            <pc:docMk/>
            <pc:sldMk cId="2711161904" sldId="398"/>
            <ac:graphicFrameMk id="5" creationId="{398794A1-0455-8269-C68F-DF9CA951AEC3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3343" cy="465455"/>
          </a:xfrm>
          <a:prstGeom prst="rect">
            <a:avLst/>
          </a:prstGeom>
        </p:spPr>
        <p:txBody>
          <a:bodyPr vert="horz" lIns="91900" tIns="45951" rIns="91900" bIns="4595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2"/>
            <a:ext cx="3043343" cy="465455"/>
          </a:xfrm>
          <a:prstGeom prst="rect">
            <a:avLst/>
          </a:prstGeom>
        </p:spPr>
        <p:txBody>
          <a:bodyPr vert="horz" lIns="91900" tIns="45951" rIns="91900" bIns="45951" rtlCol="0"/>
          <a:lstStyle>
            <a:lvl1pPr algn="r">
              <a:defRPr sz="1200"/>
            </a:lvl1pPr>
          </a:lstStyle>
          <a:p>
            <a:fld id="{669F5634-B0B2-4192-9107-3AA496FF89F8}" type="datetimeFigureOut">
              <a:rPr lang="en-US" smtClean="0"/>
              <a:pPr/>
              <a:t>10/30/2025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3"/>
            <a:ext cx="3043343" cy="465455"/>
          </a:xfrm>
          <a:prstGeom prst="rect">
            <a:avLst/>
          </a:prstGeom>
        </p:spPr>
        <p:txBody>
          <a:bodyPr vert="horz" lIns="91900" tIns="45951" rIns="91900" bIns="4595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3"/>
            <a:ext cx="3043343" cy="465455"/>
          </a:xfrm>
          <a:prstGeom prst="rect">
            <a:avLst/>
          </a:prstGeom>
        </p:spPr>
        <p:txBody>
          <a:bodyPr vert="horz" lIns="91900" tIns="45951" rIns="91900" bIns="45951" rtlCol="0" anchor="b"/>
          <a:lstStyle>
            <a:lvl1pPr algn="r">
              <a:defRPr sz="12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0" tIns="45951" rIns="91900" bIns="45951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2" y="2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0" tIns="45951" rIns="91900" bIns="4595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1824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0" tIns="45951" rIns="91900" bIns="459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033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0" tIns="45951" rIns="91900" bIns="45951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2" y="8842033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0" tIns="45951" rIns="91900" bIns="4595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8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1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72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11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61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3BEC1-738F-3486-6184-99645033B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0445F2-69D6-0030-CFA7-3BDAB1EC3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85F3EA-BF29-D9AB-0B86-6A0733025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19EAA-7801-2756-E6EA-83F20E6FC7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9E46E-8AB1-4E90-60F0-F13AF55D1DCE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096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14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2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3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Added meaning to TRUs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66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5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3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7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229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RAM: Resource Allocation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890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42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8600"/>
            <a:ext cx="215265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30555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0"/>
            <a:ext cx="8610600" cy="5897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Public University Support Fund (PUSF) Briefing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248400" cy="1752600"/>
          </a:xfrm>
        </p:spPr>
        <p:txBody>
          <a:bodyPr/>
          <a:lstStyle/>
          <a:p>
            <a:r>
              <a:rPr lang="en-US" sz="2000" dirty="0">
                <a:latin typeface="+mj-lt"/>
              </a:rPr>
              <a:t>October 31, 2025</a:t>
            </a:r>
          </a:p>
          <a:p>
            <a:pPr marL="0" indent="0" algn="ctr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Brian Fox, Associate Vice President for Budget, Financial Analysis and Data Analytics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-762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257800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The SSCM was created in 2016 and </a:t>
            </a:r>
            <a:r>
              <a:rPr lang="en-US" sz="2000" dirty="0">
                <a:latin typeface="Arial"/>
              </a:rPr>
              <a:t>dramatically increased funding for</a:t>
            </a: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 Outcomes (degrees) from a relatively small percentage to 60% of formula driven funding.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First five-year review began in Fall 2019 and extended to Spring 2021. Changes were implemented in FY23. Major revisions include: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Streamlined Mission Differential funding to include base funding, regional access, research support and public service. Capped MD at 16.6% of overall PUSF funding.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Cost weights for degrees and SCH were updated using data from several state systems; graduate education was explicitly underweighted vs undergraduate.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Technical issues were fixed, such as eliminating funding for double degrees and how area of study (STEM and health care) bonuses were calculated.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Additional bonuses were provided for degrees granted to community college transfers, and inter-university transfers were discounted.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The HECC will convene a workgroup to evaluate and make changes to the SSCM beginning in winter 2026.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endParaRPr lang="en-US" sz="2000" kern="0" dirty="0">
              <a:solidFill>
                <a:srgbClr val="003300"/>
              </a:solidFill>
              <a:latin typeface="Arial"/>
              <a:cs typeface="+mn-cs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SSCM Background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4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012508"/>
              </p:ext>
            </p:extLst>
          </p:nvPr>
        </p:nvGraphicFramePr>
        <p:xfrm>
          <a:off x="304800" y="1676400"/>
          <a:ext cx="8557258" cy="42963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3753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53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(AY24)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13966784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Activity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$171.4M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$257.1M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8328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&amp; O Funding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$153.7M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$110.8M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$428.5M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03065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Activity &amp;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Outcomes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Based Funding Per Fundable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$7,390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$9,444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$8,568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$9,023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$6,716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$7,032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$7,441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$8,158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</a:tbl>
          </a:graphicData>
        </a:graphic>
      </p:graphicFrame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75715" y="228600"/>
            <a:ext cx="8792570" cy="1143000"/>
          </a:xfrm>
        </p:spPr>
        <p:txBody>
          <a:bodyPr>
            <a:noAutofit/>
          </a:bodyPr>
          <a:lstStyle/>
          <a:p>
            <a:r>
              <a:rPr lang="en-US" sz="3600" dirty="0"/>
              <a:t>Activity and Outcomes Based Funding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8635EE18-B2E2-8C9E-E766-C4955E6C8DB8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23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112838"/>
          </a:xfrm>
        </p:spPr>
        <p:txBody>
          <a:bodyPr>
            <a:normAutofit/>
          </a:bodyPr>
          <a:lstStyle/>
          <a:p>
            <a:r>
              <a:rPr lang="en-US" sz="3600" dirty="0"/>
              <a:t>Mission Differentiation (MD) Funding</a:t>
            </a:r>
            <a:br>
              <a:rPr lang="en-US" sz="3600" dirty="0"/>
            </a:br>
            <a:endParaRPr lang="en-US" sz="27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242324"/>
              </p:ext>
            </p:extLst>
          </p:nvPr>
        </p:nvGraphicFramePr>
        <p:xfrm>
          <a:off x="304800" y="979914"/>
          <a:ext cx="8549637" cy="534468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0197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434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5142950"/>
                  </a:ext>
                </a:extLst>
              </a:tr>
              <a:tr h="65844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Regional Access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 Support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Service</a:t>
                      </a:r>
                      <a:endParaRPr lang="en-US" sz="1600" b="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MD per Fundable Students</a:t>
                      </a:r>
                      <a:endParaRPr lang="en-US" sz="16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$8,351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$4,755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$5,109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$3,755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$1,540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669649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E826A5C-AD9B-FAED-651B-07FACBCAC6DD}"/>
              </a:ext>
            </a:extLst>
          </p:cNvPr>
          <p:cNvSpPr txBox="1">
            <a:spLocks/>
          </p:cNvSpPr>
          <p:nvPr/>
        </p:nvSpPr>
        <p:spPr bwMode="auto">
          <a:xfrm>
            <a:off x="2438401" y="6551605"/>
            <a:ext cx="579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0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12838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Other Direct Legislative &amp; Operating Funds </a:t>
            </a:r>
            <a:r>
              <a:rPr lang="en-US" sz="3600" dirty="0"/>
              <a:t>(Outside of PUSF)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 Programs</a:t>
            </a:r>
            <a:r>
              <a:rPr lang="en-US" sz="2400" dirty="0"/>
              <a:t>: predominantly non-academic programs operated as a part of the public service mission of a university. Can be ongoing or one-time appropriations.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Statewide Public Service Programs (SWPS)</a:t>
            </a:r>
            <a:r>
              <a:rPr lang="en-US" sz="2400" dirty="0"/>
              <a:t>: research, education and economic development activities run by OSU as a part of its land grant mission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Sports Lottery</a:t>
            </a:r>
            <a:r>
              <a:rPr lang="en-US" sz="2400" dirty="0"/>
              <a:t>: funding to augment university athletics and fund graduate scholarships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TRU + PSU Sustainability Funds: </a:t>
            </a:r>
            <a:r>
              <a:rPr lang="en-US" sz="2400" dirty="0"/>
              <a:t>supplementary funding directed to the Technical and Regional Universities and Portland State University to assist them in eliminating structural budget deficits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4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 Programs Funding (FY 2025)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294BFE-8ED7-4627-9127-3EA684D21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712994"/>
              </p:ext>
            </p:extLst>
          </p:nvPr>
        </p:nvGraphicFramePr>
        <p:xfrm>
          <a:off x="193433" y="584828"/>
          <a:ext cx="8762999" cy="58860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3221">
                  <a:extLst>
                    <a:ext uri="{9D8B030D-6E8A-4147-A177-3AD203B41FA5}">
                      <a16:colId xmlns:a16="http://schemas.microsoft.com/office/drawing/2014/main" val="1121446394"/>
                    </a:ext>
                  </a:extLst>
                </a:gridCol>
                <a:gridCol w="3031146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146304">
                <a:tc rowSpan="14"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Ongoing</a:t>
                      </a: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Engineering Technology Sustaining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$15.7M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TallWood Design Institute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Dispute Resolution (UO and 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Solutions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Fermentation  Science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Signature Research (PSU, UO, 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 Education Research Center (UO)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Ocean Vessels Research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9024190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Renewable Energy Center (OIT)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089450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Population Research Center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4519164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Institute for Natural Resources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3140236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Clinical Legal Education (UO)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1566131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Climate Change Research Institute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4472083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Veterinary Diagnostic Lab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710304"/>
                  </a:ext>
                </a:extLst>
              </a:tr>
              <a:tr h="146304">
                <a:tc rowSpan="2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One-Time</a:t>
                      </a: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Willamette Falls Locks Commission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719346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Agricultural Channel Habitat Complexity Study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601717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Justice Mapping Tool (OSU, 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9383775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Statewide Water Conference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472283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UO Just Futures Institutute- equitable water access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756088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Oregon Climate Service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404036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PSU Project Rebound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5684841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Foundation -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AgriStress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Helpline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5366035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Wildfire Risk Map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7697413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 program hiring students at nonprofits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8102898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 program hiring students at nonprofits (EOU)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43057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Chewaucan River Watershed Management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86976650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Chewaucan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River Watershed Management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6518214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Juniper Removal Program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58684059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Outdoor Recreation (OSU-C)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8561418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 Carbon Fuel Study (OSU College of Forestry)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1608958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Cybersecurity Center of Excellence Operating Fund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7417318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Cybersecurity Center of Excellence Workforce Fund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7646031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Cybersecurity Center of Excellence Grant Program Fund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8029462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PSU Women’s Leadership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1183051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Student Scholarships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261556"/>
                  </a:ext>
                </a:extLst>
              </a:tr>
              <a:tr h="14630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Behavioral Health Workforce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515397"/>
                  </a:ext>
                </a:extLst>
              </a:tr>
              <a:tr h="30313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Total State Programs Funding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$47.0M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674156"/>
                  </a:ext>
                </a:extLst>
              </a:tr>
            </a:tbl>
          </a:graphicData>
        </a:graphic>
      </p:graphicFrame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7C55B7E-8D5B-8BFD-3DF6-FFF2BB553661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5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Statewide Public Service Programs</a:t>
            </a:r>
            <a:br>
              <a:rPr lang="en-US" sz="3600" dirty="0"/>
            </a:br>
            <a:r>
              <a:rPr lang="en-US" sz="3600" dirty="0"/>
              <a:t>(FY 2025)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Statewide Public Service Programs: </a:t>
            </a:r>
            <a:r>
              <a:rPr lang="en-US" sz="2400" dirty="0"/>
              <a:t>four programs at Oregon State University related to their mission as a land grant university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1CF49-8598-4A8C-8953-1FDFE3862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6315"/>
              </p:ext>
            </p:extLst>
          </p:nvPr>
        </p:nvGraphicFramePr>
        <p:xfrm>
          <a:off x="1295400" y="2895600"/>
          <a:ext cx="6553200" cy="35413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04329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224887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</a:tblGrid>
              <a:tr h="28385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Agricultural Experiment Station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$49.5M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Extension Service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Outdoor School Program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Forest Research Laboratory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</a:tbl>
          </a:graphicData>
        </a:graphic>
      </p:graphicFrame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38BEE3D-1B42-523C-35E8-19221E791453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274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77337"/>
            <a:ext cx="8610600" cy="1194263"/>
          </a:xfrm>
        </p:spPr>
        <p:txBody>
          <a:bodyPr>
            <a:normAutofit/>
          </a:bodyPr>
          <a:lstStyle/>
          <a:p>
            <a:r>
              <a:rPr lang="en-US" sz="3600" dirty="0"/>
              <a:t>Sports Lottery</a:t>
            </a:r>
            <a:br>
              <a:rPr lang="en-US" sz="3600" dirty="0"/>
            </a:br>
            <a:r>
              <a:rPr lang="en-US" sz="3600" dirty="0"/>
              <a:t>(FY 2025)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803863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Sports Lottery</a:t>
            </a:r>
            <a:r>
              <a:rPr lang="en-US" sz="2400" dirty="0"/>
              <a:t>: funding to augment university athletics and fund graduate scholarships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BE1413-2798-43A0-942A-42A7610A7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105771"/>
              </p:ext>
            </p:extLst>
          </p:nvPr>
        </p:nvGraphicFramePr>
        <p:xfrm>
          <a:off x="457198" y="2843552"/>
          <a:ext cx="8229602" cy="11499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375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</a:tbl>
          </a:graphicData>
        </a:graphic>
      </p:graphicFrame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6B4ECB6-39C6-DF9B-2587-C161A5EB289E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51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433BE-4846-4934-9566-E7AF4DDB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14D426-1013-E28A-D834-6BFFDAEC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7337"/>
            <a:ext cx="8610600" cy="1194263"/>
          </a:xfrm>
        </p:spPr>
        <p:txBody>
          <a:bodyPr>
            <a:normAutofit/>
          </a:bodyPr>
          <a:lstStyle/>
          <a:p>
            <a:r>
              <a:rPr lang="en-US" sz="3600" dirty="0"/>
              <a:t>TRU + PSU Sustainability Funds</a:t>
            </a:r>
            <a:br>
              <a:rPr lang="en-US" sz="3600" dirty="0"/>
            </a:br>
            <a:r>
              <a:rPr lang="en-US" sz="3600" dirty="0"/>
              <a:t>(FY 2025)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805ABD97-FEE4-AC22-9F70-7FC76B174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03863"/>
            <a:ext cx="8229600" cy="4673137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TRU + PSU Sustainability Funds: </a:t>
            </a:r>
            <a:r>
              <a:rPr lang="en-US" sz="2400" dirty="0"/>
              <a:t>supplementary funding directed to the Technical and Regional Universities and Portland State University to assist them in eliminating structural budget deficits. Total funding over the biennium will be $25M.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700" i="1" dirty="0"/>
              <a:t>Note: The HECC reserved $100K for administration and support and $2.5M will be awarded for collaborative efforts.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B1A2D-8685-0820-EC6D-74823D7B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98794A1-0455-8269-C68F-DF9CA951A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66413"/>
              </p:ext>
            </p:extLst>
          </p:nvPr>
        </p:nvGraphicFramePr>
        <p:xfrm>
          <a:off x="453481" y="3276600"/>
          <a:ext cx="8229602" cy="24301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375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 (FY24)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50083897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 (FY25)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Remaining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1654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16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128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 Operating Resources (FY 2025)</a:t>
            </a:r>
            <a:br>
              <a:rPr lang="en-US" sz="3600" dirty="0"/>
            </a:br>
            <a:br>
              <a:rPr lang="en-US" sz="1800" dirty="0">
                <a:solidFill>
                  <a:srgbClr val="FF0000"/>
                </a:solidFill>
              </a:rPr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824800"/>
              </p:ext>
            </p:extLst>
          </p:nvPr>
        </p:nvGraphicFramePr>
        <p:xfrm>
          <a:off x="43130" y="762000"/>
          <a:ext cx="9067798" cy="574044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22252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1056929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58982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$171.4M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$257.1M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$509.4M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$47.0M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SWPS (Statewide Public Service Prog’s)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 + PSU Sustainability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88799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$297.5M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$105.3M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$674.3M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State Funding Per Fundable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$17,666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$16,217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$16,589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$10,775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$13,810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$8,232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$12,388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$12,837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687795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52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Questions?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5795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1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Detailed Funding Categories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1874520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4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Public University Support Fund (PUSF) Overview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021783" cy="5105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i="1" dirty="0"/>
              <a:t>The PUSF is the state’s primary direct funding contribution for university operations and is distributed by the Higher Education Coordinating Commission (HECC) via the Student Success and Completion Model (SSCM).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Components of SSCM: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Activity Based Funding: Student Credit Hours (SCH)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Outcomes Based Funding: Degrees &amp; Certificates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Mission Differentiation Funding: Supports Institutional Mission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Direct Legislative &amp; Operating Funding: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 Programs: predominantly non-academic programs operated as a part of the public service mission of a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Statewide Public Service Programs: research, education and economic development activities run by OSU as a part of its land grant 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Sports Lottery: funding to augment university athletics and fund graduate scholarships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Supplementary funding for the TRUs (Technical and Regional Universities) and PSU to aid in budget realignment efforts as they grapple with lower enrollment.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5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700" y="182094"/>
            <a:ext cx="8610600" cy="1189506"/>
          </a:xfrm>
        </p:spPr>
        <p:txBody>
          <a:bodyPr>
            <a:normAutofit/>
          </a:bodyPr>
          <a:lstStyle/>
          <a:p>
            <a:r>
              <a:rPr lang="en-US" sz="3600" dirty="0"/>
              <a:t>FY 2025 State Operating Resources</a:t>
            </a:r>
            <a:br>
              <a:rPr lang="en-US" sz="3600" dirty="0"/>
            </a:br>
            <a:r>
              <a:rPr lang="en-US" sz="2000" dirty="0"/>
              <a:t>(in millions of dollars)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740817"/>
              </p:ext>
            </p:extLst>
          </p:nvPr>
        </p:nvGraphicFramePr>
        <p:xfrm>
          <a:off x="419101" y="938082"/>
          <a:ext cx="8305798" cy="55897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18342">
                  <a:extLst>
                    <a:ext uri="{9D8B030D-6E8A-4147-A177-3AD203B41FA5}">
                      <a16:colId xmlns:a16="http://schemas.microsoft.com/office/drawing/2014/main" val="2648750633"/>
                    </a:ext>
                  </a:extLst>
                </a:gridCol>
                <a:gridCol w="1362856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60187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$171.4M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$257.1M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$15.0M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PUSF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endParaRPr lang="en-US" sz="1600" b="0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$35.9M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$28.3M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$509.4M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$47.0M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60187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$100.9M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TRU + PSU Funding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4215768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$297.5M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$105.3M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$674.3M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A9872D-72CB-C7F7-D2A3-6A182F03FD7C}"/>
              </a:ext>
            </a:extLst>
          </p:cNvPr>
          <p:cNvSpPr txBox="1">
            <a:spLocks/>
          </p:cNvSpPr>
          <p:nvPr/>
        </p:nvSpPr>
        <p:spPr bwMode="auto">
          <a:xfrm>
            <a:off x="2438401" y="6551604"/>
            <a:ext cx="5867400" cy="23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13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2986585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75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055840"/>
              </p:ext>
            </p:extLst>
          </p:nvPr>
        </p:nvGraphicFramePr>
        <p:xfrm>
          <a:off x="146304" y="1297807"/>
          <a:ext cx="8851392" cy="518851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1180015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1407117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924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(AY24)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7389336"/>
                  </a:ext>
                </a:extLst>
              </a:tr>
              <a:tr h="15240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19598"/>
                  </a:ext>
                </a:extLst>
              </a:tr>
              <a:tr h="794644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$99.0M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$509.4M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1706081"/>
                  </a:ext>
                </a:extLst>
              </a:tr>
              <a:tr h="8113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Per Fundable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$15,741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$14,199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$9,404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$9,705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$11,826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$7,735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$9,699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29832287"/>
                  </a:ext>
                </a:extLst>
              </a:tr>
              <a:tr h="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323551"/>
                  </a:ext>
                </a:extLst>
              </a:tr>
              <a:tr h="810516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FY 2025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Funding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$297.5M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$105.3M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$674.3M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56910556"/>
                  </a:ext>
                </a:extLst>
              </a:tr>
              <a:tr h="105176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Funding per Fundable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$17,666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$16,217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$16,589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$10,775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$13,810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$8,232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$12,388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$12,837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996547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5AED894-9719-0132-4607-B27869BBC71A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1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957959"/>
              </p:ext>
            </p:extLst>
          </p:nvPr>
        </p:nvGraphicFramePr>
        <p:xfrm>
          <a:off x="152400" y="1371600"/>
          <a:ext cx="8851392" cy="37387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1155192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Tuition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$514.4M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$177.1M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$1,345.7M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4653712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State &amp; Governmental Appropriations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$106.5M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$651.9M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6877452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$139.4M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$252.1M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972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E&amp;G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$76.0M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$941.7M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$345.9M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$691.6M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$2,249.6M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689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Percentage of E&amp;G Funded with State &amp; Governmental Appropriations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8995360"/>
                  </a:ext>
                </a:extLst>
              </a:tr>
              <a:tr h="328644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95153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6029980"/>
            <a:ext cx="6591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Sources: </a:t>
            </a:r>
          </a:p>
          <a:p>
            <a:pPr algn="l"/>
            <a:r>
              <a:rPr lang="en-US" sz="1400" dirty="0"/>
              <a:t>Various university FYE Actual BOT Management Reports. WOU Q3 Forecast.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ABC3122-4AF0-8A2B-D3DF-F0FAB05E83EE}"/>
              </a:ext>
            </a:extLst>
          </p:cNvPr>
          <p:cNvSpPr txBox="1">
            <a:spLocks/>
          </p:cNvSpPr>
          <p:nvPr/>
        </p:nvSpPr>
        <p:spPr bwMode="auto">
          <a:xfrm>
            <a:off x="2438401" y="6551604"/>
            <a:ext cx="5867400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2025.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42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3630168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1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5238"/>
            <a:ext cx="8229600" cy="5211762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“Fundable Students” are resident undergraduate and masters students and all PhD students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Calculations based on 3-year rolling averages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Credit hours and degrees are cost-weighted based on student level and field of study (weighting revised during 2020-21)</a:t>
            </a:r>
            <a:endParaRPr lang="en-US" sz="15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Mission Support: </a:t>
            </a:r>
          </a:p>
          <a:p>
            <a:pPr lvl="1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Supports the unique regional, research and public service missions and activities of each university (</a:t>
            </a:r>
            <a:r>
              <a:rPr lang="en-US" sz="1500" kern="0" dirty="0">
                <a:latin typeface="Calibri" panose="020F0502020204030204" pitchFamily="34" charset="0"/>
                <a:cs typeface="Calibri" panose="020F0502020204030204" pitchFamily="34" charset="0"/>
              </a:rPr>
              <a:t>capped at 16.6% of SSCM)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Activity Funding: </a:t>
            </a:r>
          </a:p>
          <a:p>
            <a:pPr lvl="1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Distributes funding based on student credit hour (SCH) completions of fundable students 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(40% of remainder)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Outcomes Funding: </a:t>
            </a:r>
          </a:p>
          <a:p>
            <a:pPr lvl="1" indent="-3460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Distributes funding based on degree and certificate completions by fundable students (60% of remainder)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Outcomes Funding: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 of study (STEM, Health and Bilingual Education)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argeted student populations (underrepresented minority, rural, low-income and veteran)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Degrees for 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 transfers incentivized and inter-university transfers discounted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PUSF: Allocated via Student Success &amp; Completion Model (SSCM)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926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24891</TotalTime>
  <Words>2558</Words>
  <Application>Microsoft Office PowerPoint</Application>
  <PresentationFormat>On-screen Show (4:3)</PresentationFormat>
  <Paragraphs>954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Default Design</vt:lpstr>
      <vt:lpstr>Public University Support Fund (PUSF) Briefing</vt:lpstr>
      <vt:lpstr>Discussion Topics</vt:lpstr>
      <vt:lpstr>Public University Support Fund (PUSF) Overview</vt:lpstr>
      <vt:lpstr>FY 2025 State Operating Resources (in millions of dollars)</vt:lpstr>
      <vt:lpstr>Discussion Topics</vt:lpstr>
      <vt:lpstr>Comparative University Funding</vt:lpstr>
      <vt:lpstr>Comparative University Funding</vt:lpstr>
      <vt:lpstr>Discussion Topics</vt:lpstr>
      <vt:lpstr>PUSF: Allocated via Student Success &amp; Completion Model (SSCM)</vt:lpstr>
      <vt:lpstr>SSCM Background</vt:lpstr>
      <vt:lpstr>Activity and Outcomes Based Funding</vt:lpstr>
      <vt:lpstr>Mission Differentiation (MD) Funding </vt:lpstr>
      <vt:lpstr>Other Direct Legislative &amp; Operating Funds (Outside of PUSF)</vt:lpstr>
      <vt:lpstr>State Programs Funding (FY 2025)</vt:lpstr>
      <vt:lpstr>Statewide Public Service Programs (FY 2025)</vt:lpstr>
      <vt:lpstr>Sports Lottery (FY 2025)</vt:lpstr>
      <vt:lpstr>TRU + PSU Sustainability Funds (FY 2025)</vt:lpstr>
      <vt:lpstr>State Operating Resources (FY 2025)  </vt:lpstr>
      <vt:lpstr>Questions?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Debbie Sharp</cp:lastModifiedBy>
  <cp:revision>1011</cp:revision>
  <cp:lastPrinted>2025-10-30T21:18:14Z</cp:lastPrinted>
  <dcterms:created xsi:type="dcterms:W3CDTF">2006-10-01T23:20:38Z</dcterms:created>
  <dcterms:modified xsi:type="dcterms:W3CDTF">2025-10-30T21:18:20Z</dcterms:modified>
</cp:coreProperties>
</file>