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61" r:id="rId2"/>
    <p:sldId id="363" r:id="rId3"/>
    <p:sldId id="364" r:id="rId4"/>
    <p:sldId id="365" r:id="rId5"/>
    <p:sldId id="391" r:id="rId6"/>
    <p:sldId id="366" r:id="rId7"/>
    <p:sldId id="367" r:id="rId8"/>
    <p:sldId id="397" r:id="rId9"/>
    <p:sldId id="369" r:id="rId10"/>
    <p:sldId id="396" r:id="rId11"/>
    <p:sldId id="370" r:id="rId12"/>
    <p:sldId id="372" r:id="rId13"/>
    <p:sldId id="374" r:id="rId14"/>
    <p:sldId id="393" r:id="rId15"/>
    <p:sldId id="380" r:id="rId16"/>
    <p:sldId id="392" r:id="rId17"/>
    <p:sldId id="398" r:id="rId18"/>
    <p:sldId id="394" r:id="rId19"/>
    <p:sldId id="395" r:id="rId20"/>
  </p:sldIdLst>
  <p:sldSz cx="9144000" cy="6858000" type="screen4x3"/>
  <p:notesSz cx="7023100" cy="93091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B41645C-2623-7AD6-59BD-11CF1A2AC567}" name="Brian Fox" initials="BF" userId="S::bfox10@uoregon.edu::10a81aaa-53e6-40b5-a421-39c8e40820c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00"/>
    <a:srgbClr val="007434"/>
    <a:srgbClr val="0099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6247" autoAdjust="0"/>
  </p:normalViewPr>
  <p:slideViewPr>
    <p:cSldViewPr>
      <p:cViewPr>
        <p:scale>
          <a:sx n="125" d="100"/>
          <a:sy n="125" d="100"/>
        </p:scale>
        <p:origin x="1152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034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594"/>
    </p:cViewPr>
  </p:sorterViewPr>
  <p:notesViewPr>
    <p:cSldViewPr>
      <p:cViewPr varScale="1">
        <p:scale>
          <a:sx n="67" d="100"/>
          <a:sy n="67" d="100"/>
        </p:scale>
        <p:origin x="-1938" y="-11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Fox" userId="10a81aaa-53e6-40b5-a421-39c8e40820c8" providerId="ADAL" clId="{E9D15F94-6A4F-4D46-8105-FD5AFE9C5F60}"/>
    <pc:docChg chg="undo custSel modSld">
      <pc:chgData name="Brian Fox" userId="10a81aaa-53e6-40b5-a421-39c8e40820c8" providerId="ADAL" clId="{E9D15F94-6A4F-4D46-8105-FD5AFE9C5F60}" dt="2025-10-30T19:21:56.286" v="315" actId="13926"/>
      <pc:docMkLst>
        <pc:docMk/>
      </pc:docMkLst>
      <pc:sldChg chg="modSp mod">
        <pc:chgData name="Brian Fox" userId="10a81aaa-53e6-40b5-a421-39c8e40820c8" providerId="ADAL" clId="{E9D15F94-6A4F-4D46-8105-FD5AFE9C5F60}" dt="2025-10-30T19:21:56.286" v="315" actId="13926"/>
        <pc:sldMkLst>
          <pc:docMk/>
          <pc:sldMk cId="1922314998" sldId="366"/>
        </pc:sldMkLst>
        <pc:graphicFrameChg chg="modGraphic">
          <ac:chgData name="Brian Fox" userId="10a81aaa-53e6-40b5-a421-39c8e40820c8" providerId="ADAL" clId="{E9D15F94-6A4F-4D46-8105-FD5AFE9C5F60}" dt="2025-10-30T19:21:56.286" v="315" actId="13926"/>
          <ac:graphicFrameMkLst>
            <pc:docMk/>
            <pc:sldMk cId="1922314998" sldId="366"/>
            <ac:graphicFrameMk id="3" creationId="{00000000-0000-0000-0000-000000000000}"/>
          </ac:graphicFrameMkLst>
        </pc:graphicFrameChg>
      </pc:sldChg>
      <pc:sldChg chg="modSp mod">
        <pc:chgData name="Brian Fox" userId="10a81aaa-53e6-40b5-a421-39c8e40820c8" providerId="ADAL" clId="{E9D15F94-6A4F-4D46-8105-FD5AFE9C5F60}" dt="2025-10-30T19:21:51.350" v="314" actId="13926"/>
        <pc:sldMkLst>
          <pc:docMk/>
          <pc:sldMk cId="191923942" sldId="370"/>
        </pc:sldMkLst>
        <pc:graphicFrameChg chg="modGraphic">
          <ac:chgData name="Brian Fox" userId="10a81aaa-53e6-40b5-a421-39c8e40820c8" providerId="ADAL" clId="{E9D15F94-6A4F-4D46-8105-FD5AFE9C5F60}" dt="2025-10-30T19:21:51.350" v="314" actId="13926"/>
          <ac:graphicFrameMkLst>
            <pc:docMk/>
            <pc:sldMk cId="191923942" sldId="370"/>
            <ac:graphicFrameMk id="6" creationId="{00000000-0000-0000-0000-000000000000}"/>
          </ac:graphicFrameMkLst>
        </pc:graphicFrameChg>
      </pc:sldChg>
      <pc:sldChg chg="modSp mod">
        <pc:chgData name="Brian Fox" userId="10a81aaa-53e6-40b5-a421-39c8e40820c8" providerId="ADAL" clId="{E9D15F94-6A4F-4D46-8105-FD5AFE9C5F60}" dt="2025-10-30T19:21:47.265" v="313" actId="13926"/>
        <pc:sldMkLst>
          <pc:docMk/>
          <pc:sldMk cId="3044301023" sldId="372"/>
        </pc:sldMkLst>
        <pc:graphicFrameChg chg="modGraphic">
          <ac:chgData name="Brian Fox" userId="10a81aaa-53e6-40b5-a421-39c8e40820c8" providerId="ADAL" clId="{E9D15F94-6A4F-4D46-8105-FD5AFE9C5F60}" dt="2025-10-30T19:21:47.265" v="313" actId="13926"/>
          <ac:graphicFrameMkLst>
            <pc:docMk/>
            <pc:sldMk cId="3044301023" sldId="372"/>
            <ac:graphicFrameMk id="2" creationId="{00000000-0000-0000-0000-000000000000}"/>
          </ac:graphicFrameMkLst>
        </pc:graphicFrameChg>
      </pc:sldChg>
      <pc:sldChg chg="modSp mod">
        <pc:chgData name="Brian Fox" userId="10a81aaa-53e6-40b5-a421-39c8e40820c8" providerId="ADAL" clId="{E9D15F94-6A4F-4D46-8105-FD5AFE9C5F60}" dt="2025-10-30T19:21:28.769" v="312" actId="13926"/>
        <pc:sldMkLst>
          <pc:docMk/>
          <pc:sldMk cId="3529352898" sldId="394"/>
        </pc:sldMkLst>
        <pc:graphicFrameChg chg="modGraphic">
          <ac:chgData name="Brian Fox" userId="10a81aaa-53e6-40b5-a421-39c8e40820c8" providerId="ADAL" clId="{E9D15F94-6A4F-4D46-8105-FD5AFE9C5F60}" dt="2025-10-30T19:21:28.769" v="312" actId="13926"/>
          <ac:graphicFrameMkLst>
            <pc:docMk/>
            <pc:sldMk cId="3529352898" sldId="394"/>
            <ac:graphicFrameMk id="3" creationId="{00000000-0000-0000-0000-000000000000}"/>
          </ac:graphicFrameMkLst>
        </pc:graphicFrameChg>
      </pc:sldChg>
      <pc:sldChg chg="modSp mod">
        <pc:chgData name="Brian Fox" userId="10a81aaa-53e6-40b5-a421-39c8e40820c8" providerId="ADAL" clId="{E9D15F94-6A4F-4D46-8105-FD5AFE9C5F60}" dt="2025-10-30T19:21:20.479" v="311" actId="20577"/>
        <pc:sldMkLst>
          <pc:docMk/>
          <pc:sldMk cId="2711161904" sldId="398"/>
        </pc:sldMkLst>
        <pc:spChg chg="mod">
          <ac:chgData name="Brian Fox" userId="10a81aaa-53e6-40b5-a421-39c8e40820c8" providerId="ADAL" clId="{E9D15F94-6A4F-4D46-8105-FD5AFE9C5F60}" dt="2025-10-30T19:21:20.479" v="311" actId="20577"/>
          <ac:spMkLst>
            <pc:docMk/>
            <pc:sldMk cId="2711161904" sldId="398"/>
            <ac:spMk id="7" creationId="{805ABD97-FEE4-AC22-9F70-7FC76B174454}"/>
          </ac:spMkLst>
        </pc:spChg>
        <pc:graphicFrameChg chg="mod modGraphic">
          <ac:chgData name="Brian Fox" userId="10a81aaa-53e6-40b5-a421-39c8e40820c8" providerId="ADAL" clId="{E9D15F94-6A4F-4D46-8105-FD5AFE9C5F60}" dt="2025-10-30T19:19:59.677" v="116" actId="1076"/>
          <ac:graphicFrameMkLst>
            <pc:docMk/>
            <pc:sldMk cId="2711161904" sldId="398"/>
            <ac:graphicFrameMk id="5" creationId="{398794A1-0455-8269-C68F-DF9CA951AEC3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43343" cy="465455"/>
          </a:xfrm>
          <a:prstGeom prst="rect">
            <a:avLst/>
          </a:prstGeom>
        </p:spPr>
        <p:txBody>
          <a:bodyPr vert="horz" lIns="91900" tIns="45951" rIns="91900" bIns="4595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2"/>
            <a:ext cx="3043343" cy="465455"/>
          </a:xfrm>
          <a:prstGeom prst="rect">
            <a:avLst/>
          </a:prstGeom>
        </p:spPr>
        <p:txBody>
          <a:bodyPr vert="horz" lIns="91900" tIns="45951" rIns="91900" bIns="45951" rtlCol="0"/>
          <a:lstStyle>
            <a:lvl1pPr algn="r">
              <a:defRPr sz="1200"/>
            </a:lvl1pPr>
          </a:lstStyle>
          <a:p>
            <a:fld id="{669F5634-B0B2-4192-9107-3AA496FF89F8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3"/>
            <a:ext cx="3043343" cy="465455"/>
          </a:xfrm>
          <a:prstGeom prst="rect">
            <a:avLst/>
          </a:prstGeom>
        </p:spPr>
        <p:txBody>
          <a:bodyPr vert="horz" lIns="91900" tIns="45951" rIns="91900" bIns="4595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3"/>
            <a:ext cx="3043343" cy="465455"/>
          </a:xfrm>
          <a:prstGeom prst="rect">
            <a:avLst/>
          </a:prstGeom>
        </p:spPr>
        <p:txBody>
          <a:bodyPr vert="horz" lIns="91900" tIns="45951" rIns="91900" bIns="45951" rtlCol="0" anchor="b"/>
          <a:lstStyle>
            <a:lvl1pPr algn="r">
              <a:defRPr sz="1200"/>
            </a:lvl1pPr>
          </a:lstStyle>
          <a:p>
            <a:fld id="{CFBC96D2-834C-4868-AEB1-5229AFDEEA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55478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00" tIns="45951" rIns="91900" bIns="45951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2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00" tIns="45951" rIns="91900" bIns="4595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4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00" tIns="45951" rIns="91900" bIns="459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3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00" tIns="45951" rIns="91900" bIns="45951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33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00" tIns="45951" rIns="91900" bIns="4595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F71E5C1-42FB-4DA5-8DE9-383A35A6BE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07792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380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17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3723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3111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6616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3BEC1-738F-3486-6184-99645033B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0445F2-69D6-0030-CFA7-3BDAB1EC32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85F3EA-BF29-D9AB-0B86-6A0733025D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B19EAA-7801-2756-E6EA-83F20E6FC7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19E46E-8AB1-4E90-60F0-F13AF55D1DCE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0962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143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021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31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Added meaning to TRUs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6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652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839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3741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229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RAM: Resource Allocation Model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890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71E5C1-42FB-4DA5-8DE9-383A35A6BE8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442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29134-9C90-48A3-B02D-44654E51F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ECFAC-D7C9-4ABC-A4B9-E4E5A7FCF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228600"/>
            <a:ext cx="215265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30555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33FB8-4483-4E29-B200-1AC5E4F498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228600"/>
            <a:ext cx="8610600" cy="5897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FA6B9-FB70-4F96-A900-AFFE0473BD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6899E-5337-4D3D-A914-C146344086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0916E-7EA6-4BEF-9563-501B04C7B2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50524-41E4-4599-BBF3-0280814CF9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9CE87-CDCF-4DD4-8D01-F3E4E97A8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24EB-DF99-4028-85D9-83375C0734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B4566-4705-4269-B889-F21F8A6ABE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48334-B94D-4D09-9074-E44A08B455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13B09-8967-46B9-9E44-68461953AC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610600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3300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C45DBA-49FB-45B9-BFD9-B227A0A31F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2" name="Picture 1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534150"/>
            <a:ext cx="23145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33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Public University Support Fund (PUSF) Briefing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248400" cy="1752600"/>
          </a:xfrm>
        </p:spPr>
        <p:txBody>
          <a:bodyPr/>
          <a:lstStyle/>
          <a:p>
            <a:r>
              <a:rPr lang="en-US" sz="2000" dirty="0">
                <a:latin typeface="+mj-lt"/>
              </a:rPr>
              <a:t>October 31, 2025</a:t>
            </a:r>
          </a:p>
          <a:p>
            <a:pPr marL="0" indent="0" algn="ctr">
              <a:buNone/>
            </a:pPr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Brian Fox, Associate Vice President for Budget, Financial Analysis and Data Analytics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0" y="950312"/>
            <a:ext cx="3200400" cy="6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-7620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  <a:ln>
            <a:noFill/>
          </a:ln>
        </p:spPr>
        <p:txBody>
          <a:bodyPr>
            <a:noAutofit/>
          </a:bodyPr>
          <a:lstStyle/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rgbClr val="003300"/>
                </a:solidFill>
                <a:latin typeface="Arial"/>
                <a:cs typeface="+mn-cs"/>
              </a:rPr>
              <a:t>The SSCM was created in 2016 and </a:t>
            </a:r>
            <a:r>
              <a:rPr lang="en-US" sz="2000" dirty="0">
                <a:latin typeface="Arial"/>
              </a:rPr>
              <a:t>dramatically increased funding for</a:t>
            </a:r>
            <a:r>
              <a:rPr lang="en-US" sz="2000" kern="0" dirty="0">
                <a:solidFill>
                  <a:srgbClr val="003300"/>
                </a:solidFill>
                <a:latin typeface="Arial"/>
                <a:cs typeface="+mn-cs"/>
              </a:rPr>
              <a:t> Outcomes (degrees) from a relatively small percentage to 60% of formula driven funding.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r>
              <a:rPr lang="en-US" sz="2000" dirty="0">
                <a:latin typeface="Arial"/>
              </a:rPr>
              <a:t>First five-year review began in Fall 2019 and extended to Spring 2021. Changes were implemented in FY23. Major revisions include: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Streamlined Mission Differential funding to include base funding, regional access, research support and public service. Capped MD at 16.6% of overall PUSF funding.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Cost weights for degrees and SCH were updated using data from several state systems; graduate education was explicitly underweighted vs undergraduate.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Technical issues were fixed, such as eliminating funding for double degrees and how area of study (STEM and health care) bonuses were calculated.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Arial"/>
              </a:rPr>
              <a:t>Additional bonuses were provided for degrees granted to community college transfers, and inter-university transfers were discounted.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/>
              </a:rPr>
              <a:t>The HECC will convene a workgroup to evaluate and make changes to the SSCM beginning in winter 2026.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600"/>
              </a:spcAft>
              <a:buSzTx/>
              <a:buFont typeface="Arial" panose="020B0604020202020204" pitchFamily="34" charset="0"/>
              <a:buChar char="•"/>
            </a:pPr>
            <a:endParaRPr lang="en-US" sz="2000" kern="0" dirty="0">
              <a:solidFill>
                <a:srgbClr val="003300"/>
              </a:solidFill>
              <a:latin typeface="Arial"/>
              <a:cs typeface="+mn-cs"/>
            </a:endParaRP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1112838"/>
          </a:xfrm>
        </p:spPr>
        <p:txBody>
          <a:bodyPr>
            <a:noAutofit/>
          </a:bodyPr>
          <a:lstStyle/>
          <a:p>
            <a:r>
              <a:rPr lang="en-US" sz="3600" dirty="0"/>
              <a:t>SSCM Background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04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012508"/>
              </p:ext>
            </p:extLst>
          </p:nvPr>
        </p:nvGraphicFramePr>
        <p:xfrm>
          <a:off x="304800" y="1676400"/>
          <a:ext cx="8557258" cy="429633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63753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37815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35336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676968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Fundable Students (AY24)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52,526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13966784"/>
                  </a:ext>
                </a:extLst>
              </a:tr>
              <a:tr h="6769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Activity Based Funding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$171.4M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67696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Outcomes Based Funding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$51.8M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$257.1M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83287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 &amp; O Funding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$153.7M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$110.8M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$428.5M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103065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Activity &amp;</a:t>
                      </a:r>
                      <a:r>
                        <a:rPr lang="en-US" sz="1600" b="1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Outcomes </a:t>
                      </a:r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Based Funding Per Fundable Student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$7,390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$9,444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$8,568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$9,023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$6,716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$7,032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$7,441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$8,158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</a:tbl>
          </a:graphicData>
        </a:graphic>
      </p:graphicFrame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175715" y="228600"/>
            <a:ext cx="8792570" cy="1143000"/>
          </a:xfrm>
        </p:spPr>
        <p:txBody>
          <a:bodyPr>
            <a:noAutofit/>
          </a:bodyPr>
          <a:lstStyle/>
          <a:p>
            <a:r>
              <a:rPr lang="en-US" sz="3600" dirty="0"/>
              <a:t>Activity and Outcomes Based Funding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8635EE18-B2E2-8C9E-E766-C4955E6C8DB8}"/>
              </a:ext>
            </a:extLst>
          </p:cNvPr>
          <p:cNvSpPr txBox="1">
            <a:spLocks/>
          </p:cNvSpPr>
          <p:nvPr/>
        </p:nvSpPr>
        <p:spPr bwMode="auto">
          <a:xfrm>
            <a:off x="2438400" y="6551605"/>
            <a:ext cx="802178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200" b="1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data collected from HECC or publicly available websites. Data as of October 2025.</a:t>
            </a:r>
            <a:endParaRPr lang="en-US" sz="1200" kern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23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1112838"/>
          </a:xfrm>
        </p:spPr>
        <p:txBody>
          <a:bodyPr>
            <a:normAutofit/>
          </a:bodyPr>
          <a:lstStyle/>
          <a:p>
            <a:r>
              <a:rPr lang="en-US" sz="3600" dirty="0"/>
              <a:t>Mission Differentiation (MD) Funding</a:t>
            </a:r>
            <a:br>
              <a:rPr lang="en-US" sz="3600" dirty="0"/>
            </a:br>
            <a:endParaRPr lang="en-US" sz="2700" dirty="0">
              <a:solidFill>
                <a:srgbClr val="FF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242324"/>
              </p:ext>
            </p:extLst>
          </p:nvPr>
        </p:nvGraphicFramePr>
        <p:xfrm>
          <a:off x="304800" y="979914"/>
          <a:ext cx="8549637" cy="53446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00197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34348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Fundable Students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52,526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05142950"/>
                  </a:ext>
                </a:extLst>
              </a:tr>
              <a:tr h="65844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Base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Funding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$36.3M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Regional Access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Research Support</a:t>
                      </a:r>
                      <a:endParaRPr lang="en-US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66261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Public Service</a:t>
                      </a:r>
                      <a:endParaRPr lang="en-US" sz="16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1856655"/>
                  </a:ext>
                </a:extLst>
              </a:tr>
              <a:tr h="66261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$80.9M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9880454"/>
                  </a:ext>
                </a:extLst>
              </a:tr>
              <a:tr h="662616"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MD per Fundable Students</a:t>
                      </a:r>
                      <a:endParaRPr lang="en-US" sz="1600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$8,351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$4,755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$836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$5,109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$703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$3,755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$1,540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6696494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BE826A5C-AD9B-FAED-651B-07FACBCAC6DD}"/>
              </a:ext>
            </a:extLst>
          </p:cNvPr>
          <p:cNvSpPr txBox="1">
            <a:spLocks/>
          </p:cNvSpPr>
          <p:nvPr/>
        </p:nvSpPr>
        <p:spPr bwMode="auto">
          <a:xfrm>
            <a:off x="2438401" y="6551605"/>
            <a:ext cx="579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200" b="1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data collected from HECC or publicly available websites. Data as of October 2025.</a:t>
            </a:r>
            <a:endParaRPr lang="en-US" sz="1200" kern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30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10600" cy="1112838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Other Direct Legislative &amp; Operating Funds </a:t>
            </a:r>
            <a:r>
              <a:rPr lang="en-US" sz="3600" dirty="0"/>
              <a:t>(Outside of PUSF)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State Programs</a:t>
            </a:r>
            <a:r>
              <a:rPr lang="en-US" sz="2400" dirty="0"/>
              <a:t>: predominantly non-academic programs operated as a part of the public service mission of a university. Can be ongoing or one-time appropriations.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Statewide Public Service Programs (SWPS)</a:t>
            </a:r>
            <a:r>
              <a:rPr lang="en-US" sz="2400" dirty="0"/>
              <a:t>: research, education and economic development activities run by OSU as a part of its land grant mission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Sports Lottery</a:t>
            </a:r>
            <a:r>
              <a:rPr lang="en-US" sz="2400" dirty="0"/>
              <a:t>: funding to augment university athletics and fund graduate scholarships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TRU + PSU Sustainability Funds: </a:t>
            </a:r>
            <a:r>
              <a:rPr lang="en-US" sz="2400" dirty="0"/>
              <a:t>supplementary funding directed to the Technical and Regional Universities and Portland State University to assist them in eliminating structural budget deficits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044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5334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State Programs Funding (FY 2025)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3294BFE-8ED7-4627-9127-3EA684D21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712994"/>
              </p:ext>
            </p:extLst>
          </p:nvPr>
        </p:nvGraphicFramePr>
        <p:xfrm>
          <a:off x="193433" y="584828"/>
          <a:ext cx="8762999" cy="588607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3221">
                  <a:extLst>
                    <a:ext uri="{9D8B030D-6E8A-4147-A177-3AD203B41FA5}">
                      <a16:colId xmlns:a16="http://schemas.microsoft.com/office/drawing/2014/main" val="1121446394"/>
                    </a:ext>
                  </a:extLst>
                </a:gridCol>
                <a:gridCol w="3031146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674829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315999"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2025</a:t>
                      </a:r>
                      <a:endParaRPr lang="en-US" sz="14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146304">
                <a:tc rowSpan="14"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Ongoing</a:t>
                      </a: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Engineering Technology Sustaining Funds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$15.7M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TallWood Design Institute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Dispute Resolution (UO and 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 Solutions (PSU)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4227327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OSU Fermentation  Science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$0.8M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Signature Research (PSU, UO, 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 Education Research Center (UO)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9396312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OSU Ocean Vessels Research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09024190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 Renewable Energy Center (OIT)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90894502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Population Research Center (PSU)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64519164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Institute for Natural Resources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1402362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 Legal Education (UO)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91566131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Oregon Climate Change Research Institute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34472083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Veterinary Diagnostic Lab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$3.6M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710304"/>
                  </a:ext>
                </a:extLst>
              </a:tr>
              <a:tr h="146304">
                <a:tc rowSpan="2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One-Time</a:t>
                      </a:r>
                    </a:p>
                  </a:txBody>
                  <a:tcPr marL="9525" marR="9525" marT="9525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Willamette Falls Locks Commission (PSU)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87193466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Agricultural Channel Habitat Complexity Study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46017176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Environmental Justice Mapping Tool (OSU, 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59383775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OSU Statewide Water Conference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472283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UO Just Futures Institutute- equitable water access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47560882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OSU Oregon Climate Service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84040366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PSU Project Rebound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15684841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OSU Foundation -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AgriStress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Helpline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15366035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Wildfire Risk Map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87697413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Pilot program hiring students at nonprofits (PSU)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8102898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Pilot program hiring students at nonprofits (EOU)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43057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Chewaucan River Watershed Management (PSU)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86976650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Chewaucan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River Watershed Management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65182146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Juniper Removal Program (OSU)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58684059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Outdoor Recreation (OSU-C)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8561418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Carbon Fuel Study (OSU College of Forestry)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51608958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Cybersecurity Center of Excellence Operating Fund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$1.3M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17417318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Cybersecurity Center of Excellence Workforce Fund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$1.3M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07646031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Cybersecurity Center of Excellence Grant Program Fund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88029462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PSU Women’s Leadership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71183051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OSU Student Scholarships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2261556"/>
                  </a:ext>
                </a:extLst>
              </a:tr>
              <a:tr h="146304">
                <a:tc v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Behavioral Health Workforce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62515397"/>
                  </a:ext>
                </a:extLst>
              </a:tr>
              <a:tr h="30313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       Total State Programs Funding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$47.0M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2674156"/>
                  </a:ext>
                </a:extLst>
              </a:tr>
            </a:tbl>
          </a:graphicData>
        </a:graphic>
      </p:graphicFrame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C7C55B7E-8D5B-8BFD-3DF6-FFF2BB553661}"/>
              </a:ext>
            </a:extLst>
          </p:cNvPr>
          <p:cNvSpPr txBox="1">
            <a:spLocks/>
          </p:cNvSpPr>
          <p:nvPr/>
        </p:nvSpPr>
        <p:spPr bwMode="auto">
          <a:xfrm>
            <a:off x="2438400" y="6551605"/>
            <a:ext cx="802178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200" b="1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data collected from HECC or publicly available websites. Data as of October 2025.</a:t>
            </a:r>
            <a:endParaRPr lang="en-US" sz="1200" kern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058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Statewide Public Service Programs</a:t>
            </a:r>
            <a:br>
              <a:rPr lang="en-US" sz="3600" dirty="0"/>
            </a:br>
            <a:r>
              <a:rPr lang="en-US" sz="3600" dirty="0"/>
              <a:t>(FY 2025)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6833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Statewide Public Service Programs: </a:t>
            </a:r>
            <a:r>
              <a:rPr lang="en-US" sz="2400" dirty="0"/>
              <a:t>four programs at Oregon State University related to their mission as a land grant university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DB1CF49-8598-4A8C-8953-1FDFE3862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06315"/>
              </p:ext>
            </p:extLst>
          </p:nvPr>
        </p:nvGraphicFramePr>
        <p:xfrm>
          <a:off x="1295400" y="2895600"/>
          <a:ext cx="6553200" cy="354138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04329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2248871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</a:tblGrid>
              <a:tr h="28385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Funding 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6833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Agricultural Experiment Station</a:t>
                      </a:r>
                      <a:endParaRPr lang="en-US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$49.5M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6833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Extension Service</a:t>
                      </a:r>
                      <a:endParaRPr lang="en-US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68332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Outdoor School Program</a:t>
                      </a:r>
                      <a:endParaRPr lang="en-US" sz="20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547586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Forest Research Laboratory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1856655"/>
                  </a:ext>
                </a:extLst>
              </a:tr>
              <a:tr h="54758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9880454"/>
                  </a:ext>
                </a:extLst>
              </a:tr>
            </a:tbl>
          </a:graphicData>
        </a:graphic>
      </p:graphicFrame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938BEE3D-1B42-523C-35E8-19221E791453}"/>
              </a:ext>
            </a:extLst>
          </p:cNvPr>
          <p:cNvSpPr txBox="1">
            <a:spLocks/>
          </p:cNvSpPr>
          <p:nvPr/>
        </p:nvSpPr>
        <p:spPr bwMode="auto">
          <a:xfrm>
            <a:off x="2438400" y="6551605"/>
            <a:ext cx="802178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200" b="1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data collected from HECC or publicly available websites. Data as of October 2025.</a:t>
            </a:r>
            <a:endParaRPr lang="en-US" sz="1200" kern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274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77337"/>
            <a:ext cx="8610600" cy="1194263"/>
          </a:xfrm>
        </p:spPr>
        <p:txBody>
          <a:bodyPr>
            <a:normAutofit/>
          </a:bodyPr>
          <a:lstStyle/>
          <a:p>
            <a:r>
              <a:rPr lang="en-US" sz="3600" dirty="0"/>
              <a:t>Sports Lottery</a:t>
            </a:r>
            <a:br>
              <a:rPr lang="en-US" sz="3600" dirty="0"/>
            </a:br>
            <a:r>
              <a:rPr lang="en-US" sz="3600" dirty="0"/>
              <a:t>(FY 2025)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803863"/>
            <a:ext cx="8229600" cy="436833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Sports Lottery</a:t>
            </a:r>
            <a:r>
              <a:rPr lang="en-US" sz="2400" dirty="0"/>
              <a:t>: funding to augment university athletics and fund graduate scholarships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BE1413-2798-43A0-942A-42A7610A7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105771"/>
              </p:ext>
            </p:extLst>
          </p:nvPr>
        </p:nvGraphicFramePr>
        <p:xfrm>
          <a:off x="457198" y="2843552"/>
          <a:ext cx="8229602" cy="114996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13754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61915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30815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</a:tbl>
          </a:graphicData>
        </a:graphic>
      </p:graphicFrame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6B4ECB6-39C6-DF9B-2587-C161A5EB289E}"/>
              </a:ext>
            </a:extLst>
          </p:cNvPr>
          <p:cNvSpPr txBox="1">
            <a:spLocks/>
          </p:cNvSpPr>
          <p:nvPr/>
        </p:nvSpPr>
        <p:spPr bwMode="auto">
          <a:xfrm>
            <a:off x="2438400" y="6551605"/>
            <a:ext cx="802178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200" b="1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data collected from HECC or publicly available websites. Data as of October 2025.</a:t>
            </a:r>
            <a:endParaRPr lang="en-US" sz="1200" kern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514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433BE-4846-4934-9566-E7AF4DDB3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14D426-1013-E28A-D834-6BFFDAECE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37"/>
            <a:ext cx="8610600" cy="1194263"/>
          </a:xfrm>
        </p:spPr>
        <p:txBody>
          <a:bodyPr>
            <a:normAutofit/>
          </a:bodyPr>
          <a:lstStyle/>
          <a:p>
            <a:r>
              <a:rPr lang="en-US" sz="3600" dirty="0"/>
              <a:t>TRU + PSU Sustainability Funds</a:t>
            </a:r>
            <a:br>
              <a:rPr lang="en-US" sz="3600" dirty="0"/>
            </a:br>
            <a:r>
              <a:rPr lang="en-US" sz="3600" dirty="0"/>
              <a:t>(FY 2025)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805ABD97-FEE4-AC22-9F70-7FC76B174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03863"/>
            <a:ext cx="8229600" cy="4673137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TRU + PSU Sustainability Funds: </a:t>
            </a:r>
            <a:r>
              <a:rPr lang="en-US" sz="2400" dirty="0"/>
              <a:t>supplementary funding directed to the Technical and Regional Universities and Portland State University to assist them in eliminating structural budget deficits. Total funding over the biennium will be $25M.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1700" i="1" dirty="0"/>
              <a:t>Note: The HECC reserved $100K for administration and support and $2.5M will be awarded for collaborative efforts.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4B1A2D-8685-0820-EC6D-74823D7B4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98794A1-0455-8269-C68F-DF9CA951AE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66413"/>
              </p:ext>
            </p:extLst>
          </p:nvPr>
        </p:nvGraphicFramePr>
        <p:xfrm>
          <a:off x="453481" y="3276600"/>
          <a:ext cx="8229602" cy="243012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13754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39481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619154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30815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Funding (FY24)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50083897"/>
                  </a:ext>
                </a:extLst>
              </a:tr>
              <a:tr h="530815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Funding (FY25)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$7.8M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  <a:tr h="530815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8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Remaining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61654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161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12838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State Operating Resources (FY 2025)</a:t>
            </a:r>
            <a:br>
              <a:rPr lang="en-US" sz="3600" dirty="0"/>
            </a:br>
            <a:br>
              <a:rPr lang="en-US" sz="1800" dirty="0">
                <a:solidFill>
                  <a:srgbClr val="FF0000"/>
                </a:solidFill>
              </a:rPr>
            </a:b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824800"/>
              </p:ext>
            </p:extLst>
          </p:nvPr>
        </p:nvGraphicFramePr>
        <p:xfrm>
          <a:off x="43130" y="762000"/>
          <a:ext cx="9067798" cy="574044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22252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41231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1056929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58982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Enrollment Based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$171.4M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Outcomes Based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$51.8M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$257.1M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Mission Support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$80.9M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07826171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SSCM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$168.7M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$119.1M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$99.0M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$509.4M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State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Programs 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$47.0M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4227327"/>
                  </a:ext>
                </a:extLst>
              </a:tr>
              <a:tr h="533649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SWPS (Statewide Public Service Prog’s)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 + PSU Sustainability Funds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$7.8M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1887992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$27.1M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$297.5M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$132.3M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$33.1M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$105.3M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$37.9M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$674.3M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9396312"/>
                  </a:ext>
                </a:extLst>
              </a:tr>
              <a:tr h="46885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State Funding Per Fundable Student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$17,666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$16,217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$16,589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$10,775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$13,810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$8,232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$12,388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$12,837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9687795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3528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Questions?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0" y="950312"/>
            <a:ext cx="3200400" cy="6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0" y="6457950"/>
            <a:ext cx="9144000" cy="381000"/>
          </a:xfrm>
          <a:prstGeom prst="rect">
            <a:avLst/>
          </a:prstGeom>
          <a:solidFill>
            <a:srgbClr val="003300"/>
          </a:solidFill>
          <a:ln w="9525" cap="flat" cmpd="sng" algn="ctr">
            <a:solidFill>
              <a:srgbClr val="00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91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12838"/>
          </a:xfrm>
        </p:spPr>
        <p:txBody>
          <a:bodyPr/>
          <a:lstStyle/>
          <a:p>
            <a:r>
              <a:rPr lang="en-US" sz="3600" dirty="0"/>
              <a:t>Discussion 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36833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latin typeface="Arial"/>
                <a:cs typeface="Arial"/>
              </a:rPr>
              <a:t>Public University Support Fund (PUSF) Overview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dirty="0">
                <a:latin typeface="Arial"/>
                <a:cs typeface="Arial"/>
              </a:rPr>
              <a:t>Comparative University Funding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dirty="0">
                <a:latin typeface="Arial"/>
                <a:cs typeface="Arial"/>
              </a:rPr>
              <a:t>Detailed Funding Categories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Right Arrow 1">
            <a:extLst>
              <a:ext uri="{FF2B5EF4-FFF2-40B4-BE49-F238E27FC236}">
                <a16:creationId xmlns:a16="http://schemas.microsoft.com/office/drawing/2014/main" id="{A19CEAF4-1881-425B-BA76-95B058DD7A32}"/>
              </a:ext>
            </a:extLst>
          </p:cNvPr>
          <p:cNvSpPr/>
          <p:nvPr/>
        </p:nvSpPr>
        <p:spPr>
          <a:xfrm>
            <a:off x="451513" y="1874520"/>
            <a:ext cx="539087" cy="518615"/>
          </a:xfrm>
          <a:prstGeom prst="rightArrow">
            <a:avLst/>
          </a:prstGeom>
          <a:solidFill>
            <a:srgbClr val="007434"/>
          </a:solidFill>
          <a:ln>
            <a:solidFill>
              <a:srgbClr val="00743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446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Public University Support Fund (PUSF) Overview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021783" cy="51054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i="1" dirty="0"/>
              <a:t>The PUSF is the state’s primary direct funding contribution for university operations and is distributed by the Higher Education Coordinating Commission (HECC) via the Student Success and Completion Model (SSCM).</a:t>
            </a:r>
          </a:p>
          <a:p>
            <a:pPr marL="0" indent="0">
              <a:buNone/>
            </a:pPr>
            <a:endParaRPr lang="en-US" sz="2300" dirty="0"/>
          </a:p>
          <a:p>
            <a:pPr marL="0" indent="0">
              <a:buNone/>
            </a:pPr>
            <a:r>
              <a:rPr lang="en-US" dirty="0"/>
              <a:t>Components of SSCM: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Activity Based Funding: Student Credit Hours (SCH)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Outcomes Based Funding: Degrees &amp; Certificates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Mission Differentiation Funding: Supports Institutional Mission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300" dirty="0"/>
          </a:p>
          <a:p>
            <a:pPr marL="0" indent="0">
              <a:buNone/>
            </a:pPr>
            <a:r>
              <a:rPr lang="en-US" dirty="0"/>
              <a:t>Direct Legislative &amp; Operating Funding: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State Programs: predominantly non-academic programs operated as a part of the public service mission of a university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Statewide Public Service Programs: research, education and economic development activities run by OSU as a part of its land grant mission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Sports Lottery: funding to augment university athletics and fund graduate scholarships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Supplementary funding for the TRUs (Technical and Regional Universities) and PSU to aid in budget realignment efforts as they grapple with lower enrollment.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50524-41E4-4599-BBF3-0280814CF9B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53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6700" y="182094"/>
            <a:ext cx="8610600" cy="1189506"/>
          </a:xfrm>
        </p:spPr>
        <p:txBody>
          <a:bodyPr>
            <a:normAutofit/>
          </a:bodyPr>
          <a:lstStyle/>
          <a:p>
            <a:r>
              <a:rPr lang="en-US" sz="3600" dirty="0"/>
              <a:t>FY 2025 State Operating Resources</a:t>
            </a:r>
            <a:br>
              <a:rPr lang="en-US" sz="3600" dirty="0"/>
            </a:br>
            <a:r>
              <a:rPr lang="en-US" sz="2000" dirty="0"/>
              <a:t>(in millions of dollars)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740817"/>
              </p:ext>
            </p:extLst>
          </p:nvPr>
        </p:nvGraphicFramePr>
        <p:xfrm>
          <a:off x="419101" y="938082"/>
          <a:ext cx="8305798" cy="558970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18342">
                  <a:extLst>
                    <a:ext uri="{9D8B030D-6E8A-4147-A177-3AD203B41FA5}">
                      <a16:colId xmlns:a16="http://schemas.microsoft.com/office/drawing/2014/main" val="2648750633"/>
                    </a:ext>
                  </a:extLst>
                </a:gridCol>
                <a:gridCol w="1362856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619154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60187">
                <a:tc rowSpan="3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PUSF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Enrollment Based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$64.5M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$38.2M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$171.4M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560187">
                <a:tc vMerge="1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Outcomes Based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$14.1M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$51.8M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$257.1M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42902093"/>
                  </a:ext>
                </a:extLst>
              </a:tr>
              <a:tr h="560187">
                <a:tc vMerge="1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Mission Support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$12.8M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$12.0M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$15.0M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$12.2M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$80.9M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07826171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PUSF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</a:t>
                      </a:r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SSCM</a:t>
                      </a:r>
                      <a:endParaRPr lang="en-US" sz="1600" b="0" kern="1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$24.1M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$35.9M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$168.7M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$119.1M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$28.3M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$99.0M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$509.4M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State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Programs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State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Programs 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$27.3M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$5.7M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$47.0M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4227327"/>
                  </a:ext>
                </a:extLst>
              </a:tr>
              <a:tr h="560187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Statewide</a:t>
                      </a:r>
                      <a:r>
                        <a:rPr lang="en-US" sz="1600" kern="12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Public Service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Statewide</a:t>
                      </a:r>
                      <a:r>
                        <a:rPr lang="en-US" sz="1600" kern="12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Public Service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$100.9M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$100.9M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4257086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Sports Lottery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$9.2M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6623677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TRU + PSU Funding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$0.4M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$7.8M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84215768"/>
                  </a:ext>
                </a:extLst>
              </a:tr>
              <a:tr h="530815">
                <a:tc gridSpan="2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$27.1M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$297.5M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$132.3M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$33.1M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$105.3M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$37.9M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$674.3M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939631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86A9872D-72CB-C7F7-D2A3-6A182F03FD7C}"/>
              </a:ext>
            </a:extLst>
          </p:cNvPr>
          <p:cNvSpPr txBox="1">
            <a:spLocks/>
          </p:cNvSpPr>
          <p:nvPr/>
        </p:nvSpPr>
        <p:spPr bwMode="auto">
          <a:xfrm>
            <a:off x="2438401" y="6551604"/>
            <a:ext cx="5867400" cy="230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200" b="1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data collected from HECC or publicly available websites. Data as of October 2025.</a:t>
            </a:r>
            <a:endParaRPr lang="en-US" sz="1200" kern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13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12838"/>
          </a:xfrm>
        </p:spPr>
        <p:txBody>
          <a:bodyPr/>
          <a:lstStyle/>
          <a:p>
            <a:r>
              <a:rPr lang="en-US" sz="3600" dirty="0"/>
              <a:t>Discussion 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36833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Public University Support Fund (PUSF) Overview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Comparative University Funding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Detailed Funding Categories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Right Arrow 1">
            <a:extLst>
              <a:ext uri="{FF2B5EF4-FFF2-40B4-BE49-F238E27FC236}">
                <a16:creationId xmlns:a16="http://schemas.microsoft.com/office/drawing/2014/main" id="{A19CEAF4-1881-425B-BA76-95B058DD7A32}"/>
              </a:ext>
            </a:extLst>
          </p:cNvPr>
          <p:cNvSpPr/>
          <p:nvPr/>
        </p:nvSpPr>
        <p:spPr>
          <a:xfrm>
            <a:off x="451513" y="2986585"/>
            <a:ext cx="539087" cy="518615"/>
          </a:xfrm>
          <a:prstGeom prst="rightArrow">
            <a:avLst/>
          </a:prstGeom>
          <a:solidFill>
            <a:srgbClr val="007434"/>
          </a:solidFill>
          <a:ln>
            <a:solidFill>
              <a:srgbClr val="00743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751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Comparative University Funding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055840"/>
              </p:ext>
            </p:extLst>
          </p:nvPr>
        </p:nvGraphicFramePr>
        <p:xfrm>
          <a:off x="146304" y="1297807"/>
          <a:ext cx="8851392" cy="518851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118001508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877824">
                  <a:extLst>
                    <a:ext uri="{9D8B030D-6E8A-4147-A177-3AD203B41FA5}">
                      <a16:colId xmlns:a16="http://schemas.microsoft.com/office/drawing/2014/main" val="2014071175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59246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Fundable Students (AY24)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1,532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2,531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17,936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12,276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2,395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12,794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3,061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52,526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07389336"/>
                  </a:ext>
                </a:extLst>
              </a:tr>
              <a:tr h="152400">
                <a:tc gridSpan="9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119598"/>
                  </a:ext>
                </a:extLst>
              </a:tr>
              <a:tr h="794644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PUSF Funding 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$168.7M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$119.1M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$99.0M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$509.4M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11706081"/>
                  </a:ext>
                </a:extLst>
              </a:tr>
              <a:tr h="81136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PUSF Funding Per Fundable Student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$15,741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$14,199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$9,404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$9,705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$11,826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$7,735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$11,195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$9,699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29832287"/>
                  </a:ext>
                </a:extLst>
              </a:tr>
              <a:tr h="0">
                <a:tc gridSpan="9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00" b="0" kern="1200" dirty="0">
                        <a:solidFill>
                          <a:schemeClr val="dk1"/>
                        </a:solidFill>
                        <a:latin typeface="Helvetica" panose="020B0604020202020204" pitchFamily="34" charset="0"/>
                        <a:ea typeface="+mn-ea"/>
                        <a:cs typeface="Helvetica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323551"/>
                  </a:ext>
                </a:extLst>
              </a:tr>
              <a:tr h="81051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FY 2025 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600" kern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 Funding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$27.1M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$41.1M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$297.5M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$132.3M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$33.1M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$105.3M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$37.9M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$674.3M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6910556"/>
                  </a:ext>
                </a:extLst>
              </a:tr>
              <a:tr h="105176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State Funding per Fundable Student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$17,666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$16,217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$16,589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$10,775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$13,810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$8,232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$12,388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$12,837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29965478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5AED894-9719-0132-4607-B27869BBC71A}"/>
              </a:ext>
            </a:extLst>
          </p:cNvPr>
          <p:cNvSpPr txBox="1">
            <a:spLocks/>
          </p:cNvSpPr>
          <p:nvPr/>
        </p:nvSpPr>
        <p:spPr bwMode="auto">
          <a:xfrm>
            <a:off x="2438400" y="6551605"/>
            <a:ext cx="802178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200" b="1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data collected from HECC or publicly available websites. Data as of October 2025.</a:t>
            </a:r>
            <a:endParaRPr lang="en-US" sz="1200" kern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31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Comparative University Funding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957959"/>
              </p:ext>
            </p:extLst>
          </p:nvPr>
        </p:nvGraphicFramePr>
        <p:xfrm>
          <a:off x="152400" y="1371600"/>
          <a:ext cx="8851392" cy="37387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387406668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410726594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73051329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32412132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34822639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44196302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26041330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634989886"/>
                    </a:ext>
                  </a:extLst>
                </a:gridCol>
                <a:gridCol w="1155192">
                  <a:extLst>
                    <a:ext uri="{9D8B030D-6E8A-4147-A177-3AD203B41FA5}">
                      <a16:colId xmlns:a16="http://schemas.microsoft.com/office/drawing/2014/main" val="401587272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FY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3256986"/>
                  </a:ext>
                </a:extLst>
              </a:tr>
              <a:tr h="4610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Tuition Revenue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$26.4M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$514.4M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$177.1M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$31.8M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$529.1M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$1,345.7M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4653712"/>
                  </a:ext>
                </a:extLst>
              </a:tr>
              <a:tr h="4610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&amp; Governmental Appropriations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$38.2M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$287.9M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$130.1M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$106.5M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$651.9M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46877452"/>
                  </a:ext>
                </a:extLst>
              </a:tr>
              <a:tr h="4610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Revenue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$139.4M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$6.1M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$252.1M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479837"/>
                  </a:ext>
                </a:extLst>
              </a:tr>
              <a:tr h="5972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E&amp;G Revenue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$76.0M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$941.7M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$345.9M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$64.5M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$691.6M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$73.9M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$2,249.6M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0756492"/>
                  </a:ext>
                </a:extLst>
              </a:tr>
              <a:tr h="689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Percentage of E&amp;G Funded with State &amp; Governmental Appropriations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98995360"/>
                  </a:ext>
                </a:extLst>
              </a:tr>
              <a:tr h="328644">
                <a:tc gridSpan="9"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600" b="0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95153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0" y="6029980"/>
            <a:ext cx="659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/>
              <a:t>Sources: </a:t>
            </a:r>
          </a:p>
          <a:p>
            <a:pPr algn="l"/>
            <a:r>
              <a:rPr lang="en-US" sz="1400" dirty="0"/>
              <a:t>Various university FYE Actual BOT Management Reports. WOU Q3 Forecast.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A924EB-DF99-4028-85D9-83375C07342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BABC3122-4AF0-8A2B-D3DF-F0FAB05E83EE}"/>
              </a:ext>
            </a:extLst>
          </p:cNvPr>
          <p:cNvSpPr txBox="1">
            <a:spLocks/>
          </p:cNvSpPr>
          <p:nvPr/>
        </p:nvSpPr>
        <p:spPr bwMode="auto">
          <a:xfrm>
            <a:off x="2438401" y="6551604"/>
            <a:ext cx="5867400" cy="304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1200" b="1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i="1" kern="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data collected from HECC or publicly available websites. Data as of October 2025.</a:t>
            </a:r>
            <a:endParaRPr lang="en-US" sz="1200" kern="0" dirty="0">
              <a:solidFill>
                <a:schemeClr val="bg1">
                  <a:lumMod val="8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426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12838"/>
          </a:xfrm>
        </p:spPr>
        <p:txBody>
          <a:bodyPr/>
          <a:lstStyle/>
          <a:p>
            <a:r>
              <a:rPr lang="en-US" sz="3600" dirty="0"/>
              <a:t>Discussion Topics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828800"/>
            <a:ext cx="8229600" cy="436833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cs typeface="Arial"/>
              </a:rPr>
              <a:t>Public University Support Fund (PUSF) Overview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Comparative University Funding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1200"/>
              </a:spcAft>
              <a:buSzTx/>
              <a:buFontTx/>
              <a:buChar char="•"/>
            </a:pPr>
            <a:r>
              <a:rPr lang="en-US" kern="0" dirty="0">
                <a:solidFill>
                  <a:srgbClr val="003300"/>
                </a:solidFill>
                <a:latin typeface="Arial"/>
                <a:cs typeface="Arial"/>
              </a:rPr>
              <a:t>Detailed Funding Categories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Right Arrow 1">
            <a:extLst>
              <a:ext uri="{FF2B5EF4-FFF2-40B4-BE49-F238E27FC236}">
                <a16:creationId xmlns:a16="http://schemas.microsoft.com/office/drawing/2014/main" id="{A19CEAF4-1881-425B-BA76-95B058DD7A32}"/>
              </a:ext>
            </a:extLst>
          </p:cNvPr>
          <p:cNvSpPr/>
          <p:nvPr/>
        </p:nvSpPr>
        <p:spPr>
          <a:xfrm>
            <a:off x="451513" y="3630168"/>
            <a:ext cx="539087" cy="518615"/>
          </a:xfrm>
          <a:prstGeom prst="rightArrow">
            <a:avLst/>
          </a:prstGeom>
          <a:solidFill>
            <a:srgbClr val="007434"/>
          </a:solidFill>
          <a:ln>
            <a:solidFill>
              <a:srgbClr val="00743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316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5238"/>
            <a:ext cx="8229600" cy="5211762"/>
          </a:xfrm>
          <a:ln>
            <a:noFill/>
          </a:ln>
        </p:spPr>
        <p:txBody>
          <a:bodyPr>
            <a:noAutofit/>
          </a:bodyPr>
          <a:lstStyle/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Data: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“Fundable Students” are resident undergraduate and masters students and all PhD students 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Calculations based on 3-year rolling averages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Credit hours and degrees are cost-weighted based on student level and field of study (weighting revised during 2020-21)</a:t>
            </a:r>
            <a:endParaRPr lang="en-US" sz="15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1" kern="0" dirty="0">
                <a:latin typeface="Calibri" panose="020F0502020204030204" pitchFamily="34" charset="0"/>
                <a:cs typeface="Calibri" panose="020F0502020204030204" pitchFamily="34" charset="0"/>
              </a:rPr>
              <a:t>Mission Support: </a:t>
            </a:r>
          </a:p>
          <a:p>
            <a:pPr lvl="1" indent="-346075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Supports the unique regional, research and public service missions and activities of each university (</a:t>
            </a:r>
            <a:r>
              <a:rPr lang="en-US" sz="1500" kern="0" dirty="0">
                <a:latin typeface="Calibri" panose="020F0502020204030204" pitchFamily="34" charset="0"/>
                <a:cs typeface="Calibri" panose="020F0502020204030204" pitchFamily="34" charset="0"/>
              </a:rPr>
              <a:t>capped at 16.6% of SSCM)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Activity Funding: </a:t>
            </a:r>
          </a:p>
          <a:p>
            <a:pPr lvl="1" indent="-346075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Distributes funding based on student credit hour (SCH) completions of fundable students </a:t>
            </a: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(40% of remainder)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Outcomes Funding: </a:t>
            </a:r>
          </a:p>
          <a:p>
            <a:pPr lvl="1" indent="-3460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Distributes funding based on degree and certificate completions by fundable students (60% of remainder)</a:t>
            </a:r>
          </a:p>
          <a:p>
            <a:pPr marL="342900" lvl="0" indent="-342900" defTabSz="914400" eaLnBrk="0" fontAlgn="base" hangingPunct="0"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</a:pPr>
            <a:r>
              <a:rPr lang="en-US" sz="1800" b="1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Additional Outcomes Funding: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reas of study (STEM, Health and Bilingual Education)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argeted student populations (underrepresented minority, rural, low-income and veteran)</a:t>
            </a:r>
          </a:p>
          <a:p>
            <a:pPr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>
                <a:latin typeface="Calibri" panose="020F0502020204030204" pitchFamily="34" charset="0"/>
                <a:cs typeface="Calibri" panose="020F0502020204030204" pitchFamily="34" charset="0"/>
              </a:rPr>
              <a:t>Degrees for </a:t>
            </a:r>
            <a:r>
              <a:rPr lang="en-US" sz="1500" kern="0" dirty="0">
                <a:solidFill>
                  <a:srgbClr val="00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CC transfers incentivized and inter-university transfers discounted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1112838"/>
          </a:xfrm>
        </p:spPr>
        <p:txBody>
          <a:bodyPr>
            <a:noAutofit/>
          </a:bodyPr>
          <a:lstStyle/>
          <a:p>
            <a:r>
              <a:rPr lang="en-US" sz="3600" dirty="0"/>
              <a:t>PUSF: Allocated via Student Success &amp; Completion Model (SSCM)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C6899E-5337-4D3D-A914-C1463440860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7926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24891</TotalTime>
  <Words>2558</Words>
  <Application>Microsoft Office PowerPoint</Application>
  <PresentationFormat>On-screen Show (4:3)</PresentationFormat>
  <Paragraphs>954</Paragraphs>
  <Slides>19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Default Design</vt:lpstr>
      <vt:lpstr>Public University Support Fund (PUSF) Briefing</vt:lpstr>
      <vt:lpstr>Discussion Topics</vt:lpstr>
      <vt:lpstr>Public University Support Fund (PUSF) Overview</vt:lpstr>
      <vt:lpstr>FY 2025 State Operating Resources (in millions of dollars)</vt:lpstr>
      <vt:lpstr>Discussion Topics</vt:lpstr>
      <vt:lpstr>Comparative University Funding</vt:lpstr>
      <vt:lpstr>Comparative University Funding</vt:lpstr>
      <vt:lpstr>Discussion Topics</vt:lpstr>
      <vt:lpstr>PUSF: Allocated via Student Success &amp; Completion Model (SSCM)</vt:lpstr>
      <vt:lpstr>SSCM Background</vt:lpstr>
      <vt:lpstr>Activity and Outcomes Based Funding</vt:lpstr>
      <vt:lpstr>Mission Differentiation (MD) Funding </vt:lpstr>
      <vt:lpstr>Other Direct Legislative &amp; Operating Funds (Outside of PUSF)</vt:lpstr>
      <vt:lpstr>State Programs Funding (FY 2025)</vt:lpstr>
      <vt:lpstr>Statewide Public Service Programs (FY 2025)</vt:lpstr>
      <vt:lpstr>Sports Lottery (FY 2025)</vt:lpstr>
      <vt:lpstr>TRU + PSU Sustainability Funds (FY 2025)</vt:lpstr>
      <vt:lpstr>State Operating Resources (FY 2025)  </vt:lpstr>
      <vt:lpstr>Questions?</vt:lpstr>
    </vt:vector>
  </TitlesOfParts>
  <Company>ORSA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University of Oregon</dc:creator>
  <cp:lastModifiedBy>Debbie Sharp</cp:lastModifiedBy>
  <cp:revision>1011</cp:revision>
  <cp:lastPrinted>2025-10-30T21:18:14Z</cp:lastPrinted>
  <dcterms:created xsi:type="dcterms:W3CDTF">2006-10-01T23:20:38Z</dcterms:created>
  <dcterms:modified xsi:type="dcterms:W3CDTF">2025-10-30T21:18:20Z</dcterms:modified>
</cp:coreProperties>
</file>