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61" r:id="rId2"/>
    <p:sldId id="363" r:id="rId3"/>
    <p:sldId id="364" r:id="rId4"/>
    <p:sldId id="365" r:id="rId5"/>
    <p:sldId id="391" r:id="rId6"/>
    <p:sldId id="366" r:id="rId7"/>
    <p:sldId id="367" r:id="rId8"/>
    <p:sldId id="397" r:id="rId9"/>
    <p:sldId id="369" r:id="rId10"/>
    <p:sldId id="396" r:id="rId11"/>
    <p:sldId id="370" r:id="rId12"/>
    <p:sldId id="372" r:id="rId13"/>
    <p:sldId id="374" r:id="rId14"/>
    <p:sldId id="393" r:id="rId15"/>
    <p:sldId id="380" r:id="rId16"/>
    <p:sldId id="392" r:id="rId17"/>
    <p:sldId id="398" r:id="rId18"/>
    <p:sldId id="394" r:id="rId19"/>
    <p:sldId id="395" r:id="rId20"/>
  </p:sldIdLst>
  <p:sldSz cx="9144000" cy="6858000" type="screen4x3"/>
  <p:notesSz cx="9601200" cy="73152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4" userDrawn="1">
          <p15:clr>
            <a:srgbClr val="A4A3A4"/>
          </p15:clr>
        </p15:guide>
        <p15:guide id="2" pos="3024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41645C-2623-7AD6-59BD-11CF1A2AC567}" name="Brian Fox" initials="BF" userId="S::bfox10@uoregon.edu::10a81aaa-53e6-40b5-a421-39c8e40820c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3300"/>
    <a:srgbClr val="007434"/>
    <a:srgbClr val="009900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133EB5-F2A6-47E8-925D-19224CD3F41B}" v="24" dt="2024-10-28T02:21:15.4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953" autoAdjust="0"/>
    <p:restoredTop sz="71289" autoAdjust="0"/>
  </p:normalViewPr>
  <p:slideViewPr>
    <p:cSldViewPr>
      <p:cViewPr varScale="1">
        <p:scale>
          <a:sx n="46" d="100"/>
          <a:sy n="46" d="100"/>
        </p:scale>
        <p:origin x="780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034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66" d="100"/>
        <a:sy n="66" d="100"/>
      </p:scale>
      <p:origin x="0" y="594"/>
    </p:cViewPr>
  </p:sorterViewPr>
  <p:notesViewPr>
    <p:cSldViewPr>
      <p:cViewPr varScale="1">
        <p:scale>
          <a:sx n="67" d="100"/>
          <a:sy n="67" d="100"/>
        </p:scale>
        <p:origin x="-1938" y="-114"/>
      </p:cViewPr>
      <p:guideLst>
        <p:guide orient="horz" pos="2304"/>
        <p:guide pos="302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160520" cy="365760"/>
          </a:xfrm>
          <a:prstGeom prst="rect">
            <a:avLst/>
          </a:prstGeom>
        </p:spPr>
        <p:txBody>
          <a:bodyPr vert="horz" lIns="95194" tIns="47598" rIns="95194" bIns="4759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438458" y="1"/>
            <a:ext cx="4160520" cy="365760"/>
          </a:xfrm>
          <a:prstGeom prst="rect">
            <a:avLst/>
          </a:prstGeom>
        </p:spPr>
        <p:txBody>
          <a:bodyPr vert="horz" lIns="95194" tIns="47598" rIns="95194" bIns="47598" rtlCol="0"/>
          <a:lstStyle>
            <a:lvl1pPr algn="r">
              <a:defRPr sz="1200"/>
            </a:lvl1pPr>
          </a:lstStyle>
          <a:p>
            <a:fld id="{669F5634-B0B2-4192-9107-3AA496FF89F8}" type="datetimeFigureOut">
              <a:rPr lang="en-US" smtClean="0"/>
              <a:pPr/>
              <a:t>10/28/2024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948172"/>
            <a:ext cx="4160520" cy="365760"/>
          </a:xfrm>
          <a:prstGeom prst="rect">
            <a:avLst/>
          </a:prstGeom>
        </p:spPr>
        <p:txBody>
          <a:bodyPr vert="horz" lIns="95194" tIns="47598" rIns="95194" bIns="4759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438458" y="6948172"/>
            <a:ext cx="4160520" cy="365760"/>
          </a:xfrm>
          <a:prstGeom prst="rect">
            <a:avLst/>
          </a:prstGeom>
        </p:spPr>
        <p:txBody>
          <a:bodyPr vert="horz" lIns="95194" tIns="47598" rIns="95194" bIns="47598" rtlCol="0" anchor="b"/>
          <a:lstStyle>
            <a:lvl1pPr algn="r">
              <a:defRPr sz="1200"/>
            </a:lvl1pPr>
          </a:lstStyle>
          <a:p>
            <a:fld id="{CFBC96D2-834C-4868-AEB1-5229AFDEEA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55478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52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94" tIns="47598" rIns="95194" bIns="47598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458" y="1"/>
            <a:ext cx="416052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94" tIns="47598" rIns="95194" bIns="4759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1800" y="547688"/>
            <a:ext cx="3657600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120" y="3474721"/>
            <a:ext cx="7680960" cy="3291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94" tIns="47598" rIns="95194" bIns="4759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172"/>
            <a:ext cx="416052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94" tIns="47598" rIns="95194" bIns="47598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458" y="6948172"/>
            <a:ext cx="416052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94" tIns="47598" rIns="95194" bIns="4759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F71E5C1-42FB-4DA5-8DE9-383A35A6BE8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07792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3802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3111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6616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3BEC1-738F-3486-6184-99645033B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0445F2-69D6-0030-CFA7-3BDAB1EC32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85F3EA-BF29-D9AB-0B86-6A0733025D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B19EAA-7801-2756-E6EA-83F20E6FC7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19E46E-8AB1-4E90-60F0-F13AF55D1DCE}"/>
              </a:ext>
            </a:extLst>
          </p:cNvPr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0962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9143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021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931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652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8399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3741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RAM: Resource Allocation Model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8903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4422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17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372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A29134-9C90-48A3-B02D-44654E51F7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ECFAC-D7C9-4ABC-A4B9-E4E5A7FCF0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2750" y="228600"/>
            <a:ext cx="2152650" cy="5897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228600"/>
            <a:ext cx="6305550" cy="58975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33FB8-4483-4E29-B200-1AC5E4F4987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04800" y="228600"/>
            <a:ext cx="8610600" cy="5897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FA6B9-FB70-4F96-A900-AFFE0473BD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6899E-5337-4D3D-A914-C146344086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0916E-7EA6-4BEF-9563-501B04C7B24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A50524-41E4-4599-BBF3-0280814CF9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69CE87-CDCF-4DD4-8D01-F3E4E97A88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924EB-DF99-4028-85D9-83375C0734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B4566-4705-4269-B889-F21F8A6AB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48334-B94D-4D09-9074-E44A08B4551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13B09-8967-46B9-9E44-68461953ACB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6534150"/>
            <a:ext cx="91440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228600"/>
            <a:ext cx="8610600" cy="111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33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8C45DBA-49FB-45B9-BFD9-B227A0A31F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2" name="Picture 11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6534150"/>
            <a:ext cx="23145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>
                <a:solidFill>
                  <a:schemeClr val="tx1"/>
                </a:solidFill>
              </a:rPr>
              <a:t>Public University Support Fund (PUSF) Briefing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type="subTitle" idx="1"/>
          </p:nvPr>
        </p:nvSpPr>
        <p:spPr>
          <a:xfrm>
            <a:off x="1371600" y="4343400"/>
            <a:ext cx="6248400" cy="1752600"/>
          </a:xfrm>
        </p:spPr>
        <p:txBody>
          <a:bodyPr/>
          <a:lstStyle/>
          <a:p>
            <a:r>
              <a:rPr lang="en-US" sz="2000" dirty="0">
                <a:latin typeface="+mj-lt"/>
              </a:rPr>
              <a:t>October 28, 2024</a:t>
            </a:r>
          </a:p>
          <a:p>
            <a:pPr marL="0" indent="0" algn="ctr">
              <a:buNone/>
            </a:pPr>
            <a:endParaRPr lang="en-US" sz="2000" dirty="0">
              <a:latin typeface="+mj-lt"/>
            </a:endParaRPr>
          </a:p>
          <a:p>
            <a:r>
              <a:rPr lang="en-US" sz="2000" dirty="0">
                <a:latin typeface="+mj-lt"/>
              </a:rPr>
              <a:t>Tuition and Fee Advisory Board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71800" y="950312"/>
            <a:ext cx="3200400" cy="61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 bwMode="auto">
          <a:xfrm>
            <a:off x="0" y="-76200"/>
            <a:ext cx="9144000" cy="381000"/>
          </a:xfrm>
          <a:prstGeom prst="rect">
            <a:avLst/>
          </a:prstGeom>
          <a:solidFill>
            <a:srgbClr val="003300"/>
          </a:solidFill>
          <a:ln w="9525" cap="flat" cmpd="sng" algn="ctr">
            <a:solidFill>
              <a:srgbClr val="00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0" y="6477000"/>
            <a:ext cx="9144000" cy="381000"/>
          </a:xfrm>
          <a:prstGeom prst="rect">
            <a:avLst/>
          </a:prstGeom>
          <a:solidFill>
            <a:srgbClr val="003300"/>
          </a:solidFill>
          <a:ln w="9525" cap="flat" cmpd="sng" algn="ctr">
            <a:solidFill>
              <a:srgbClr val="00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257800"/>
          </a:xfrm>
          <a:ln>
            <a:noFill/>
          </a:ln>
        </p:spPr>
        <p:txBody>
          <a:bodyPr>
            <a:noAutofit/>
          </a:bodyPr>
          <a:lstStyle/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600"/>
              </a:spcAft>
              <a:buSzTx/>
              <a:buFont typeface="Arial" panose="020B0604020202020204" pitchFamily="34" charset="0"/>
              <a:buChar char="•"/>
            </a:pPr>
            <a:r>
              <a:rPr lang="en-US" sz="2000" kern="0" dirty="0">
                <a:solidFill>
                  <a:srgbClr val="003300"/>
                </a:solidFill>
                <a:latin typeface="Arial"/>
                <a:cs typeface="+mn-cs"/>
              </a:rPr>
              <a:t>Initiated in 2016, building off </a:t>
            </a:r>
            <a:r>
              <a:rPr lang="en-US" sz="2000" dirty="0">
                <a:latin typeface="Arial"/>
              </a:rPr>
              <a:t>the </a:t>
            </a:r>
            <a:r>
              <a:rPr lang="en-US" sz="2000" kern="0" dirty="0">
                <a:solidFill>
                  <a:srgbClr val="003300"/>
                </a:solidFill>
                <a:latin typeface="Arial"/>
                <a:cs typeface="+mn-cs"/>
              </a:rPr>
              <a:t>former university system Resource Allocation Model (RAM</a:t>
            </a:r>
            <a:r>
              <a:rPr lang="en-US" sz="2000" dirty="0">
                <a:latin typeface="Arial"/>
              </a:rPr>
              <a:t>)</a:t>
            </a:r>
            <a:r>
              <a:rPr lang="en-US" sz="2000" kern="0" dirty="0">
                <a:solidFill>
                  <a:srgbClr val="003300"/>
                </a:solidFill>
                <a:latin typeface="Arial"/>
                <a:cs typeface="+mn-cs"/>
              </a:rPr>
              <a:t>, expanding Outcomes funding incrementally from a relatively small percentage to 60% of formula driven funding.</a:t>
            </a:r>
          </a:p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600"/>
              </a:spcAft>
              <a:buSzTx/>
              <a:buFont typeface="Arial" panose="020B0604020202020204" pitchFamily="34" charset="0"/>
              <a:buChar char="•"/>
            </a:pPr>
            <a:r>
              <a:rPr lang="en-US" sz="2000" dirty="0">
                <a:latin typeface="Arial"/>
              </a:rPr>
              <a:t>First five-year review began in Fall 2019 and extended to Spring 2021. Changes were implemented in FY23.</a:t>
            </a:r>
          </a:p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600"/>
              </a:spcAft>
              <a:buSzTx/>
              <a:buFont typeface="Arial" panose="020B0604020202020204" pitchFamily="34" charset="0"/>
              <a:buChar char="•"/>
            </a:pPr>
            <a:r>
              <a:rPr lang="en-US" sz="2000" dirty="0">
                <a:latin typeface="Arial"/>
              </a:rPr>
              <a:t>Major revisions:</a:t>
            </a:r>
          </a:p>
          <a:p>
            <a:pPr lvl="1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/>
              </a:rPr>
              <a:t>Elimination of programmatic line-item funding in Mission Differential Support; funding allocated based on four areas that are broadly representative of the universities’ missions; base funding, regional access, research support and public service. Capped MD at 16.6% of overall PUSF funding.</a:t>
            </a:r>
          </a:p>
          <a:p>
            <a:pPr lvl="1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/>
              </a:rPr>
              <a:t>Cost weights updated using data from several state systems; graduate education explicitly underweighted vs undergraduate education.</a:t>
            </a:r>
          </a:p>
          <a:p>
            <a:pPr lvl="1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/>
              </a:rPr>
              <a:t>Technical issues were fixed; double degrees, weighting of area of study (STEM and health care) bonuses, transfer weighting.</a:t>
            </a:r>
          </a:p>
          <a:p>
            <a:pPr lvl="1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/>
              </a:rPr>
              <a:t>Additional weighting provided for degrees granted to community college transfers, and inter-university transfers were discounted.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/>
              </a:rPr>
              <a:t>Technical and structural corrections in model worksheet continue through FY2024 </a:t>
            </a:r>
          </a:p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600"/>
              </a:spcAft>
              <a:buSzTx/>
              <a:buFont typeface="Arial" panose="020B0604020202020204" pitchFamily="34" charset="0"/>
              <a:buChar char="•"/>
            </a:pPr>
            <a:endParaRPr lang="en-US" sz="2000" kern="0" dirty="0">
              <a:solidFill>
                <a:srgbClr val="003300"/>
              </a:solidFill>
              <a:latin typeface="Arial"/>
              <a:cs typeface="+mn-cs"/>
            </a:endParaRPr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112838"/>
          </a:xfrm>
        </p:spPr>
        <p:txBody>
          <a:bodyPr>
            <a:noAutofit/>
          </a:bodyPr>
          <a:lstStyle/>
          <a:p>
            <a:r>
              <a:rPr lang="en-US" sz="3600" dirty="0"/>
              <a:t>SSCM Background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C6899E-5337-4D3D-A914-C1463440860A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04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802289"/>
              </p:ext>
            </p:extLst>
          </p:nvPr>
        </p:nvGraphicFramePr>
        <p:xfrm>
          <a:off x="304800" y="1676400"/>
          <a:ext cx="8557258" cy="429633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3874066685"/>
                    </a:ext>
                  </a:extLst>
                </a:gridCol>
                <a:gridCol w="863753">
                  <a:extLst>
                    <a:ext uri="{9D8B030D-6E8A-4147-A177-3AD203B41FA5}">
                      <a16:colId xmlns:a16="http://schemas.microsoft.com/office/drawing/2014/main" val="4107265948"/>
                    </a:ext>
                  </a:extLst>
                </a:gridCol>
                <a:gridCol w="837815">
                  <a:extLst>
                    <a:ext uri="{9D8B030D-6E8A-4147-A177-3AD203B41FA5}">
                      <a16:colId xmlns:a16="http://schemas.microsoft.com/office/drawing/2014/main" val="2730513296"/>
                    </a:ext>
                  </a:extLst>
                </a:gridCol>
                <a:gridCol w="837815">
                  <a:extLst>
                    <a:ext uri="{9D8B030D-6E8A-4147-A177-3AD203B41FA5}">
                      <a16:colId xmlns:a16="http://schemas.microsoft.com/office/drawing/2014/main" val="3324121322"/>
                    </a:ext>
                  </a:extLst>
                </a:gridCol>
                <a:gridCol w="837815">
                  <a:extLst>
                    <a:ext uri="{9D8B030D-6E8A-4147-A177-3AD203B41FA5}">
                      <a16:colId xmlns:a16="http://schemas.microsoft.com/office/drawing/2014/main" val="1348226393"/>
                    </a:ext>
                  </a:extLst>
                </a:gridCol>
                <a:gridCol w="837815">
                  <a:extLst>
                    <a:ext uri="{9D8B030D-6E8A-4147-A177-3AD203B41FA5}">
                      <a16:colId xmlns:a16="http://schemas.microsoft.com/office/drawing/2014/main" val="2441963027"/>
                    </a:ext>
                  </a:extLst>
                </a:gridCol>
                <a:gridCol w="837815">
                  <a:extLst>
                    <a:ext uri="{9D8B030D-6E8A-4147-A177-3AD203B41FA5}">
                      <a16:colId xmlns:a16="http://schemas.microsoft.com/office/drawing/2014/main" val="2260413308"/>
                    </a:ext>
                  </a:extLst>
                </a:gridCol>
                <a:gridCol w="837815">
                  <a:extLst>
                    <a:ext uri="{9D8B030D-6E8A-4147-A177-3AD203B41FA5}">
                      <a16:colId xmlns:a16="http://schemas.microsoft.com/office/drawing/2014/main" val="2634989886"/>
                    </a:ext>
                  </a:extLst>
                </a:gridCol>
                <a:gridCol w="837815">
                  <a:extLst>
                    <a:ext uri="{9D8B030D-6E8A-4147-A177-3AD203B41FA5}">
                      <a16:colId xmlns:a16="http://schemas.microsoft.com/office/drawing/2014/main" val="4015872724"/>
                    </a:ext>
                  </a:extLst>
                </a:gridCol>
              </a:tblGrid>
              <a:tr h="35336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FY 2024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3256986"/>
                  </a:ext>
                </a:extLst>
              </a:tr>
              <a:tr h="676968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Fundable Students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2,531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17,936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12,276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12,794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3,061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52,526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13966784"/>
                  </a:ext>
                </a:extLst>
              </a:tr>
              <a:tr h="67696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Activity Based Funding</a:t>
                      </a:r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$61.1M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$39.3M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$35.8M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$164.2M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11479837"/>
                  </a:ext>
                </a:extLst>
              </a:tr>
              <a:tr h="67696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Outcomes Based Funding</a:t>
                      </a:r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$83.5M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$72.0M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$48.0M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$246.4M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42902093"/>
                  </a:ext>
                </a:extLst>
              </a:tr>
              <a:tr h="832870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</a:t>
                      </a:r>
                    </a:p>
                    <a:p>
                      <a:pPr marL="0" algn="ctr" defTabSz="457200" rtl="0" eaLnBrk="1" fontAlgn="b" latinLnBrk="0" hangingPunct="1"/>
                      <a:r>
                        <a:rPr lang="en-US" sz="1600" b="1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 &amp; O Funding</a:t>
                      </a:r>
                      <a:endParaRPr lang="en-US" sz="1600" b="1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$22.6M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$144.5M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$111.4M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$83.8M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$22.0M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$410.6M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0756492"/>
                  </a:ext>
                </a:extLst>
              </a:tr>
              <a:tr h="1030652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Activity &amp;</a:t>
                      </a:r>
                      <a:r>
                        <a:rPr lang="en-US" sz="1600" b="1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Outcomes </a:t>
                      </a:r>
                      <a:r>
                        <a:rPr lang="en-US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Based Funding Per Resident Student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$6,998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$8,927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$8,059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$9,072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$6,484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$6,552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$7,189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$7,817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74257086"/>
                  </a:ext>
                </a:extLst>
              </a:tr>
            </a:tbl>
          </a:graphicData>
        </a:graphic>
      </p:graphicFrame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175715" y="228600"/>
            <a:ext cx="8792570" cy="1143000"/>
          </a:xfrm>
        </p:spPr>
        <p:txBody>
          <a:bodyPr>
            <a:noAutofit/>
          </a:bodyPr>
          <a:lstStyle/>
          <a:p>
            <a:r>
              <a:rPr lang="en-US" sz="3600" dirty="0"/>
              <a:t>Activity and Outcomes Based Funding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C6899E-5337-4D3D-A914-C1463440860A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23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10600" cy="1112838"/>
          </a:xfrm>
        </p:spPr>
        <p:txBody>
          <a:bodyPr>
            <a:normAutofit/>
          </a:bodyPr>
          <a:lstStyle/>
          <a:p>
            <a:r>
              <a:rPr lang="en-US" sz="3600" dirty="0"/>
              <a:t>Mission Differentiation Funding</a:t>
            </a:r>
            <a:br>
              <a:rPr lang="en-US" sz="3600" dirty="0"/>
            </a:br>
            <a:endParaRPr lang="en-US" sz="2700" dirty="0">
              <a:solidFill>
                <a:srgbClr val="FF0000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7005524"/>
              </p:ext>
            </p:extLst>
          </p:nvPr>
        </p:nvGraphicFramePr>
        <p:xfrm>
          <a:off x="304800" y="979914"/>
          <a:ext cx="8549637" cy="534468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00197">
                  <a:extLst>
                    <a:ext uri="{9D8B030D-6E8A-4147-A177-3AD203B41FA5}">
                      <a16:colId xmlns:a16="http://schemas.microsoft.com/office/drawing/2014/main" val="3874066685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4107265948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2730513296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3324121322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1348226393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2441963027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2260413308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2634989886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4015872724"/>
                    </a:ext>
                  </a:extLst>
                </a:gridCol>
              </a:tblGrid>
              <a:tr h="34348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FY 2024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325698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Fundable Students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2,531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17,936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12,276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12,794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3,061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52,526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05142950"/>
                  </a:ext>
                </a:extLst>
              </a:tr>
              <a:tr h="65844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Base </a:t>
                      </a: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Funding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$35.2M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11479837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Regional Access</a:t>
                      </a:r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$21.6M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42902093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Research Support</a:t>
                      </a:r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$4.9M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74257086"/>
                  </a:ext>
                </a:extLst>
              </a:tr>
              <a:tr h="66261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Public Service</a:t>
                      </a:r>
                      <a:endParaRPr lang="en-US" sz="1600" b="0" i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$17.2M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51856655"/>
                  </a:ext>
                </a:extLst>
              </a:tr>
              <a:tr h="662616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$78.9M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29880454"/>
                  </a:ext>
                </a:extLst>
              </a:tr>
              <a:tr h="662616"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MD per Fundable Students</a:t>
                      </a:r>
                      <a:endParaRPr lang="en-US" sz="1600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$8,163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$4,606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$815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$689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$4,998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$672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$3,613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$1,501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16696494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C6899E-5337-4D3D-A914-C1463440860A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3010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600" cy="1112838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Other Direct Legislative &amp; Operating Funds </a:t>
            </a:r>
            <a:r>
              <a:rPr lang="en-US" sz="3600" dirty="0"/>
              <a:t>(Outside of PUSF)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648200"/>
          </a:xfrm>
        </p:spPr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State Programs</a:t>
            </a:r>
            <a:r>
              <a:rPr lang="en-US" sz="2400" dirty="0"/>
              <a:t>: predominantly non-academic programs operated as a part of the public service mission of a university. Can be ongoing or one-time appropriations.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Statewide Public Service Programs (SWPS)</a:t>
            </a:r>
            <a:r>
              <a:rPr lang="en-US" sz="2400" dirty="0"/>
              <a:t>: research, education and economic development activities run by OSU as a part of its land grant mission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Sports Lottery</a:t>
            </a:r>
            <a:r>
              <a:rPr lang="en-US" sz="2400" dirty="0"/>
              <a:t>: funding to augment university athletics and fund graduate scholarships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TRU + PSU Sustainability Funds: </a:t>
            </a:r>
            <a:r>
              <a:rPr lang="en-US" sz="2400" dirty="0"/>
              <a:t>supplementary funding directed to the Technical and Regional Universities and Portland State University to assist them in eliminating structural budget deficits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A50524-41E4-4599-BBF3-0280814CF9B3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044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533400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State Programs Funding (FY 2024)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A50524-41E4-4599-BBF3-0280814CF9B3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3294BFE-8ED7-4627-9127-3EA684D21B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6728626"/>
              </p:ext>
            </p:extLst>
          </p:nvPr>
        </p:nvGraphicFramePr>
        <p:xfrm>
          <a:off x="193433" y="584828"/>
          <a:ext cx="8762999" cy="594199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33221">
                  <a:extLst>
                    <a:ext uri="{9D8B030D-6E8A-4147-A177-3AD203B41FA5}">
                      <a16:colId xmlns:a16="http://schemas.microsoft.com/office/drawing/2014/main" val="1121446394"/>
                    </a:ext>
                  </a:extLst>
                </a:gridCol>
                <a:gridCol w="3031146">
                  <a:extLst>
                    <a:ext uri="{9D8B030D-6E8A-4147-A177-3AD203B41FA5}">
                      <a16:colId xmlns:a16="http://schemas.microsoft.com/office/drawing/2014/main" val="3874066685"/>
                    </a:ext>
                  </a:extLst>
                </a:gridCol>
                <a:gridCol w="674829">
                  <a:extLst>
                    <a:ext uri="{9D8B030D-6E8A-4147-A177-3AD203B41FA5}">
                      <a16:colId xmlns:a16="http://schemas.microsoft.com/office/drawing/2014/main" val="4107265948"/>
                    </a:ext>
                  </a:extLst>
                </a:gridCol>
                <a:gridCol w="674829">
                  <a:extLst>
                    <a:ext uri="{9D8B030D-6E8A-4147-A177-3AD203B41FA5}">
                      <a16:colId xmlns:a16="http://schemas.microsoft.com/office/drawing/2014/main" val="2730513296"/>
                    </a:ext>
                  </a:extLst>
                </a:gridCol>
                <a:gridCol w="674829">
                  <a:extLst>
                    <a:ext uri="{9D8B030D-6E8A-4147-A177-3AD203B41FA5}">
                      <a16:colId xmlns:a16="http://schemas.microsoft.com/office/drawing/2014/main" val="3324121322"/>
                    </a:ext>
                  </a:extLst>
                </a:gridCol>
                <a:gridCol w="674829">
                  <a:extLst>
                    <a:ext uri="{9D8B030D-6E8A-4147-A177-3AD203B41FA5}">
                      <a16:colId xmlns:a16="http://schemas.microsoft.com/office/drawing/2014/main" val="1348226393"/>
                    </a:ext>
                  </a:extLst>
                </a:gridCol>
                <a:gridCol w="674829">
                  <a:extLst>
                    <a:ext uri="{9D8B030D-6E8A-4147-A177-3AD203B41FA5}">
                      <a16:colId xmlns:a16="http://schemas.microsoft.com/office/drawing/2014/main" val="2441963027"/>
                    </a:ext>
                  </a:extLst>
                </a:gridCol>
                <a:gridCol w="674829">
                  <a:extLst>
                    <a:ext uri="{9D8B030D-6E8A-4147-A177-3AD203B41FA5}">
                      <a16:colId xmlns:a16="http://schemas.microsoft.com/office/drawing/2014/main" val="2260413308"/>
                    </a:ext>
                  </a:extLst>
                </a:gridCol>
                <a:gridCol w="674829">
                  <a:extLst>
                    <a:ext uri="{9D8B030D-6E8A-4147-A177-3AD203B41FA5}">
                      <a16:colId xmlns:a16="http://schemas.microsoft.com/office/drawing/2014/main" val="2634989886"/>
                    </a:ext>
                  </a:extLst>
                </a:gridCol>
                <a:gridCol w="674829">
                  <a:extLst>
                    <a:ext uri="{9D8B030D-6E8A-4147-A177-3AD203B41FA5}">
                      <a16:colId xmlns:a16="http://schemas.microsoft.com/office/drawing/2014/main" val="4015872724"/>
                    </a:ext>
                  </a:extLst>
                </a:gridCol>
              </a:tblGrid>
              <a:tr h="315999"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FY 2024</a:t>
                      </a:r>
                      <a:endParaRPr lang="en-US" sz="14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3256986"/>
                  </a:ext>
                </a:extLst>
              </a:tr>
              <a:tr h="173799">
                <a:tc rowSpan="14">
                  <a:txBody>
                    <a:bodyPr/>
                    <a:lstStyle/>
                    <a:p>
                      <a:pPr marL="0" indent="0" algn="ctr" fontAlgn="b">
                        <a:buFont typeface="Arial" panose="020B0604020202020204" pitchFamily="34" charset="0"/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Ongoing</a:t>
                      </a:r>
                    </a:p>
                  </a:txBody>
                  <a:tcPr marL="9525" marR="9525" marT="9525" marB="0" vert="vert27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Engineering Technology Sustaining Funds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$0.2M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$1.1M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$8.4M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$3.7M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$0.2M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$1.3M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$0.3M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$15.1M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11479837"/>
                  </a:ext>
                </a:extLst>
              </a:tr>
              <a:tr h="173799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TallWood Design Institute (OSU)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$2.1M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$2.1M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42902093"/>
                  </a:ext>
                </a:extLst>
              </a:tr>
              <a:tr h="173799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Dispute Resolution (UO and PSU)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$0.5M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$1.0M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$1.5M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0756492"/>
                  </a:ext>
                </a:extLst>
              </a:tr>
              <a:tr h="173799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Oregon Solutions (PSU)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$1.4M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$1.4M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54227327"/>
                  </a:ext>
                </a:extLst>
              </a:tr>
              <a:tr h="173799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OSU Fermentation  Science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$0.8M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$0.8M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74257086"/>
                  </a:ext>
                </a:extLst>
              </a:tr>
              <a:tr h="173799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Signature Research (PSU, UO, OSU)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$0.3M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$0.3M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$0.6M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36623677"/>
                  </a:ext>
                </a:extLst>
              </a:tr>
              <a:tr h="173799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Labor Education Research Center (UO)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$0.6M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$0.6M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69396312"/>
                  </a:ext>
                </a:extLst>
              </a:tr>
              <a:tr h="173799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OSU Ocean Vessels Research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$0.4M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$0.4M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09024190"/>
                  </a:ext>
                </a:extLst>
              </a:tr>
              <a:tr h="173799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Oregon Renewable Energy Center (OIT)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$0.3M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$0.3M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90894502"/>
                  </a:ext>
                </a:extLst>
              </a:tr>
              <a:tr h="173799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Population Research Center (PSU)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$0.3M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$0.3M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64519164"/>
                  </a:ext>
                </a:extLst>
              </a:tr>
              <a:tr h="173799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Institute for Natural Resources (OSU)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$0.2M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$0.2M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31402362"/>
                  </a:ext>
                </a:extLst>
              </a:tr>
              <a:tr h="173799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Clinical Legal Education (UO)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$0.2M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$0.2M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91566131"/>
                  </a:ext>
                </a:extLst>
              </a:tr>
              <a:tr h="173799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Oregon Climate Change Research Institute (OSU)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$0.2M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$0.2M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34472083"/>
                  </a:ext>
                </a:extLst>
              </a:tr>
              <a:tr h="173799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Veterinary Diagnostic Lab (OSU)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$1.6M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$1.6M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1710304"/>
                  </a:ext>
                </a:extLst>
              </a:tr>
              <a:tr h="173799">
                <a:tc rowSpan="16"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One-Time</a:t>
                      </a:r>
                    </a:p>
                  </a:txBody>
                  <a:tcPr marL="9525" marR="9525" marT="9525" marB="0" vert="vert27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Willamette Falls Locks Commission (PSU)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$0.1M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$0.1M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87193466"/>
                  </a:ext>
                </a:extLst>
              </a:tr>
              <a:tr h="347599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Agricultural Channel Habitat Complexity Study (OSU)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$0.1M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$0.1M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46017176"/>
                  </a:ext>
                </a:extLst>
              </a:tr>
              <a:tr h="173799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Environmental Justice Mapping Tool (OSU, PSU)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$0.1M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$0.1M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59383775"/>
                  </a:ext>
                </a:extLst>
              </a:tr>
              <a:tr h="236252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OSU Statewide Water Conference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$0.1M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$0.1M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472283"/>
                  </a:ext>
                </a:extLst>
              </a:tr>
              <a:tr h="173799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UO Just Futures Institutute- equitable water access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$0.5M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$0.5M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47560882"/>
                  </a:ext>
                </a:extLst>
              </a:tr>
              <a:tr h="173799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OSU Oregon Climate Service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$0.3M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$0.3M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84040366"/>
                  </a:ext>
                </a:extLst>
              </a:tr>
              <a:tr h="173799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PSU Project Rebound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$0.2M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$0.2M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15684841"/>
                  </a:ext>
                </a:extLst>
              </a:tr>
              <a:tr h="173799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OSU Foundation - AgriStress Helpline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$0.3M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$0.3M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15366035"/>
                  </a:ext>
                </a:extLst>
              </a:tr>
              <a:tr h="173799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Wildfire Risk Map (OSU)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$0.8M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$0.8M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87697413"/>
                  </a:ext>
                </a:extLst>
              </a:tr>
              <a:tr h="173799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Pilot program hiring students at nonprofits (PSU)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$0.1M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$0.1M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18102898"/>
                  </a:ext>
                </a:extLst>
              </a:tr>
              <a:tr h="173799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Pilot program hiring students at nonprofits (EOU)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$0.1M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$0.1M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843057"/>
                  </a:ext>
                </a:extLst>
              </a:tr>
              <a:tr h="173799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Chewaucan River Watershed Management (PSU)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$0.4M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$0.4M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86976650"/>
                  </a:ext>
                </a:extLst>
              </a:tr>
              <a:tr h="173799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Chewaucan River Watershed Management (OSU)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$0.2M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$0.2M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65182146"/>
                  </a:ext>
                </a:extLst>
              </a:tr>
              <a:tr h="173799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Juniper Removal Program (OSU)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$0.4M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$0.4M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58684059"/>
                  </a:ext>
                </a:extLst>
              </a:tr>
              <a:tr h="173799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Outdoor Recreation (OSU-C)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$0.5M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$0.5M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78561418"/>
                  </a:ext>
                </a:extLst>
              </a:tr>
              <a:tr h="173799"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Low Carbon Fuel Study (OSU College of Forestry)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$3.0M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$3.0M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51608958"/>
                  </a:ext>
                </a:extLst>
              </a:tr>
              <a:tr h="175774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Total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$19.6M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$32.5M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2674156"/>
                  </a:ext>
                </a:extLst>
              </a:tr>
            </a:tbl>
          </a:graphicData>
        </a:graphic>
      </p:graphicFrame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D558E7E6-564C-20CA-3BFB-A6938A21E92B}"/>
              </a:ext>
            </a:extLst>
          </p:cNvPr>
          <p:cNvSpPr txBox="1">
            <a:spLocks/>
          </p:cNvSpPr>
          <p:nvPr/>
        </p:nvSpPr>
        <p:spPr bwMode="auto">
          <a:xfrm>
            <a:off x="2438400" y="6551605"/>
            <a:ext cx="802178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sz="1200" b="1" i="1" kern="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Note: </a:t>
            </a:r>
            <a:r>
              <a:rPr lang="en-US" sz="1200" i="1" kern="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 data collected from HECC or publicly available websites. Data as of October 2024</a:t>
            </a:r>
            <a:endParaRPr lang="en-US" sz="1200" kern="0" dirty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058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Statewide Public Service Programs</a:t>
            </a:r>
            <a:br>
              <a:rPr lang="en-US" sz="3600" dirty="0"/>
            </a:br>
            <a:r>
              <a:rPr lang="en-US" sz="3600" dirty="0"/>
              <a:t>(FY 2024)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36833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Statewide Public Service Programs: </a:t>
            </a:r>
            <a:r>
              <a:rPr lang="en-US" sz="2400" dirty="0"/>
              <a:t>four programs at Oregon State University related to their mission as a land grant university</a:t>
            </a:r>
            <a:endParaRPr lang="en-US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A50524-41E4-4599-BBF3-0280814CF9B3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DB1CF49-8598-4A8C-8953-1FDFE38622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275134"/>
              </p:ext>
            </p:extLst>
          </p:nvPr>
        </p:nvGraphicFramePr>
        <p:xfrm>
          <a:off x="1295400" y="2895600"/>
          <a:ext cx="6553200" cy="354138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304329">
                  <a:extLst>
                    <a:ext uri="{9D8B030D-6E8A-4147-A177-3AD203B41FA5}">
                      <a16:colId xmlns:a16="http://schemas.microsoft.com/office/drawing/2014/main" val="3874066685"/>
                    </a:ext>
                  </a:extLst>
                </a:gridCol>
                <a:gridCol w="2248871">
                  <a:extLst>
                    <a:ext uri="{9D8B030D-6E8A-4147-A177-3AD203B41FA5}">
                      <a16:colId xmlns:a16="http://schemas.microsoft.com/office/drawing/2014/main" val="2730513296"/>
                    </a:ext>
                  </a:extLst>
                </a:gridCol>
              </a:tblGrid>
              <a:tr h="28385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FY 2024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Funding Amount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3256986"/>
                  </a:ext>
                </a:extLst>
              </a:tr>
              <a:tr h="68332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Agricultural Experiment Station</a:t>
                      </a:r>
                      <a:endParaRPr lang="en-US" sz="20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$47.5M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11479837"/>
                  </a:ext>
                </a:extLst>
              </a:tr>
              <a:tr h="68332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Extension Service</a:t>
                      </a:r>
                      <a:endParaRPr lang="en-US" sz="20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$39.9M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42902093"/>
                  </a:ext>
                </a:extLst>
              </a:tr>
              <a:tr h="68332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Outdoor School Program</a:t>
                      </a:r>
                      <a:endParaRPr lang="en-US" sz="20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$27.6M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74257086"/>
                  </a:ext>
                </a:extLst>
              </a:tr>
              <a:tr h="547586"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Forest Research Laboratory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$6.8M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51856655"/>
                  </a:ext>
                </a:extLst>
              </a:tr>
              <a:tr h="547586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$121.8M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298804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1274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177337"/>
            <a:ext cx="8610600" cy="1194263"/>
          </a:xfrm>
        </p:spPr>
        <p:txBody>
          <a:bodyPr>
            <a:normAutofit/>
          </a:bodyPr>
          <a:lstStyle/>
          <a:p>
            <a:r>
              <a:rPr lang="en-US" sz="3600" dirty="0"/>
              <a:t>Sports Lottery</a:t>
            </a:r>
            <a:br>
              <a:rPr lang="en-US" sz="3600" dirty="0"/>
            </a:br>
            <a:r>
              <a:rPr lang="en-US" sz="3600" dirty="0"/>
              <a:t>(FY 2024)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457200" y="1803863"/>
            <a:ext cx="8229600" cy="436833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Sports Lottery</a:t>
            </a:r>
            <a:r>
              <a:rPr lang="en-US" sz="2400" dirty="0"/>
              <a:t>: funding to augment university athletics and fund graduate scholarships  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A50524-41E4-4599-BBF3-0280814CF9B3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8BE1413-2798-43A0-942A-42A7610A7B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0657530"/>
              </p:ext>
            </p:extLst>
          </p:nvPr>
        </p:nvGraphicFramePr>
        <p:xfrm>
          <a:off x="457198" y="2843552"/>
          <a:ext cx="8229602" cy="114996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13754">
                  <a:extLst>
                    <a:ext uri="{9D8B030D-6E8A-4147-A177-3AD203B41FA5}">
                      <a16:colId xmlns:a16="http://schemas.microsoft.com/office/drawing/2014/main" val="3874066685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4107265948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2730513296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3324121322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1348226393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2441963027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2260413308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2634989886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4015872724"/>
                    </a:ext>
                  </a:extLst>
                </a:gridCol>
              </a:tblGrid>
              <a:tr h="61915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FY 2024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3256986"/>
                  </a:ext>
                </a:extLst>
              </a:tr>
              <a:tr h="530815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Sports Lottery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$9.2M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366236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4514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D433BE-4846-4934-9566-E7AF4DDB3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14D426-1013-E28A-D834-6BFFDAECE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77337"/>
            <a:ext cx="8610600" cy="1194263"/>
          </a:xfrm>
        </p:spPr>
        <p:txBody>
          <a:bodyPr>
            <a:normAutofit/>
          </a:bodyPr>
          <a:lstStyle/>
          <a:p>
            <a:r>
              <a:rPr lang="en-US" sz="3600" dirty="0"/>
              <a:t>TRU + PSU Sustainability Funds</a:t>
            </a:r>
            <a:br>
              <a:rPr lang="en-US" sz="3600" dirty="0"/>
            </a:br>
            <a:r>
              <a:rPr lang="en-US" sz="3600" dirty="0"/>
              <a:t>(FY 2024)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805ABD97-FEE4-AC22-9F70-7FC76B174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03863"/>
            <a:ext cx="8229600" cy="436833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TRU + PSU Sustainability Funds: </a:t>
            </a:r>
            <a:r>
              <a:rPr lang="en-US" sz="2400" dirty="0"/>
              <a:t>supplementary funding directed to the Technical and Regional Universities and Portland State University to assist them in eliminating structural budget deficits. Total funding over the biennium will be $25M.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4B1A2D-8685-0820-EC6D-74823D7B4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A50524-41E4-4599-BBF3-0280814CF9B3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98794A1-0455-8269-C68F-DF9CA951AE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3896354"/>
              </p:ext>
            </p:extLst>
          </p:nvPr>
        </p:nvGraphicFramePr>
        <p:xfrm>
          <a:off x="495299" y="4114800"/>
          <a:ext cx="8229602" cy="114996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13754">
                  <a:extLst>
                    <a:ext uri="{9D8B030D-6E8A-4147-A177-3AD203B41FA5}">
                      <a16:colId xmlns:a16="http://schemas.microsoft.com/office/drawing/2014/main" val="3874066685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4107265948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2730513296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3324121322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1348226393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2441963027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2260413308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2634989886"/>
                    </a:ext>
                  </a:extLst>
                </a:gridCol>
                <a:gridCol w="839481">
                  <a:extLst>
                    <a:ext uri="{9D8B030D-6E8A-4147-A177-3AD203B41FA5}">
                      <a16:colId xmlns:a16="http://schemas.microsoft.com/office/drawing/2014/main" val="4015872724"/>
                    </a:ext>
                  </a:extLst>
                </a:gridCol>
              </a:tblGrid>
              <a:tr h="61915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FY 2024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3256986"/>
                  </a:ext>
                </a:extLst>
              </a:tr>
              <a:tr h="530815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Funding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$6.2M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366236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1161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112838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State Operating Resources (FY 2024)</a:t>
            </a:r>
            <a:br>
              <a:rPr lang="en-US" sz="3600" dirty="0"/>
            </a:br>
            <a:br>
              <a:rPr lang="en-US" sz="1800" dirty="0">
                <a:solidFill>
                  <a:srgbClr val="FF0000"/>
                </a:solidFill>
              </a:rPr>
            </a:br>
            <a:endParaRPr lang="en-US" sz="20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3413378"/>
              </p:ext>
            </p:extLst>
          </p:nvPr>
        </p:nvGraphicFramePr>
        <p:xfrm>
          <a:off x="43130" y="829574"/>
          <a:ext cx="9067798" cy="569497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122252">
                  <a:extLst>
                    <a:ext uri="{9D8B030D-6E8A-4147-A177-3AD203B41FA5}">
                      <a16:colId xmlns:a16="http://schemas.microsoft.com/office/drawing/2014/main" val="3874066685"/>
                    </a:ext>
                  </a:extLst>
                </a:gridCol>
                <a:gridCol w="841231">
                  <a:extLst>
                    <a:ext uri="{9D8B030D-6E8A-4147-A177-3AD203B41FA5}">
                      <a16:colId xmlns:a16="http://schemas.microsoft.com/office/drawing/2014/main" val="4107265948"/>
                    </a:ext>
                  </a:extLst>
                </a:gridCol>
                <a:gridCol w="841231">
                  <a:extLst>
                    <a:ext uri="{9D8B030D-6E8A-4147-A177-3AD203B41FA5}">
                      <a16:colId xmlns:a16="http://schemas.microsoft.com/office/drawing/2014/main" val="2730513296"/>
                    </a:ext>
                  </a:extLst>
                </a:gridCol>
                <a:gridCol w="841231">
                  <a:extLst>
                    <a:ext uri="{9D8B030D-6E8A-4147-A177-3AD203B41FA5}">
                      <a16:colId xmlns:a16="http://schemas.microsoft.com/office/drawing/2014/main" val="3324121322"/>
                    </a:ext>
                  </a:extLst>
                </a:gridCol>
                <a:gridCol w="841231">
                  <a:extLst>
                    <a:ext uri="{9D8B030D-6E8A-4147-A177-3AD203B41FA5}">
                      <a16:colId xmlns:a16="http://schemas.microsoft.com/office/drawing/2014/main" val="1348226393"/>
                    </a:ext>
                  </a:extLst>
                </a:gridCol>
                <a:gridCol w="841231">
                  <a:extLst>
                    <a:ext uri="{9D8B030D-6E8A-4147-A177-3AD203B41FA5}">
                      <a16:colId xmlns:a16="http://schemas.microsoft.com/office/drawing/2014/main" val="2441963027"/>
                    </a:ext>
                  </a:extLst>
                </a:gridCol>
                <a:gridCol w="841231">
                  <a:extLst>
                    <a:ext uri="{9D8B030D-6E8A-4147-A177-3AD203B41FA5}">
                      <a16:colId xmlns:a16="http://schemas.microsoft.com/office/drawing/2014/main" val="2260413308"/>
                    </a:ext>
                  </a:extLst>
                </a:gridCol>
                <a:gridCol w="841231">
                  <a:extLst>
                    <a:ext uri="{9D8B030D-6E8A-4147-A177-3AD203B41FA5}">
                      <a16:colId xmlns:a16="http://schemas.microsoft.com/office/drawing/2014/main" val="2634989886"/>
                    </a:ext>
                  </a:extLst>
                </a:gridCol>
                <a:gridCol w="1056929">
                  <a:extLst>
                    <a:ext uri="{9D8B030D-6E8A-4147-A177-3AD203B41FA5}">
                      <a16:colId xmlns:a16="http://schemas.microsoft.com/office/drawing/2014/main" val="4015872724"/>
                    </a:ext>
                  </a:extLst>
                </a:gridCol>
              </a:tblGrid>
              <a:tr h="58982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FY 2024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3256986"/>
                  </a:ext>
                </a:extLst>
              </a:tr>
              <a:tr h="53364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Enrollment Based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$61.1M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$39.3M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$35.8M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$164.2M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11479837"/>
                  </a:ext>
                </a:extLst>
              </a:tr>
              <a:tr h="533649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Outcomes Based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$83.5M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$72.0M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$48.0M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$246.4M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42902093"/>
                  </a:ext>
                </a:extLst>
              </a:tr>
              <a:tr h="533649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Mission Support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$78.9M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07826171"/>
                  </a:ext>
                </a:extLst>
              </a:tr>
              <a:tr h="468850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SSCM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$23.2M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$34.3M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$159.2M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$119.8M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$27.5M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$92.4M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$33.1M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$489.5M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0756492"/>
                  </a:ext>
                </a:extLst>
              </a:tr>
              <a:tr h="468850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State </a:t>
                      </a:r>
                    </a:p>
                    <a:p>
                      <a:pPr marL="0" algn="ctr" defTabSz="457200" rtl="0" eaLnBrk="1" fontAlgn="b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Programs 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$19.6M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$32.5M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54227327"/>
                  </a:ext>
                </a:extLst>
              </a:tr>
              <a:tr h="533649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SWPS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$121.8M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$121.8M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74257086"/>
                  </a:ext>
                </a:extLst>
              </a:tr>
              <a:tr h="468850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Sports Lottery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$9.2M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36623677"/>
                  </a:ext>
                </a:extLst>
              </a:tr>
              <a:tr h="4688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TRU + PSU Sustainability Funds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$6.2M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1887992"/>
                  </a:ext>
                </a:extLst>
              </a:tr>
              <a:tr h="468850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$25.7M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$38.1M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$301.3M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$131.1M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$30.0M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$97.0M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$35.8M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$659.1M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69396312"/>
                  </a:ext>
                </a:extLst>
              </a:tr>
              <a:tr h="468850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State Funding Per Fundable Student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$16,760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$15,056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$16,798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$10,683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$12,532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$7,584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$11,699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$12,548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96877952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A924EB-DF99-4028-85D9-83375C07342F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3528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Questions?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71800" y="950312"/>
            <a:ext cx="3200400" cy="61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 bwMode="auto">
          <a:xfrm>
            <a:off x="0" y="0"/>
            <a:ext cx="9144000" cy="381000"/>
          </a:xfrm>
          <a:prstGeom prst="rect">
            <a:avLst/>
          </a:prstGeom>
          <a:solidFill>
            <a:srgbClr val="003300"/>
          </a:solidFill>
          <a:ln w="9525" cap="flat" cmpd="sng" algn="ctr">
            <a:solidFill>
              <a:srgbClr val="00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0" y="6457950"/>
            <a:ext cx="9144000" cy="381000"/>
          </a:xfrm>
          <a:prstGeom prst="rect">
            <a:avLst/>
          </a:prstGeom>
          <a:solidFill>
            <a:srgbClr val="003300"/>
          </a:solidFill>
          <a:ln w="9525" cap="flat" cmpd="sng" algn="ctr">
            <a:solidFill>
              <a:srgbClr val="00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918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10600" cy="1112838"/>
          </a:xfrm>
        </p:spPr>
        <p:txBody>
          <a:bodyPr/>
          <a:lstStyle/>
          <a:p>
            <a:r>
              <a:rPr lang="en-US" sz="3600" dirty="0"/>
              <a:t>Discussion Topics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90600" y="1828800"/>
            <a:ext cx="8229600" cy="436833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Arial"/>
                <a:cs typeface="Arial"/>
              </a:rPr>
              <a:t>Public University Support Fund (PUSF) Overview</a:t>
            </a:r>
          </a:p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1200"/>
              </a:spcAft>
              <a:buSzTx/>
              <a:buFontTx/>
              <a:buChar char="•"/>
            </a:pPr>
            <a:r>
              <a:rPr lang="en-US" dirty="0">
                <a:latin typeface="Arial"/>
                <a:cs typeface="Arial"/>
              </a:rPr>
              <a:t>Comparative University Funding</a:t>
            </a:r>
          </a:p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1200"/>
              </a:spcAft>
              <a:buSzTx/>
              <a:buFontTx/>
              <a:buChar char="•"/>
            </a:pPr>
            <a:r>
              <a:rPr lang="en-US" dirty="0">
                <a:latin typeface="Arial"/>
                <a:cs typeface="Arial"/>
              </a:rPr>
              <a:t>Detailed Funding Categories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C6899E-5337-4D3D-A914-C1463440860A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6" name="Right Arrow 1">
            <a:extLst>
              <a:ext uri="{FF2B5EF4-FFF2-40B4-BE49-F238E27FC236}">
                <a16:creationId xmlns:a16="http://schemas.microsoft.com/office/drawing/2014/main" id="{A19CEAF4-1881-425B-BA76-95B058DD7A32}"/>
              </a:ext>
            </a:extLst>
          </p:cNvPr>
          <p:cNvSpPr/>
          <p:nvPr/>
        </p:nvSpPr>
        <p:spPr>
          <a:xfrm>
            <a:off x="451513" y="1874520"/>
            <a:ext cx="539087" cy="518615"/>
          </a:xfrm>
          <a:prstGeom prst="rightArrow">
            <a:avLst/>
          </a:prstGeom>
          <a:solidFill>
            <a:srgbClr val="007434"/>
          </a:solidFill>
          <a:ln>
            <a:solidFill>
              <a:srgbClr val="00743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446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Public University Support Fund (PUSF) Overview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021783" cy="51054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i="1" dirty="0"/>
              <a:t>The PUSF is the state’s primary direct funding contribution for university operations and is distributed by the Higher Education Coordinating Commission (HECC) via the Student Success and Completion Model (SSCM).</a:t>
            </a:r>
          </a:p>
          <a:p>
            <a:pPr marL="0" indent="0">
              <a:buNone/>
            </a:pPr>
            <a:endParaRPr lang="en-US" sz="2300" dirty="0"/>
          </a:p>
          <a:p>
            <a:pPr marL="0" indent="0">
              <a:buNone/>
            </a:pPr>
            <a:r>
              <a:rPr lang="en-US" dirty="0"/>
              <a:t>Components of SSCM: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Activity Based Funding: Student Credit Hours (SCH)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Outcomes Based Funding: Degrees &amp; Certificates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Mission Differentiation Funding: Supports Institutional Mission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300" dirty="0"/>
          </a:p>
          <a:p>
            <a:pPr marL="0" indent="0">
              <a:buNone/>
            </a:pPr>
            <a:r>
              <a:rPr lang="en-US" dirty="0"/>
              <a:t>Direct Legislative &amp; Operating Funding: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State Programs: predominantly non-academic programs operated as a part of the public service mission of a university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Statewide Public Service Programs: research, education and economic development activities run by OSU as a part of its land grant mission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Sports Lottery: funding to augment university athletics and fund graduate scholarships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Supplementary funding for the TRUs and PSU to aid in budget realignment efforts as they grapple with lower enrollment.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A50524-41E4-4599-BBF3-0280814CF9B3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053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6700" y="182094"/>
            <a:ext cx="8610600" cy="1189506"/>
          </a:xfrm>
        </p:spPr>
        <p:txBody>
          <a:bodyPr>
            <a:normAutofit/>
          </a:bodyPr>
          <a:lstStyle/>
          <a:p>
            <a:r>
              <a:rPr lang="en-US" sz="3600" dirty="0"/>
              <a:t>FY 2024 State Operating Resources</a:t>
            </a:r>
            <a:br>
              <a:rPr lang="en-US" sz="3600" dirty="0"/>
            </a:br>
            <a:r>
              <a:rPr lang="en-US" sz="2000" dirty="0"/>
              <a:t>(in millions of dollars)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3646260"/>
              </p:ext>
            </p:extLst>
          </p:nvPr>
        </p:nvGraphicFramePr>
        <p:xfrm>
          <a:off x="419101" y="938082"/>
          <a:ext cx="8305798" cy="558970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618342">
                  <a:extLst>
                    <a:ext uri="{9D8B030D-6E8A-4147-A177-3AD203B41FA5}">
                      <a16:colId xmlns:a16="http://schemas.microsoft.com/office/drawing/2014/main" val="2648750633"/>
                    </a:ext>
                  </a:extLst>
                </a:gridCol>
                <a:gridCol w="1362856">
                  <a:extLst>
                    <a:ext uri="{9D8B030D-6E8A-4147-A177-3AD203B41FA5}">
                      <a16:colId xmlns:a16="http://schemas.microsoft.com/office/drawing/2014/main" val="3874066685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4107265948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730513296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3324121322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1348226393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441963027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260413308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634989886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4015872724"/>
                    </a:ext>
                  </a:extLst>
                </a:gridCol>
              </a:tblGrid>
              <a:tr h="619154"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FY 2024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3256986"/>
                  </a:ext>
                </a:extLst>
              </a:tr>
              <a:tr h="560187">
                <a:tc rowSpan="3"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PUSF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Enrollment Based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$61.1M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$39.3M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$35.8M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$164.2M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11479837"/>
                  </a:ext>
                </a:extLst>
              </a:tr>
              <a:tr h="560187">
                <a:tc vMerge="1"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en-US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Outcomes Based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$83.5M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$72.0M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$48.0M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$246.4M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42902093"/>
                  </a:ext>
                </a:extLst>
              </a:tr>
              <a:tr h="560187">
                <a:tc vMerge="1"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en-US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Mission Support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$78.9M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07826171"/>
                  </a:ext>
                </a:extLst>
              </a:tr>
              <a:tr h="530815">
                <a:tc gridSpan="2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PUSF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kern="12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</a:t>
                      </a:r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SSCM</a:t>
                      </a:r>
                      <a:endParaRPr lang="en-US" sz="1600" b="0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$23.2M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$34.3M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$159.2M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$119.8M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$27.5M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$92.4M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$33.1M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$489.5M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0756492"/>
                  </a:ext>
                </a:extLst>
              </a:tr>
              <a:tr h="530815">
                <a:tc gridSpan="2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State </a:t>
                      </a:r>
                    </a:p>
                    <a:p>
                      <a:pPr marL="0" algn="ctr" defTabSz="457200" rtl="0" eaLnBrk="1" fontAlgn="b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Programs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State </a:t>
                      </a:r>
                    </a:p>
                    <a:p>
                      <a:pPr marL="0" algn="ctr" defTabSz="457200" rtl="0" eaLnBrk="1" fontAlgn="b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Programs 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$19.6M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$32.5M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54227327"/>
                  </a:ext>
                </a:extLst>
              </a:tr>
              <a:tr h="560187">
                <a:tc gridSpan="2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Statewide</a:t>
                      </a:r>
                      <a:r>
                        <a:rPr lang="en-US" sz="1600" kern="12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Public Service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Statewide</a:t>
                      </a:r>
                      <a:r>
                        <a:rPr lang="en-US" sz="1600" kern="12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Public Service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$121.8M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$121.8M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74257086"/>
                  </a:ext>
                </a:extLst>
              </a:tr>
              <a:tr h="530815">
                <a:tc gridSpan="2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Sports Lottery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Sports Lottery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$9.2M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36623677"/>
                  </a:ext>
                </a:extLst>
              </a:tr>
              <a:tr h="530815">
                <a:tc gridSpan="2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TRU + PSU Funding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$6.2M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84215768"/>
                  </a:ext>
                </a:extLst>
              </a:tr>
              <a:tr h="530815">
                <a:tc gridSpan="2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$25.7M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$38.1M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$301.3M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$131.1M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$30.0M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$97.0M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$35.8M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$659.1M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69396312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A924EB-DF99-4028-85D9-83375C07342F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137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10600" cy="1112838"/>
          </a:xfrm>
        </p:spPr>
        <p:txBody>
          <a:bodyPr/>
          <a:lstStyle/>
          <a:p>
            <a:r>
              <a:rPr lang="en-US" sz="3600" dirty="0"/>
              <a:t>Discussion Topics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90600" y="1828800"/>
            <a:ext cx="8229600" cy="436833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cs typeface="Arial"/>
              </a:rPr>
              <a:t>Public University Support Fund (PUSF) Overview</a:t>
            </a:r>
          </a:p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1200"/>
              </a:spcAft>
              <a:buSzTx/>
              <a:buFontTx/>
              <a:buChar char="•"/>
            </a:pPr>
            <a:r>
              <a:rPr lang="en-US" kern="0" dirty="0">
                <a:solidFill>
                  <a:srgbClr val="003300"/>
                </a:solidFill>
                <a:latin typeface="Arial"/>
                <a:cs typeface="Arial"/>
              </a:rPr>
              <a:t>Comparative University Funding</a:t>
            </a:r>
          </a:p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1200"/>
              </a:spcAft>
              <a:buSzTx/>
              <a:buFontTx/>
              <a:buChar char="•"/>
            </a:pPr>
            <a:r>
              <a:rPr lang="en-US" kern="0" dirty="0">
                <a:solidFill>
                  <a:srgbClr val="003300"/>
                </a:solidFill>
                <a:latin typeface="Arial"/>
                <a:cs typeface="Arial"/>
              </a:rPr>
              <a:t>Detailed Funding Categories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C6899E-5337-4D3D-A914-C1463440860A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6" name="Right Arrow 1">
            <a:extLst>
              <a:ext uri="{FF2B5EF4-FFF2-40B4-BE49-F238E27FC236}">
                <a16:creationId xmlns:a16="http://schemas.microsoft.com/office/drawing/2014/main" id="{A19CEAF4-1881-425B-BA76-95B058DD7A32}"/>
              </a:ext>
            </a:extLst>
          </p:cNvPr>
          <p:cNvSpPr/>
          <p:nvPr/>
        </p:nvSpPr>
        <p:spPr>
          <a:xfrm>
            <a:off x="451513" y="2986585"/>
            <a:ext cx="539087" cy="518615"/>
          </a:xfrm>
          <a:prstGeom prst="rightArrow">
            <a:avLst/>
          </a:prstGeom>
          <a:solidFill>
            <a:srgbClr val="007434"/>
          </a:solidFill>
          <a:ln>
            <a:solidFill>
              <a:srgbClr val="00743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751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Comparative University Funding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072084"/>
              </p:ext>
            </p:extLst>
          </p:nvPr>
        </p:nvGraphicFramePr>
        <p:xfrm>
          <a:off x="146304" y="1297807"/>
          <a:ext cx="8851392" cy="5188513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3874066685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118001508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730513296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3324121322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1348226393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441963027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260413308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634989886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1407117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FY 2024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3256986"/>
                  </a:ext>
                </a:extLst>
              </a:tr>
              <a:tr h="592463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Fundable Students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1,532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2,531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17,936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12,276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2,395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12,794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3,061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52,526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07389336"/>
                  </a:ext>
                </a:extLst>
              </a:tr>
              <a:tr h="152400">
                <a:tc gridSpan="9"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5119598"/>
                  </a:ext>
                </a:extLst>
              </a:tr>
              <a:tr h="794644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PUSF Funding </a:t>
                      </a:r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$23.2M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$34.3M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$159.2M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$119.8M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$27.5M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$92.4M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$33.1M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$489.5M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11706081"/>
                  </a:ext>
                </a:extLst>
              </a:tr>
              <a:tr h="811363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PUSF Funding Per Fundable Student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$15,161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$13,532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$8,874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$9,760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$11,482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$7,224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$10,803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$9,318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29832287"/>
                  </a:ext>
                </a:extLst>
              </a:tr>
              <a:tr h="0">
                <a:tc gridSpan="9"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00" b="0" kern="1200" dirty="0">
                        <a:solidFill>
                          <a:schemeClr val="dk1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2323551"/>
                  </a:ext>
                </a:extLst>
              </a:tr>
              <a:tr h="810516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FY 2024 </a:t>
                      </a:r>
                    </a:p>
                    <a:p>
                      <a:pPr marL="0" algn="ctr" defTabSz="457200" rtl="0" eaLnBrk="1" fontAlgn="b" latinLnBrk="0" hangingPunct="1"/>
                      <a:r>
                        <a:rPr lang="en-US" sz="16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State Funding</a:t>
                      </a:r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$25.7M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$38.1M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$301.3M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$131.1M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$30.0M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$97.0M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$35.8M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$659.1M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56910556"/>
                  </a:ext>
                </a:extLst>
              </a:tr>
              <a:tr h="1051767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State Funding per Fundable Student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$16,760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$15,056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$16,798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$10,683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$12,532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$7,584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$11,699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$12,548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29965478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A924EB-DF99-4028-85D9-83375C07342F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314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Comparative University Funding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0320674"/>
              </p:ext>
            </p:extLst>
          </p:nvPr>
        </p:nvGraphicFramePr>
        <p:xfrm>
          <a:off x="152400" y="1371600"/>
          <a:ext cx="8851392" cy="373879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3874066685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4107265948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730513296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324121322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1348226393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441963027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260413308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634989886"/>
                    </a:ext>
                  </a:extLst>
                </a:gridCol>
                <a:gridCol w="1155192">
                  <a:extLst>
                    <a:ext uri="{9D8B030D-6E8A-4147-A177-3AD203B41FA5}">
                      <a16:colId xmlns:a16="http://schemas.microsoft.com/office/drawing/2014/main" val="4015872724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FY 2024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3256986"/>
                  </a:ext>
                </a:extLst>
              </a:tr>
              <a:tr h="46102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Net Tuition Revenue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$23.9M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$31.4M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$469.7M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$175.2M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$33.9M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$504.3M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$31.5M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$1,269.9M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4653712"/>
                  </a:ext>
                </a:extLst>
              </a:tr>
              <a:tr h="46102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State &amp; Governmental Appropriations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$25.4M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$36.8M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$302.7M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$131.6M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$27.9M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$98.2M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$34.8M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$657.4M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46877452"/>
                  </a:ext>
                </a:extLst>
              </a:tr>
              <a:tr h="46102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 Revenue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$2.9M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$142.4M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$40.1M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$52.6M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$250.3M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11479837"/>
                  </a:ext>
                </a:extLst>
              </a:tr>
              <a:tr h="59727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E&amp;G Revenue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$52.3M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$72.0M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$914.8M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$347.0M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$65.4M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$655.1M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$71.0M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$2,177.5M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0756492"/>
                  </a:ext>
                </a:extLst>
              </a:tr>
              <a:tr h="6891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Percentage of E&amp;G Funded with State &amp; Governmental Appropriations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48.7%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51.2%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33.1%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37.9%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42.6%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15.0%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48.9%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30.2%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98995360"/>
                  </a:ext>
                </a:extLst>
              </a:tr>
              <a:tr h="328644">
                <a:tc gridSpan="9"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4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2951534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0" y="6029980"/>
            <a:ext cx="6591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/>
              <a:t>Sources: </a:t>
            </a:r>
          </a:p>
          <a:p>
            <a:pPr algn="l"/>
            <a:r>
              <a:rPr lang="en-US" sz="1400" dirty="0"/>
              <a:t>Various university FYE Actual BOT Management Reports. WOU Q3 Forecast.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A924EB-DF99-4028-85D9-83375C07342F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426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10600" cy="1112838"/>
          </a:xfrm>
        </p:spPr>
        <p:txBody>
          <a:bodyPr/>
          <a:lstStyle/>
          <a:p>
            <a:r>
              <a:rPr lang="en-US" sz="3600" dirty="0"/>
              <a:t>Discussion Topics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90600" y="1828800"/>
            <a:ext cx="8229600" cy="436833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cs typeface="Arial"/>
              </a:rPr>
              <a:t>Public University Support Fund (PUSF) Overview</a:t>
            </a:r>
          </a:p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1200"/>
              </a:spcAft>
              <a:buSzTx/>
              <a:buFontTx/>
              <a:buChar char="•"/>
            </a:pPr>
            <a:r>
              <a:rPr lang="en-US" kern="0" dirty="0">
                <a:solidFill>
                  <a:srgbClr val="003300"/>
                </a:solidFill>
                <a:latin typeface="Arial"/>
                <a:cs typeface="Arial"/>
              </a:rPr>
              <a:t>Comparative University Funding</a:t>
            </a:r>
          </a:p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1200"/>
              </a:spcAft>
              <a:buSzTx/>
              <a:buFontTx/>
              <a:buChar char="•"/>
            </a:pPr>
            <a:r>
              <a:rPr lang="en-US" kern="0" dirty="0">
                <a:solidFill>
                  <a:srgbClr val="003300"/>
                </a:solidFill>
                <a:latin typeface="Arial"/>
                <a:cs typeface="Arial"/>
              </a:rPr>
              <a:t>Detailed Funding Categories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C6899E-5337-4D3D-A914-C1463440860A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6" name="Right Arrow 1">
            <a:extLst>
              <a:ext uri="{FF2B5EF4-FFF2-40B4-BE49-F238E27FC236}">
                <a16:creationId xmlns:a16="http://schemas.microsoft.com/office/drawing/2014/main" id="{A19CEAF4-1881-425B-BA76-95B058DD7A32}"/>
              </a:ext>
            </a:extLst>
          </p:cNvPr>
          <p:cNvSpPr/>
          <p:nvPr/>
        </p:nvSpPr>
        <p:spPr>
          <a:xfrm>
            <a:off x="451513" y="3630168"/>
            <a:ext cx="539087" cy="518615"/>
          </a:xfrm>
          <a:prstGeom prst="rightArrow">
            <a:avLst/>
          </a:prstGeom>
          <a:solidFill>
            <a:srgbClr val="007434"/>
          </a:solidFill>
          <a:ln>
            <a:solidFill>
              <a:srgbClr val="00743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316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65238"/>
            <a:ext cx="8229600" cy="5211762"/>
          </a:xfrm>
          <a:ln>
            <a:noFill/>
          </a:ln>
        </p:spPr>
        <p:txBody>
          <a:bodyPr>
            <a:noAutofit/>
          </a:bodyPr>
          <a:lstStyle/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0"/>
              </a:spcAft>
              <a:buSzTx/>
              <a:buFont typeface="Arial" panose="020B0604020202020204" pitchFamily="34" charset="0"/>
              <a:buChar char="•"/>
            </a:pPr>
            <a:r>
              <a:rPr lang="en-US" sz="1800" b="1" kern="0" dirty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Data:</a:t>
            </a:r>
          </a:p>
          <a:p>
            <a:pPr lvl="1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kern="0" dirty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“Fundable Students” are resident undergraduate and masters students and all PhD students </a:t>
            </a:r>
          </a:p>
          <a:p>
            <a:pPr lvl="1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kern="0" dirty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Calculations based on 3-year rolling averages</a:t>
            </a:r>
          </a:p>
          <a:p>
            <a:pPr lvl="1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Credit hours and degrees are cost-weighted based on student level and field of study (weighting revised during 2020-21)</a:t>
            </a:r>
            <a:endParaRPr lang="en-US" sz="15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1" kern="0" dirty="0">
                <a:latin typeface="Calibri" panose="020F0502020204030204" pitchFamily="34" charset="0"/>
                <a:cs typeface="Calibri" panose="020F0502020204030204" pitchFamily="34" charset="0"/>
              </a:rPr>
              <a:t>Mission Support: </a:t>
            </a:r>
          </a:p>
          <a:p>
            <a:pPr lvl="1" indent="-346075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Supports the unique regional, research and public service missions and activities of each university (</a:t>
            </a:r>
            <a:r>
              <a:rPr lang="en-US" sz="1500" kern="0" dirty="0">
                <a:latin typeface="Calibri" panose="020F0502020204030204" pitchFamily="34" charset="0"/>
                <a:cs typeface="Calibri" panose="020F0502020204030204" pitchFamily="34" charset="0"/>
              </a:rPr>
              <a:t>capped at 16.6% of SSCM)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1" kern="0" dirty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Activity Funding: </a:t>
            </a:r>
          </a:p>
          <a:p>
            <a:pPr lvl="1" indent="-346075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Distributes funding based on student credit hour (SCH) completions of fundable students </a:t>
            </a:r>
            <a:r>
              <a:rPr lang="en-US" sz="1500" kern="0" dirty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(40% of remainder)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b="1" kern="0" dirty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Outcomes Funding: </a:t>
            </a:r>
          </a:p>
          <a:p>
            <a:pPr lvl="1" indent="-3460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Distributes funding based on degree and certificate completions by fundable students (60% of remainder)</a:t>
            </a:r>
          </a:p>
          <a:p>
            <a:pPr marL="342900" lvl="0" indent="-342900" defTabSz="914400" eaLnBrk="0" fontAlgn="base" hangingPunct="0">
              <a:spcBef>
                <a:spcPts val="0"/>
              </a:spcBef>
              <a:spcAft>
                <a:spcPts val="0"/>
              </a:spcAft>
              <a:buSzTx/>
              <a:buFont typeface="Arial" panose="020B0604020202020204" pitchFamily="34" charset="0"/>
              <a:buChar char="•"/>
            </a:pPr>
            <a:r>
              <a:rPr lang="en-US" sz="1800" b="1" kern="0" dirty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Additional Outcomes Funding:</a:t>
            </a:r>
          </a:p>
          <a:p>
            <a:pPr lvl="1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1500" kern="0" dirty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reas of study (STEM, Health and Bilingual Education), </a:t>
            </a:r>
          </a:p>
          <a:p>
            <a:pPr lvl="1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1500" kern="0" dirty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argeted student populations (underrepresented minority, rural, low-income and veteran), </a:t>
            </a:r>
          </a:p>
          <a:p>
            <a:pPr lvl="1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Degrees for </a:t>
            </a:r>
            <a:r>
              <a:rPr lang="en-US" sz="1500" kern="0" dirty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CC transfers incentivized and inter-university transfers discounted</a:t>
            </a:r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10600" cy="1112838"/>
          </a:xfrm>
        </p:spPr>
        <p:txBody>
          <a:bodyPr>
            <a:noAutofit/>
          </a:bodyPr>
          <a:lstStyle/>
          <a:p>
            <a:r>
              <a:rPr lang="en-US" sz="3600" dirty="0"/>
              <a:t>PUSF: Allocated via Student Success &amp; Completion Model (SSCM)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C6899E-5337-4D3D-A914-C1463440860A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792612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24377</TotalTime>
  <Words>2270</Words>
  <Application>Microsoft Office PowerPoint</Application>
  <PresentationFormat>On-screen Show (4:3)</PresentationFormat>
  <Paragraphs>876</Paragraphs>
  <Slides>19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Default Design</vt:lpstr>
      <vt:lpstr>Public University Support Fund (PUSF) Briefing</vt:lpstr>
      <vt:lpstr>Discussion Topics</vt:lpstr>
      <vt:lpstr>Public University Support Fund (PUSF) Overview</vt:lpstr>
      <vt:lpstr>FY 2024 State Operating Resources (in millions of dollars)</vt:lpstr>
      <vt:lpstr>Discussion Topics</vt:lpstr>
      <vt:lpstr>Comparative University Funding</vt:lpstr>
      <vt:lpstr>Comparative University Funding</vt:lpstr>
      <vt:lpstr>Discussion Topics</vt:lpstr>
      <vt:lpstr>PUSF: Allocated via Student Success &amp; Completion Model (SSCM)</vt:lpstr>
      <vt:lpstr>SSCM Background</vt:lpstr>
      <vt:lpstr>Activity and Outcomes Based Funding</vt:lpstr>
      <vt:lpstr>Mission Differentiation Funding </vt:lpstr>
      <vt:lpstr>Other Direct Legislative &amp; Operating Funds (Outside of PUSF)</vt:lpstr>
      <vt:lpstr>State Programs Funding (FY 2024)</vt:lpstr>
      <vt:lpstr>Statewide Public Service Programs (FY 2024)</vt:lpstr>
      <vt:lpstr>Sports Lottery (FY 2024)</vt:lpstr>
      <vt:lpstr>TRU + PSU Sustainability Funds (FY 2024)</vt:lpstr>
      <vt:lpstr>State Operating Resources (FY 2024)  </vt:lpstr>
      <vt:lpstr>Questions?</vt:lpstr>
    </vt:vector>
  </TitlesOfParts>
  <Company>ORSA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University of Oregon</dc:creator>
  <cp:lastModifiedBy>Debbie Sharp</cp:lastModifiedBy>
  <cp:revision>1002</cp:revision>
  <cp:lastPrinted>2024-10-28T19:33:46Z</cp:lastPrinted>
  <dcterms:created xsi:type="dcterms:W3CDTF">2006-10-01T23:20:38Z</dcterms:created>
  <dcterms:modified xsi:type="dcterms:W3CDTF">2024-10-28T20:14:18Z</dcterms:modified>
</cp:coreProperties>
</file>