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803" r:id="rId2"/>
    <p:sldId id="814" r:id="rId3"/>
    <p:sldId id="725" r:id="rId4"/>
    <p:sldId id="813" r:id="rId5"/>
    <p:sldId id="639" r:id="rId6"/>
    <p:sldId id="799" r:id="rId7"/>
    <p:sldId id="668" r:id="rId8"/>
    <p:sldId id="676" r:id="rId9"/>
    <p:sldId id="669" r:id="rId10"/>
    <p:sldId id="670" r:id="rId11"/>
    <p:sldId id="671" r:id="rId12"/>
    <p:sldId id="672" r:id="rId13"/>
    <p:sldId id="673" r:id="rId14"/>
    <p:sldId id="811" r:id="rId15"/>
    <p:sldId id="815" r:id="rId16"/>
    <p:sldId id="730" r:id="rId17"/>
    <p:sldId id="819" r:id="rId18"/>
    <p:sldId id="812" r:id="rId19"/>
    <p:sldId id="732" r:id="rId20"/>
    <p:sldId id="733" r:id="rId21"/>
    <p:sldId id="816" r:id="rId22"/>
    <p:sldId id="806" r:id="rId23"/>
  </p:sldIdLst>
  <p:sldSz cx="9144000" cy="6858000" type="screen4x3"/>
  <p:notesSz cx="9309100" cy="70231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11" userDrawn="1">
          <p15:clr>
            <a:srgbClr val="A4A3A4"/>
          </p15:clr>
        </p15:guide>
        <p15:guide id="2" pos="2133" userDrawn="1">
          <p15:clr>
            <a:srgbClr val="A4A3A4"/>
          </p15:clr>
        </p15:guide>
        <p15:guide id="3" pos="2142" userDrawn="1">
          <p15:clr>
            <a:srgbClr val="A4A3A4"/>
          </p15:clr>
        </p15:guide>
        <p15:guide id="4" orient="horz" pos="2213" userDrawn="1">
          <p15:clr>
            <a:srgbClr val="A4A3A4"/>
          </p15:clr>
        </p15:guide>
        <p15:guide id="5" pos="2921" userDrawn="1">
          <p15:clr>
            <a:srgbClr val="A4A3A4"/>
          </p15:clr>
        </p15:guide>
        <p15:guide id="6" pos="29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Winters Francois" initials="JWF" lastIdx="1" clrIdx="0"/>
  <p:cmAuthor id="1" name="Debbie Sharp" initials="DS" lastIdx="7" clrIdx="1">
    <p:extLst>
      <p:ext uri="{19B8F6BF-5375-455C-9EA6-DF929625EA0E}">
        <p15:presenceInfo xmlns:p15="http://schemas.microsoft.com/office/powerpoint/2012/main" userId="S-1-5-21-2613503727-1553357937-2150718590-262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731"/>
    <a:srgbClr val="007030"/>
    <a:srgbClr val="007434"/>
    <a:srgbClr val="003300"/>
    <a:srgbClr val="009900"/>
    <a:srgbClr val="E2E11B"/>
    <a:srgbClr val="FFFF66"/>
    <a:srgbClr val="FF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5" autoAdjust="0"/>
    <p:restoredTop sz="77288" autoAdjust="0"/>
  </p:normalViewPr>
  <p:slideViewPr>
    <p:cSldViewPr>
      <p:cViewPr varScale="1">
        <p:scale>
          <a:sx n="74" d="100"/>
          <a:sy n="74" d="100"/>
        </p:scale>
        <p:origin x="1747"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5" d="100"/>
          <a:sy n="105" d="100"/>
        </p:scale>
        <p:origin x="1548" y="120"/>
      </p:cViewPr>
      <p:guideLst>
        <p:guide orient="horz" pos="2811"/>
        <p:guide pos="2133"/>
        <p:guide pos="2142"/>
        <p:guide orient="horz" pos="2213"/>
        <p:guide pos="2921"/>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65486893556596E-2"/>
          <c:y val="0.102321978041026"/>
          <c:w val="0.95769620483992601"/>
          <c:h val="0.77175758194855104"/>
        </c:manualLayout>
      </c:layout>
      <c:lineChart>
        <c:grouping val="standard"/>
        <c:varyColors val="0"/>
        <c:ser>
          <c:idx val="0"/>
          <c:order val="0"/>
          <c:tx>
            <c:strRef>
              <c:f>Sheet1!$B$1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8.0981571777476793E-2"/>
                  <c:y val="-3.1903239233850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DB-4C6F-ADB6-5E0513B31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2020 = $232 per SCH</c:v>
                </c:pt>
                <c:pt idx="1">
                  <c:v>2021</c:v>
                </c:pt>
                <c:pt idx="2">
                  <c:v>2022</c:v>
                </c:pt>
                <c:pt idx="3">
                  <c:v>2023</c:v>
                </c:pt>
                <c:pt idx="4">
                  <c:v>2024</c:v>
                </c:pt>
              </c:strCache>
            </c:strRef>
          </c:cat>
          <c:val>
            <c:numRef>
              <c:f>Sheet1!$B$2:$B$6</c:f>
              <c:numCache>
                <c:formatCode>_(* #,##0_);_(* \(#,##0\);_(* "-"_);_(@_)</c:formatCode>
                <c:ptCount val="5"/>
                <c:pt idx="1">
                  <c:v>243.6</c:v>
                </c:pt>
                <c:pt idx="2">
                  <c:v>255.78</c:v>
                </c:pt>
                <c:pt idx="3">
                  <c:v>268.56900000000002</c:v>
                </c:pt>
                <c:pt idx="4">
                  <c:v>281.99745000000001</c:v>
                </c:pt>
              </c:numCache>
            </c:numRef>
          </c:val>
          <c:smooth val="0"/>
          <c:extLst>
            <c:ext xmlns:c16="http://schemas.microsoft.com/office/drawing/2014/chart" uri="{C3380CC4-5D6E-409C-BE32-E72D297353CC}">
              <c16:uniqueId val="{00000000-89DB-4C6F-ADB6-5E0513B3171E}"/>
            </c:ext>
          </c:extLst>
        </c:ser>
        <c:ser>
          <c:idx val="1"/>
          <c:order val="1"/>
          <c:tx>
            <c:strRef>
              <c:f>Sheet1!$C$1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2020 = $232 per SCH</c:v>
                </c:pt>
                <c:pt idx="1">
                  <c:v>2021</c:v>
                </c:pt>
                <c:pt idx="2">
                  <c:v>2022</c:v>
                </c:pt>
                <c:pt idx="3">
                  <c:v>2023</c:v>
                </c:pt>
                <c:pt idx="4">
                  <c:v>2024</c:v>
                </c:pt>
              </c:strCache>
            </c:strRef>
          </c:cat>
          <c:val>
            <c:numRef>
              <c:f>Sheet1!$C$2:$C$6</c:f>
              <c:numCache>
                <c:formatCode>_(* #,##0_);_(* \(#,##0\);_(* "-"_);_(@_)</c:formatCode>
                <c:ptCount val="5"/>
                <c:pt idx="1">
                  <c:v>254.62</c:v>
                </c:pt>
                <c:pt idx="2">
                  <c:v>254.62</c:v>
                </c:pt>
                <c:pt idx="3">
                  <c:v>254.62</c:v>
                </c:pt>
                <c:pt idx="4">
                  <c:v>254.62</c:v>
                </c:pt>
              </c:numCache>
            </c:numRef>
          </c:val>
          <c:smooth val="0"/>
          <c:extLst>
            <c:ext xmlns:c16="http://schemas.microsoft.com/office/drawing/2014/chart" uri="{C3380CC4-5D6E-409C-BE32-E72D297353CC}">
              <c16:uniqueId val="{00000000-45DC-4828-84A0-4C91F4D39865}"/>
            </c:ext>
          </c:extLst>
        </c:ser>
        <c:dLbls>
          <c:showLegendKey val="0"/>
          <c:showVal val="0"/>
          <c:showCatName val="0"/>
          <c:showSerName val="0"/>
          <c:showPercent val="0"/>
          <c:showBubbleSize val="0"/>
        </c:dLbls>
        <c:marker val="1"/>
        <c:smooth val="0"/>
        <c:axId val="-2147474328"/>
        <c:axId val="-2147477912"/>
      </c:lineChart>
      <c:catAx>
        <c:axId val="-214747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7477912"/>
        <c:crosses val="autoZero"/>
        <c:auto val="1"/>
        <c:lblAlgn val="ctr"/>
        <c:lblOffset val="100"/>
        <c:noMultiLvlLbl val="0"/>
      </c:catAx>
      <c:valAx>
        <c:axId val="-2147477912"/>
        <c:scaling>
          <c:orientation val="minMax"/>
          <c:max val="290"/>
          <c:min val="23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7474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4406072834"/>
          <c:y val="0.14607848191901401"/>
          <c:w val="0.95769620483992601"/>
          <c:h val="0.73504091836367202"/>
        </c:manualLayout>
      </c:layout>
      <c:lineChart>
        <c:grouping val="standard"/>
        <c:varyColors val="0"/>
        <c:ser>
          <c:idx val="0"/>
          <c:order val="0"/>
          <c:tx>
            <c:strRef>
              <c:f>Sheet1!$B$1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DB-4C6F-ADB6-5E0513B3171E}"/>
                </c:ext>
              </c:extLst>
            </c:dLbl>
            <c:dLbl>
              <c:idx val="2"/>
              <c:layout>
                <c:manualLayout>
                  <c:x val="-9.2822951988874899E-2"/>
                  <c:y val="-3.671657454596970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1021456950364775E-2"/>
                      <c:h val="5.7400244873532603E-2"/>
                    </c:manualLayout>
                  </c15:layout>
                </c:ext>
                <c:ext xmlns:c16="http://schemas.microsoft.com/office/drawing/2014/chart" uri="{C3380CC4-5D6E-409C-BE32-E72D297353CC}">
                  <c16:uniqueId val="{00000008-89DB-4C6F-ADB6-5E0513B3171E}"/>
                </c:ext>
              </c:extLst>
            </c:dLbl>
            <c:dLbl>
              <c:idx val="3"/>
              <c:layout>
                <c:manualLayout>
                  <c:x val="-6.2209409972530501E-2"/>
                  <c:y val="-1.52985727274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DB-4C6F-ADB6-5E0513B3171E}"/>
                </c:ext>
              </c:extLst>
            </c:dLbl>
            <c:dLbl>
              <c:idx val="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DC-4828-84A0-4C91F4D39865}"/>
                </c:ext>
              </c:extLst>
            </c:dLbl>
            <c:dLbl>
              <c:idx val="5"/>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7-48AE-8534-EFA0063BB9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2020 = $232 per SCH</c:v>
                </c:pt>
                <c:pt idx="1">
                  <c:v>2021</c:v>
                </c:pt>
                <c:pt idx="2">
                  <c:v>2022</c:v>
                </c:pt>
                <c:pt idx="3">
                  <c:v>2023</c:v>
                </c:pt>
                <c:pt idx="4">
                  <c:v>2024</c:v>
                </c:pt>
                <c:pt idx="5">
                  <c:v>2025</c:v>
                </c:pt>
              </c:strCache>
            </c:strRef>
          </c:cat>
          <c:val>
            <c:numRef>
              <c:f>Sheet1!$B$2:$B$7</c:f>
              <c:numCache>
                <c:formatCode>"$"#,##0</c:formatCode>
                <c:ptCount val="6"/>
                <c:pt idx="1">
                  <c:v>243.6</c:v>
                </c:pt>
                <c:pt idx="2">
                  <c:v>255.78</c:v>
                </c:pt>
                <c:pt idx="3">
                  <c:v>268.56900000000002</c:v>
                </c:pt>
                <c:pt idx="4">
                  <c:v>281.99745000000001</c:v>
                </c:pt>
                <c:pt idx="5">
                  <c:v>296.09732250000002</c:v>
                </c:pt>
              </c:numCache>
            </c:numRef>
          </c:val>
          <c:smooth val="0"/>
          <c:extLst>
            <c:ext xmlns:c16="http://schemas.microsoft.com/office/drawing/2014/chart" uri="{C3380CC4-5D6E-409C-BE32-E72D297353CC}">
              <c16:uniqueId val="{00000000-89DB-4C6F-ADB6-5E0513B3171E}"/>
            </c:ext>
          </c:extLst>
        </c:ser>
        <c:ser>
          <c:idx val="1"/>
          <c:order val="1"/>
          <c:tx>
            <c:strRef>
              <c:f>Sheet1!$C$1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2020 = $232 per SCH</c:v>
                </c:pt>
                <c:pt idx="1">
                  <c:v>2021</c:v>
                </c:pt>
                <c:pt idx="2">
                  <c:v>2022</c:v>
                </c:pt>
                <c:pt idx="3">
                  <c:v>2023</c:v>
                </c:pt>
                <c:pt idx="4">
                  <c:v>2024</c:v>
                </c:pt>
                <c:pt idx="5">
                  <c:v>2025</c:v>
                </c:pt>
              </c:strCache>
            </c:strRef>
          </c:cat>
          <c:val>
            <c:numRef>
              <c:f>Sheet1!$C$2:$C$7</c:f>
              <c:numCache>
                <c:formatCode>"$"#,##0</c:formatCode>
                <c:ptCount val="6"/>
                <c:pt idx="1">
                  <c:v>254.62</c:v>
                </c:pt>
                <c:pt idx="2">
                  <c:v>254.62</c:v>
                </c:pt>
                <c:pt idx="3">
                  <c:v>254.62</c:v>
                </c:pt>
                <c:pt idx="4">
                  <c:v>254.62</c:v>
                </c:pt>
                <c:pt idx="5">
                  <c:v>254.62</c:v>
                </c:pt>
              </c:numCache>
            </c:numRef>
          </c:val>
          <c:smooth val="0"/>
          <c:extLst>
            <c:ext xmlns:c16="http://schemas.microsoft.com/office/drawing/2014/chart" uri="{C3380CC4-5D6E-409C-BE32-E72D297353CC}">
              <c16:uniqueId val="{00000000-45DC-4828-84A0-4C91F4D39865}"/>
            </c:ext>
          </c:extLst>
        </c:ser>
        <c:dLbls>
          <c:showLegendKey val="0"/>
          <c:showVal val="0"/>
          <c:showCatName val="0"/>
          <c:showSerName val="0"/>
          <c:showPercent val="0"/>
          <c:showBubbleSize val="0"/>
        </c:dLbls>
        <c:marker val="1"/>
        <c:smooth val="0"/>
        <c:axId val="2123392168"/>
        <c:axId val="2123720824"/>
      </c:lineChart>
      <c:catAx>
        <c:axId val="212339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720824"/>
        <c:crosses val="autoZero"/>
        <c:auto val="1"/>
        <c:lblAlgn val="ctr"/>
        <c:lblOffset val="100"/>
        <c:noMultiLvlLbl val="0"/>
      </c:catAx>
      <c:valAx>
        <c:axId val="2123720824"/>
        <c:scaling>
          <c:orientation val="minMax"/>
          <c:max val="300"/>
          <c:min val="23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3921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19495816350506E-2"/>
          <c:y val="8.5997092743737194E-2"/>
          <c:w val="0.96034966655545495"/>
          <c:h val="0.80758194333678401"/>
        </c:manualLayout>
      </c:layout>
      <c:lineChart>
        <c:grouping val="standard"/>
        <c:varyColors val="0"/>
        <c:ser>
          <c:idx val="0"/>
          <c:order val="0"/>
          <c:tx>
            <c:strRef>
              <c:f>Sheet1!$C$1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7.3551368539631706E-2"/>
                  <c:y val="-6.6431144972539394E-2"/>
                </c:manualLayout>
              </c:layout>
              <c:spPr>
                <a:solidFill>
                  <a:schemeClr val="lt1"/>
                </a:solidFill>
                <a:ln>
                  <a:noFill/>
                </a:ln>
                <a:effectLst>
                  <a:outerShdw blurRad="50800" dist="50800" dir="5400000" algn="ctr" rotWithShape="0">
                    <a:schemeClr val="bg1"/>
                  </a:outerShdw>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52C2-47F9-9306-1C69E48DAD82}"/>
                </c:ext>
              </c:extLst>
            </c:dLbl>
            <c:spPr>
              <a:noFill/>
              <a:ln>
                <a:noFill/>
              </a:ln>
              <a:effectLst>
                <a:outerShdw blurRad="50800" dist="50800" dir="5400000" algn="ctr" rotWithShape="0">
                  <a:srgbClr val="FFFFFF"/>
                </a:outerShdw>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Sheet1!$B$2:$B$10</c:f>
              <c:strCache>
                <c:ptCount val="9"/>
                <c:pt idx="0">
                  <c:v>FY 2020 = $232 per SCH</c:v>
                </c:pt>
                <c:pt idx="1">
                  <c:v>2021</c:v>
                </c:pt>
                <c:pt idx="2">
                  <c:v>2022</c:v>
                </c:pt>
                <c:pt idx="3">
                  <c:v>2023</c:v>
                </c:pt>
                <c:pt idx="4">
                  <c:v>2024</c:v>
                </c:pt>
                <c:pt idx="5">
                  <c:v>2025</c:v>
                </c:pt>
                <c:pt idx="6">
                  <c:v>2026</c:v>
                </c:pt>
                <c:pt idx="7">
                  <c:v>2027</c:v>
                </c:pt>
                <c:pt idx="8">
                  <c:v>2028</c:v>
                </c:pt>
              </c:strCache>
            </c:strRef>
          </c:cat>
          <c:val>
            <c:numRef>
              <c:f>Sheet1!$C$2:$C$10</c:f>
              <c:numCache>
                <c:formatCode>"$"#,##0</c:formatCode>
                <c:ptCount val="9"/>
                <c:pt idx="1">
                  <c:v>243.6</c:v>
                </c:pt>
                <c:pt idx="2">
                  <c:v>255.78</c:v>
                </c:pt>
                <c:pt idx="3">
                  <c:v>268.56900000000002</c:v>
                </c:pt>
                <c:pt idx="4">
                  <c:v>281.99745000000001</c:v>
                </c:pt>
                <c:pt idx="5">
                  <c:v>296.09732250000002</c:v>
                </c:pt>
                <c:pt idx="6">
                  <c:v>310.90218862500001</c:v>
                </c:pt>
                <c:pt idx="7">
                  <c:v>326.44729805625002</c:v>
                </c:pt>
                <c:pt idx="8">
                  <c:v>342.7696629590626</c:v>
                </c:pt>
              </c:numCache>
            </c:numRef>
          </c:val>
          <c:smooth val="0"/>
          <c:extLst>
            <c:ext xmlns:c16="http://schemas.microsoft.com/office/drawing/2014/chart" uri="{C3380CC4-5D6E-409C-BE32-E72D297353CC}">
              <c16:uniqueId val="{00000000-52C2-47F9-9306-1C69E48DAD82}"/>
            </c:ext>
          </c:extLst>
        </c:ser>
        <c:ser>
          <c:idx val="1"/>
          <c:order val="1"/>
          <c:tx>
            <c:strRef>
              <c:f>Sheet1!$D$1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9.8783398913433296E-2"/>
                  <c:y val="1.976843760428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C2-47F9-9306-1C69E48DAD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Sheet1!$B$2:$B$10</c:f>
              <c:strCache>
                <c:ptCount val="9"/>
                <c:pt idx="0">
                  <c:v>FY 2020 = $232 per SCH</c:v>
                </c:pt>
                <c:pt idx="1">
                  <c:v>2021</c:v>
                </c:pt>
                <c:pt idx="2">
                  <c:v>2022</c:v>
                </c:pt>
                <c:pt idx="3">
                  <c:v>2023</c:v>
                </c:pt>
                <c:pt idx="4">
                  <c:v>2024</c:v>
                </c:pt>
                <c:pt idx="5">
                  <c:v>2025</c:v>
                </c:pt>
                <c:pt idx="6">
                  <c:v>2026</c:v>
                </c:pt>
                <c:pt idx="7">
                  <c:v>2027</c:v>
                </c:pt>
                <c:pt idx="8">
                  <c:v>2028</c:v>
                </c:pt>
              </c:strCache>
            </c:strRef>
          </c:cat>
          <c:val>
            <c:numRef>
              <c:f>Sheet1!$D$2:$D$10</c:f>
              <c:numCache>
                <c:formatCode>"$"#,##0</c:formatCode>
                <c:ptCount val="9"/>
                <c:pt idx="1">
                  <c:v>254.62</c:v>
                </c:pt>
                <c:pt idx="2">
                  <c:v>254.62</c:v>
                </c:pt>
                <c:pt idx="3">
                  <c:v>254.62</c:v>
                </c:pt>
                <c:pt idx="4">
                  <c:v>254.62</c:v>
                </c:pt>
                <c:pt idx="5">
                  <c:v>254.62</c:v>
                </c:pt>
                <c:pt idx="6">
                  <c:v>267.351</c:v>
                </c:pt>
                <c:pt idx="7">
                  <c:v>280.71854999999982</c:v>
                </c:pt>
                <c:pt idx="8">
                  <c:v>294.75447750000001</c:v>
                </c:pt>
              </c:numCache>
            </c:numRef>
          </c:val>
          <c:smooth val="0"/>
          <c:extLst>
            <c:ext xmlns:c16="http://schemas.microsoft.com/office/drawing/2014/chart" uri="{C3380CC4-5D6E-409C-BE32-E72D297353CC}">
              <c16:uniqueId val="{00000001-52C2-47F9-9306-1C69E48DAD82}"/>
            </c:ext>
          </c:extLst>
        </c:ser>
        <c:dLbls>
          <c:showLegendKey val="0"/>
          <c:showVal val="0"/>
          <c:showCatName val="0"/>
          <c:showSerName val="0"/>
          <c:showPercent val="0"/>
          <c:showBubbleSize val="0"/>
        </c:dLbls>
        <c:marker val="1"/>
        <c:smooth val="0"/>
        <c:axId val="2124344904"/>
        <c:axId val="2124338248"/>
      </c:lineChart>
      <c:catAx>
        <c:axId val="212434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338248"/>
        <c:crosses val="autoZero"/>
        <c:auto val="0"/>
        <c:lblAlgn val="ctr"/>
        <c:lblOffset val="100"/>
        <c:noMultiLvlLbl val="0"/>
      </c:catAx>
      <c:valAx>
        <c:axId val="2124338248"/>
        <c:scaling>
          <c:orientation val="minMax"/>
          <c:min val="23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344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33943" cy="351155"/>
          </a:xfrm>
          <a:prstGeom prst="rect">
            <a:avLst/>
          </a:prstGeom>
        </p:spPr>
        <p:txBody>
          <a:bodyPr vert="horz" lIns="92251" tIns="46126" rIns="92251" bIns="46126" rtlCol="0"/>
          <a:lstStyle>
            <a:lvl1pPr algn="l">
              <a:defRPr sz="1200"/>
            </a:lvl1pPr>
          </a:lstStyle>
          <a:p>
            <a:endParaRPr lang="en-US" dirty="0"/>
          </a:p>
        </p:txBody>
      </p:sp>
      <p:sp>
        <p:nvSpPr>
          <p:cNvPr id="3" name="Date Placeholder 2"/>
          <p:cNvSpPr>
            <a:spLocks noGrp="1"/>
          </p:cNvSpPr>
          <p:nvPr>
            <p:ph type="dt" sz="quarter" idx="1"/>
          </p:nvPr>
        </p:nvSpPr>
        <p:spPr>
          <a:xfrm>
            <a:off x="5273008" y="3"/>
            <a:ext cx="4033943" cy="351155"/>
          </a:xfrm>
          <a:prstGeom prst="rect">
            <a:avLst/>
          </a:prstGeom>
        </p:spPr>
        <p:txBody>
          <a:bodyPr vert="horz" lIns="92251" tIns="46126" rIns="92251" bIns="46126" rtlCol="0"/>
          <a:lstStyle>
            <a:lvl1pPr algn="r">
              <a:defRPr sz="1200"/>
            </a:lvl1pPr>
          </a:lstStyle>
          <a:p>
            <a:endParaRPr lang="en-US" dirty="0"/>
          </a:p>
        </p:txBody>
      </p:sp>
      <p:sp>
        <p:nvSpPr>
          <p:cNvPr id="4" name="Footer Placeholder 3"/>
          <p:cNvSpPr>
            <a:spLocks noGrp="1"/>
          </p:cNvSpPr>
          <p:nvPr>
            <p:ph type="ftr" sz="quarter" idx="2"/>
          </p:nvPr>
        </p:nvSpPr>
        <p:spPr>
          <a:xfrm>
            <a:off x="3" y="6670729"/>
            <a:ext cx="4033943" cy="351155"/>
          </a:xfrm>
          <a:prstGeom prst="rect">
            <a:avLst/>
          </a:prstGeom>
        </p:spPr>
        <p:txBody>
          <a:bodyPr vert="horz" lIns="92251" tIns="46126" rIns="92251" bIns="4612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8" y="6670729"/>
            <a:ext cx="4033943" cy="351155"/>
          </a:xfrm>
          <a:prstGeom prst="rect">
            <a:avLst/>
          </a:prstGeom>
        </p:spPr>
        <p:txBody>
          <a:bodyPr vert="horz" lIns="92251" tIns="46126" rIns="92251" bIns="46126" rtlCol="0" anchor="b"/>
          <a:lstStyle>
            <a:lvl1pPr algn="r">
              <a:defRPr sz="1200"/>
            </a:lvl1pPr>
          </a:lstStyle>
          <a:p>
            <a:endParaRPr lang="en-US" dirty="0"/>
          </a:p>
        </p:txBody>
      </p:sp>
    </p:spTree>
    <p:extLst>
      <p:ext uri="{BB962C8B-B14F-4D97-AF65-F5344CB8AC3E}">
        <p14:creationId xmlns:p14="http://schemas.microsoft.com/office/powerpoint/2010/main" val="31065547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4033943" cy="351155"/>
          </a:xfrm>
          <a:prstGeom prst="rect">
            <a:avLst/>
          </a:prstGeom>
          <a:noFill/>
          <a:ln w="9525">
            <a:noFill/>
            <a:miter lim="800000"/>
            <a:headEnd/>
            <a:tailEnd/>
          </a:ln>
          <a:effectLst/>
        </p:spPr>
        <p:txBody>
          <a:bodyPr vert="horz" wrap="square" lIns="92251" tIns="46126" rIns="92251" bIns="46126" numCol="1" anchor="t" anchorCtr="0" compatLnSpc="1">
            <a:prstTxWarp prst="textNoShape">
              <a:avLst/>
            </a:prstTxWarp>
          </a:bodyPr>
          <a:lstStyle>
            <a:lvl1pPr algn="l">
              <a:defRPr sz="1200"/>
            </a:lvl1pPr>
          </a:lstStyle>
          <a:p>
            <a:pPr>
              <a:defRPr/>
            </a:pPr>
            <a:endParaRPr lang="en-US" dirty="0"/>
          </a:p>
        </p:txBody>
      </p:sp>
      <p:sp>
        <p:nvSpPr>
          <p:cNvPr id="7171" name="Rectangle 3"/>
          <p:cNvSpPr>
            <a:spLocks noGrp="1" noChangeArrowheads="1"/>
          </p:cNvSpPr>
          <p:nvPr>
            <p:ph type="dt" idx="1"/>
          </p:nvPr>
        </p:nvSpPr>
        <p:spPr bwMode="auto">
          <a:xfrm>
            <a:off x="5273008" y="3"/>
            <a:ext cx="4033943" cy="351155"/>
          </a:xfrm>
          <a:prstGeom prst="rect">
            <a:avLst/>
          </a:prstGeom>
          <a:noFill/>
          <a:ln w="9525">
            <a:noFill/>
            <a:miter lim="800000"/>
            <a:headEnd/>
            <a:tailEnd/>
          </a:ln>
          <a:effectLst/>
        </p:spPr>
        <p:txBody>
          <a:bodyPr vert="horz" wrap="square" lIns="92251" tIns="46126" rIns="92251" bIns="46126" numCol="1" anchor="t" anchorCtr="0" compatLnSpc="1">
            <a:prstTxWarp prst="textNoShape">
              <a:avLst/>
            </a:prstTxWarp>
          </a:bodyPr>
          <a:lstStyle>
            <a:lvl1pPr algn="r">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2897188" y="527050"/>
            <a:ext cx="3514725" cy="26352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0911" y="3335975"/>
            <a:ext cx="7447280" cy="3160395"/>
          </a:xfrm>
          <a:prstGeom prst="rect">
            <a:avLst/>
          </a:prstGeom>
          <a:noFill/>
          <a:ln w="9525">
            <a:noFill/>
            <a:miter lim="800000"/>
            <a:headEnd/>
            <a:tailEnd/>
          </a:ln>
          <a:effectLst/>
        </p:spPr>
        <p:txBody>
          <a:bodyPr vert="horz" wrap="square" lIns="92251" tIns="46126" rIns="92251" bIns="461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3" y="6670729"/>
            <a:ext cx="4033943" cy="351155"/>
          </a:xfrm>
          <a:prstGeom prst="rect">
            <a:avLst/>
          </a:prstGeom>
          <a:noFill/>
          <a:ln w="9525">
            <a:noFill/>
            <a:miter lim="800000"/>
            <a:headEnd/>
            <a:tailEnd/>
          </a:ln>
          <a:effectLst/>
        </p:spPr>
        <p:txBody>
          <a:bodyPr vert="horz" wrap="square" lIns="92251" tIns="46126" rIns="92251" bIns="46126" numCol="1" anchor="b" anchorCtr="0" compatLnSpc="1">
            <a:prstTxWarp prst="textNoShape">
              <a:avLst/>
            </a:prstTxWarp>
          </a:bodyPr>
          <a:lstStyle>
            <a:lvl1pPr algn="l">
              <a:defRPr sz="1200"/>
            </a:lvl1pPr>
          </a:lstStyle>
          <a:p>
            <a:pPr>
              <a:defRPr/>
            </a:pPr>
            <a:endParaRPr lang="en-US" dirty="0"/>
          </a:p>
        </p:txBody>
      </p:sp>
      <p:sp>
        <p:nvSpPr>
          <p:cNvPr id="7175" name="Rectangle 7"/>
          <p:cNvSpPr>
            <a:spLocks noGrp="1" noChangeArrowheads="1"/>
          </p:cNvSpPr>
          <p:nvPr>
            <p:ph type="sldNum" sz="quarter" idx="5"/>
          </p:nvPr>
        </p:nvSpPr>
        <p:spPr bwMode="auto">
          <a:xfrm>
            <a:off x="5273008" y="6670729"/>
            <a:ext cx="4033943" cy="351155"/>
          </a:xfrm>
          <a:prstGeom prst="rect">
            <a:avLst/>
          </a:prstGeom>
          <a:noFill/>
          <a:ln w="9525">
            <a:noFill/>
            <a:miter lim="800000"/>
            <a:headEnd/>
            <a:tailEnd/>
          </a:ln>
          <a:effectLst/>
        </p:spPr>
        <p:txBody>
          <a:bodyPr vert="horz" wrap="square" lIns="92251" tIns="46126" rIns="92251" bIns="46126" numCol="1" anchor="b" anchorCtr="0" compatLnSpc="1">
            <a:prstTxWarp prst="textNoShape">
              <a:avLst/>
            </a:prstTxWarp>
          </a:bodyPr>
          <a:lstStyle>
            <a:lvl1pPr algn="r">
              <a:defRPr sz="1200"/>
            </a:lvl1pPr>
          </a:lstStyle>
          <a:p>
            <a:pPr>
              <a:defRPr/>
            </a:pPr>
            <a:fld id="{4F71E5C1-42FB-4DA5-8DE9-383A35A6BE86}" type="slidenum">
              <a:rPr lang="en-US"/>
              <a:pPr>
                <a:defRPr/>
              </a:pPr>
              <a:t>‹#›</a:t>
            </a:fld>
            <a:endParaRPr lang="en-US" dirty="0"/>
          </a:p>
        </p:txBody>
      </p:sp>
    </p:spTree>
    <p:extLst>
      <p:ext uri="{BB962C8B-B14F-4D97-AF65-F5344CB8AC3E}">
        <p14:creationId xmlns:p14="http://schemas.microsoft.com/office/powerpoint/2010/main" val="12220779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09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8808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9B11B-C52C-C541-6269-CC04A0B2E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7C5D0-3490-07F5-567D-57CDA09737E6}"/>
              </a:ext>
            </a:extLst>
          </p:cNvPr>
          <p:cNvSpPr>
            <a:spLocks noGrp="1" noRot="1" noChangeAspect="1"/>
          </p:cNvSpPr>
          <p:nvPr>
            <p:ph type="sldImg"/>
          </p:nvPr>
        </p:nvSpPr>
        <p:spPr>
          <a:xfrm>
            <a:off x="2897188" y="527050"/>
            <a:ext cx="3514725" cy="2635250"/>
          </a:xfrm>
        </p:spPr>
      </p:sp>
      <p:sp>
        <p:nvSpPr>
          <p:cNvPr id="3" name="Notes Placeholder 2">
            <a:extLst>
              <a:ext uri="{FF2B5EF4-FFF2-40B4-BE49-F238E27FC236}">
                <a16:creationId xmlns:a16="http://schemas.microsoft.com/office/drawing/2014/main" id="{15106D74-62BF-ECA4-3BFE-1BF8BDEDEC7F}"/>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9558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5050" y="398463"/>
            <a:ext cx="2647950" cy="1985962"/>
          </a:xfrm>
        </p:spPr>
      </p:sp>
      <p:sp>
        <p:nvSpPr>
          <p:cNvPr id="3" name="Notes Placeholder 2"/>
          <p:cNvSpPr>
            <a:spLocks noGrp="1"/>
          </p:cNvSpPr>
          <p:nvPr>
            <p:ph type="body" idx="1"/>
          </p:nvPr>
        </p:nvSpPr>
        <p:spPr/>
        <p:txBody>
          <a:bodyPr>
            <a:normAutofit/>
          </a:bodyPr>
          <a:lstStyle/>
          <a:p>
            <a:endParaRPr lang="en-US" sz="2400" dirty="0"/>
          </a:p>
        </p:txBody>
      </p:sp>
    </p:spTree>
    <p:extLst>
      <p:ext uri="{BB962C8B-B14F-4D97-AF65-F5344CB8AC3E}">
        <p14:creationId xmlns:p14="http://schemas.microsoft.com/office/powerpoint/2010/main" val="190558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FBC5-F109-338D-9496-5DA219FD0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E2B55-94FA-8631-9C77-6C0BDC34BD8C}"/>
              </a:ext>
            </a:extLst>
          </p:cNvPr>
          <p:cNvSpPr>
            <a:spLocks noGrp="1" noRot="1" noChangeAspect="1"/>
          </p:cNvSpPr>
          <p:nvPr>
            <p:ph type="sldImg"/>
          </p:nvPr>
        </p:nvSpPr>
        <p:spPr>
          <a:xfrm>
            <a:off x="4845050" y="398463"/>
            <a:ext cx="2647950" cy="1985962"/>
          </a:xfrm>
        </p:spPr>
      </p:sp>
      <p:sp>
        <p:nvSpPr>
          <p:cNvPr id="3" name="Notes Placeholder 2">
            <a:extLst>
              <a:ext uri="{FF2B5EF4-FFF2-40B4-BE49-F238E27FC236}">
                <a16:creationId xmlns:a16="http://schemas.microsoft.com/office/drawing/2014/main" id="{A9A40A82-0C5F-0791-9F45-495EF8704239}"/>
              </a:ext>
            </a:extLst>
          </p:cNvPr>
          <p:cNvSpPr>
            <a:spLocks noGrp="1"/>
          </p:cNvSpPr>
          <p:nvPr>
            <p:ph type="body" idx="1"/>
          </p:nvPr>
        </p:nvSpPr>
        <p:spPr/>
        <p:txBody>
          <a:bodyPr>
            <a:normAutofit/>
          </a:bodyPr>
          <a:lstStyle/>
          <a:p>
            <a:endParaRPr lang="en-US" sz="2400" dirty="0"/>
          </a:p>
        </p:txBody>
      </p:sp>
    </p:spTree>
    <p:extLst>
      <p:ext uri="{BB962C8B-B14F-4D97-AF65-F5344CB8AC3E}">
        <p14:creationId xmlns:p14="http://schemas.microsoft.com/office/powerpoint/2010/main" val="752455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153B7-530B-7AF0-AD2F-F522F868B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4B4D8-4F94-7B99-CDF2-43F10E3FA2C4}"/>
              </a:ext>
            </a:extLst>
          </p:cNvPr>
          <p:cNvSpPr>
            <a:spLocks noGrp="1" noRot="1" noChangeAspect="1"/>
          </p:cNvSpPr>
          <p:nvPr>
            <p:ph type="sldImg"/>
          </p:nvPr>
        </p:nvSpPr>
        <p:spPr>
          <a:xfrm>
            <a:off x="4845050" y="398463"/>
            <a:ext cx="2647950" cy="1985962"/>
          </a:xfrm>
        </p:spPr>
      </p:sp>
      <p:sp>
        <p:nvSpPr>
          <p:cNvPr id="3" name="Notes Placeholder 2">
            <a:extLst>
              <a:ext uri="{FF2B5EF4-FFF2-40B4-BE49-F238E27FC236}">
                <a16:creationId xmlns:a16="http://schemas.microsoft.com/office/drawing/2014/main" id="{096AF4A7-AB3A-9471-50E4-6710FD463925}"/>
              </a:ext>
            </a:extLst>
          </p:cNvPr>
          <p:cNvSpPr>
            <a:spLocks noGrp="1"/>
          </p:cNvSpPr>
          <p:nvPr>
            <p:ph type="body" idx="1"/>
          </p:nvPr>
        </p:nvSpPr>
        <p:spPr/>
        <p:txBody>
          <a:bodyPr>
            <a:normAutofit/>
          </a:bodyPr>
          <a:lstStyle/>
          <a:p>
            <a:endParaRPr lang="en-US" sz="2400" dirty="0"/>
          </a:p>
        </p:txBody>
      </p:sp>
    </p:spTree>
    <p:extLst>
      <p:ext uri="{BB962C8B-B14F-4D97-AF65-F5344CB8AC3E}">
        <p14:creationId xmlns:p14="http://schemas.microsoft.com/office/powerpoint/2010/main" val="151754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5050" y="398463"/>
            <a:ext cx="2647950" cy="1985962"/>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dirty="0"/>
          </a:p>
        </p:txBody>
      </p:sp>
    </p:spTree>
    <p:extLst>
      <p:ext uri="{BB962C8B-B14F-4D97-AF65-F5344CB8AC3E}">
        <p14:creationId xmlns:p14="http://schemas.microsoft.com/office/powerpoint/2010/main" val="1664410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20</a:t>
            </a:fld>
            <a:endParaRPr lang="en-US"/>
          </a:p>
        </p:txBody>
      </p:sp>
    </p:spTree>
    <p:extLst>
      <p:ext uri="{BB962C8B-B14F-4D97-AF65-F5344CB8AC3E}">
        <p14:creationId xmlns:p14="http://schemas.microsoft.com/office/powerpoint/2010/main" val="152849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A778-99AF-280E-B2A5-2E48CFCE8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4C600-B451-99EE-DBD8-78FA8DC2998E}"/>
              </a:ext>
            </a:extLst>
          </p:cNvPr>
          <p:cNvSpPr>
            <a:spLocks noGrp="1" noRot="1" noChangeAspect="1"/>
          </p:cNvSpPr>
          <p:nvPr>
            <p:ph type="sldImg"/>
          </p:nvPr>
        </p:nvSpPr>
        <p:spPr>
          <a:xfrm>
            <a:off x="2897188" y="527050"/>
            <a:ext cx="3514725" cy="2635250"/>
          </a:xfrm>
        </p:spPr>
      </p:sp>
      <p:sp>
        <p:nvSpPr>
          <p:cNvPr id="3" name="Notes Placeholder 2">
            <a:extLst>
              <a:ext uri="{FF2B5EF4-FFF2-40B4-BE49-F238E27FC236}">
                <a16:creationId xmlns:a16="http://schemas.microsoft.com/office/drawing/2014/main" id="{1F4B2F5B-117B-DF76-07B0-A792405F5AA2}"/>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9809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22</a:t>
            </a:fld>
            <a:endParaRPr lang="en-US"/>
          </a:p>
        </p:txBody>
      </p:sp>
    </p:spTree>
    <p:extLst>
      <p:ext uri="{BB962C8B-B14F-4D97-AF65-F5344CB8AC3E}">
        <p14:creationId xmlns:p14="http://schemas.microsoft.com/office/powerpoint/2010/main" val="136752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B413E-0128-B3F0-046A-2DC863210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E34A7-C7EB-BB4E-D4D6-4862620D1CC4}"/>
              </a:ext>
            </a:extLst>
          </p:cNvPr>
          <p:cNvSpPr>
            <a:spLocks noGrp="1" noRot="1" noChangeAspect="1"/>
          </p:cNvSpPr>
          <p:nvPr>
            <p:ph type="sldImg"/>
          </p:nvPr>
        </p:nvSpPr>
        <p:spPr>
          <a:xfrm>
            <a:off x="2897188" y="527050"/>
            <a:ext cx="3514725" cy="2635250"/>
          </a:xfrm>
        </p:spPr>
      </p:sp>
      <p:sp>
        <p:nvSpPr>
          <p:cNvPr id="3" name="Notes Placeholder 2">
            <a:extLst>
              <a:ext uri="{FF2B5EF4-FFF2-40B4-BE49-F238E27FC236}">
                <a16:creationId xmlns:a16="http://schemas.microsoft.com/office/drawing/2014/main" id="{7093687C-DCDA-F98A-19B1-7F9FD8986E6F}"/>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0614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683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9400" y="508000"/>
            <a:ext cx="3400425" cy="2551113"/>
          </a:xfrm>
        </p:spPr>
      </p:sp>
      <p:sp>
        <p:nvSpPr>
          <p:cNvPr id="3" name="Notes Placeholder 2"/>
          <p:cNvSpPr>
            <a:spLocks noGrp="1"/>
          </p:cNvSpPr>
          <p:nvPr>
            <p:ph type="body" idx="1"/>
          </p:nvPr>
        </p:nvSpPr>
        <p:spPr>
          <a:xfrm>
            <a:off x="1375616" y="3227735"/>
            <a:ext cx="6484995" cy="305785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4</a:t>
            </a:fld>
            <a:endParaRPr lang="en-US" dirty="0"/>
          </a:p>
        </p:txBody>
      </p:sp>
    </p:spTree>
    <p:extLst>
      <p:ext uri="{BB962C8B-B14F-4D97-AF65-F5344CB8AC3E}">
        <p14:creationId xmlns:p14="http://schemas.microsoft.com/office/powerpoint/2010/main" val="81973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ABF15-1375-02CB-1B65-FBB767D23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08E40-C3BA-3ECA-C8E0-5BAC8EEB86A1}"/>
              </a:ext>
            </a:extLst>
          </p:cNvPr>
          <p:cNvSpPr>
            <a:spLocks noGrp="1" noRot="1" noChangeAspect="1"/>
          </p:cNvSpPr>
          <p:nvPr>
            <p:ph type="sldImg"/>
          </p:nvPr>
        </p:nvSpPr>
        <p:spPr>
          <a:xfrm>
            <a:off x="2819400" y="508000"/>
            <a:ext cx="3400425" cy="2551113"/>
          </a:xfrm>
        </p:spPr>
      </p:sp>
      <p:sp>
        <p:nvSpPr>
          <p:cNvPr id="3" name="Notes Placeholder 2">
            <a:extLst>
              <a:ext uri="{FF2B5EF4-FFF2-40B4-BE49-F238E27FC236}">
                <a16:creationId xmlns:a16="http://schemas.microsoft.com/office/drawing/2014/main" id="{97DD2FF5-6E3D-355A-BD82-378BAB5FA866}"/>
              </a:ext>
            </a:extLst>
          </p:cNvPr>
          <p:cNvSpPr>
            <a:spLocks noGrp="1"/>
          </p:cNvSpPr>
          <p:nvPr>
            <p:ph type="body" idx="1"/>
          </p:nvPr>
        </p:nvSpPr>
        <p:spPr>
          <a:xfrm>
            <a:off x="1375616" y="3227735"/>
            <a:ext cx="6484995" cy="3057850"/>
          </a:xfrm>
        </p:spPr>
        <p:txBody>
          <a:bodyPr/>
          <a:lstStyle/>
          <a:p>
            <a:endParaRPr lang="en-US" dirty="0"/>
          </a:p>
        </p:txBody>
      </p:sp>
      <p:sp>
        <p:nvSpPr>
          <p:cNvPr id="4" name="Slide Number Placeholder 3">
            <a:extLst>
              <a:ext uri="{FF2B5EF4-FFF2-40B4-BE49-F238E27FC236}">
                <a16:creationId xmlns:a16="http://schemas.microsoft.com/office/drawing/2014/main" id="{004D20AE-2937-5923-2169-5A5519AD8493}"/>
              </a:ext>
            </a:extLst>
          </p:cNvPr>
          <p:cNvSpPr>
            <a:spLocks noGrp="1"/>
          </p:cNvSpPr>
          <p:nvPr>
            <p:ph type="sldNum" sz="quarter" idx="10"/>
          </p:nvPr>
        </p:nvSpPr>
        <p:spPr/>
        <p:txBody>
          <a:bodyPr/>
          <a:lstStyle/>
          <a:p>
            <a:pPr>
              <a:defRPr/>
            </a:pPr>
            <a:fld id="{4F71E5C1-42FB-4DA5-8DE9-383A35A6BE86}" type="slidenum">
              <a:rPr lang="en-US" smtClean="0"/>
              <a:pPr>
                <a:defRPr/>
              </a:pPr>
              <a:t>5</a:t>
            </a:fld>
            <a:endParaRPr lang="en-US" dirty="0"/>
          </a:p>
        </p:txBody>
      </p:sp>
    </p:spTree>
    <p:extLst>
      <p:ext uri="{BB962C8B-B14F-4D97-AF65-F5344CB8AC3E}">
        <p14:creationId xmlns:p14="http://schemas.microsoft.com/office/powerpoint/2010/main" val="411491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7D57-A49F-5FCE-FA1A-75FA5AEE7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29A51-493D-8675-FEFD-15377402384D}"/>
              </a:ext>
            </a:extLst>
          </p:cNvPr>
          <p:cNvSpPr>
            <a:spLocks noGrp="1" noRot="1" noChangeAspect="1"/>
          </p:cNvSpPr>
          <p:nvPr>
            <p:ph type="sldImg"/>
          </p:nvPr>
        </p:nvSpPr>
        <p:spPr>
          <a:xfrm>
            <a:off x="2897188" y="527050"/>
            <a:ext cx="3514725" cy="2635250"/>
          </a:xfrm>
        </p:spPr>
      </p:sp>
      <p:sp>
        <p:nvSpPr>
          <p:cNvPr id="3" name="Notes Placeholder 2">
            <a:extLst>
              <a:ext uri="{FF2B5EF4-FFF2-40B4-BE49-F238E27FC236}">
                <a16:creationId xmlns:a16="http://schemas.microsoft.com/office/drawing/2014/main" id="{1A7E754F-572C-0DDD-600F-6C9851E98309}"/>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8560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36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645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7130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A29134-9C90-48A3-B02D-44654E51F79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CECFAC-D7C9-4ABC-A4B9-E4E5A7FCF0E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1" y="228605"/>
            <a:ext cx="2152651"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2" y="228605"/>
            <a:ext cx="6305551"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433FB8-4483-4E29-B200-1AC5E4F4987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5"/>
            <a:ext cx="8610600"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9CFA6B9-FB70-4F96-A900-AFFE0473BD8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90916E-7EA6-4BEF-9563-501B04C7B24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A50524-41E4-4599-BBF3-0280814CF9B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F69CE87-CDCF-4DD4-8D01-F3E4E97A8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8A924EB-DF99-4028-85D9-83375C0734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63B4566-4705-4269-B889-F21F8A6AB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248334-B94D-4D09-9074-E44A08B4551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613B09-8967-46B9-9E44-68461953ACB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04800" y="228600"/>
            <a:ext cx="8610600" cy="1112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00"/>
                </a:solidFill>
              </a:defRPr>
            </a:lvl1pPr>
          </a:lstStyle>
          <a:p>
            <a:pPr>
              <a:defRPr/>
            </a:pPr>
            <a:endParaRPr lang="en-US" dirty="0"/>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C8C45DBA-49FB-45B9-BFD9-B227A0A31F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p:titleStyle>
    <p:body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pfa.uoregon.edu/tui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73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0E7A68-3787-B254-DA65-1812409AE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28625"/>
            <a:ext cx="10668000" cy="6000750"/>
          </a:xfrm>
          <a:prstGeom prst="rect">
            <a:avLst/>
          </a:prstGeom>
        </p:spPr>
      </p:pic>
    </p:spTree>
    <p:extLst>
      <p:ext uri="{BB962C8B-B14F-4D97-AF65-F5344CB8AC3E}">
        <p14:creationId xmlns:p14="http://schemas.microsoft.com/office/powerpoint/2010/main" val="144356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21861" y="1974757"/>
          <a:ext cx="6788989" cy="415071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7162800" y="4062816"/>
            <a:ext cx="1258700" cy="1200329"/>
          </a:xfrm>
          <a:prstGeom prst="rect">
            <a:avLst/>
          </a:prstGeom>
        </p:spPr>
        <p:txBody>
          <a:bodyPr wrap="square">
            <a:spAutoFit/>
          </a:bodyPr>
          <a:lstStyle/>
          <a:p>
            <a:pPr algn="ctr"/>
            <a:r>
              <a:rPr lang="en-US" dirty="0"/>
              <a:t>Total Tuition</a:t>
            </a:r>
          </a:p>
          <a:p>
            <a:pPr algn="ctr"/>
            <a:r>
              <a:rPr lang="en-US" dirty="0"/>
              <a:t>Paid</a:t>
            </a:r>
          </a:p>
          <a:p>
            <a:pPr algn="ctr"/>
            <a:r>
              <a:rPr lang="en-US" dirty="0"/>
              <a:t>$1,273 </a:t>
            </a:r>
          </a:p>
        </p:txBody>
      </p:sp>
      <p:sp>
        <p:nvSpPr>
          <p:cNvPr id="3" name="Rectangle 2"/>
          <p:cNvSpPr/>
          <p:nvPr/>
        </p:nvSpPr>
        <p:spPr>
          <a:xfrm>
            <a:off x="7266052" y="2133602"/>
            <a:ext cx="1052201" cy="1200329"/>
          </a:xfrm>
          <a:prstGeom prst="rect">
            <a:avLst/>
          </a:prstGeom>
        </p:spPr>
        <p:txBody>
          <a:bodyPr wrap="square">
            <a:spAutoFit/>
          </a:bodyPr>
          <a:lstStyle/>
          <a:p>
            <a:pPr algn="ctr"/>
            <a:r>
              <a:rPr lang="en-US" dirty="0"/>
              <a:t>Total Tuition</a:t>
            </a:r>
          </a:p>
          <a:p>
            <a:pPr algn="ctr"/>
            <a:r>
              <a:rPr lang="en-US" dirty="0"/>
              <a:t>Paid</a:t>
            </a:r>
          </a:p>
          <a:p>
            <a:pPr algn="ctr"/>
            <a:r>
              <a:rPr lang="en-US" dirty="0"/>
              <a:t>$1,346</a:t>
            </a:r>
          </a:p>
        </p:txBody>
      </p:sp>
      <p:sp>
        <p:nvSpPr>
          <p:cNvPr id="7" name="Title 1"/>
          <p:cNvSpPr>
            <a:spLocks noGrp="1"/>
          </p:cNvSpPr>
          <p:nvPr>
            <p:ph type="title"/>
          </p:nvPr>
        </p:nvSpPr>
        <p:spPr>
          <a:xfrm>
            <a:off x="302862" y="381002"/>
            <a:ext cx="8459638" cy="1342733"/>
          </a:xfrm>
        </p:spPr>
        <p:txBody>
          <a:bodyPr/>
          <a:lstStyle/>
          <a:p>
            <a:br>
              <a:rPr lang="en-US" sz="2000" dirty="0"/>
            </a:br>
            <a:r>
              <a:rPr lang="en-US" sz="2000" dirty="0"/>
              <a:t>New Resident Undergraduate Students </a:t>
            </a:r>
            <a:br>
              <a:rPr lang="en-US" sz="2000" dirty="0"/>
            </a:br>
            <a:r>
              <a:rPr lang="en-US" sz="2000" dirty="0"/>
              <a:t>Graduation Time 5 years</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5-year Guaranteed rate $254.62 per SCH (9.75% increase)</a:t>
            </a:r>
            <a:br>
              <a:rPr lang="en-US" sz="2000" dirty="0"/>
            </a:br>
            <a:endParaRPr lang="en-US" sz="2000" dirty="0"/>
          </a:p>
        </p:txBody>
      </p:sp>
    </p:spTree>
    <p:extLst>
      <p:ext uri="{BB962C8B-B14F-4D97-AF65-F5344CB8AC3E}">
        <p14:creationId xmlns:p14="http://schemas.microsoft.com/office/powerpoint/2010/main" val="3826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9"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23292" y="4114802"/>
            <a:ext cx="1030602" cy="1200329"/>
          </a:xfrm>
          <a:prstGeom prst="rect">
            <a:avLst/>
          </a:prstGeom>
        </p:spPr>
        <p:txBody>
          <a:bodyPr wrap="square">
            <a:spAutoFit/>
          </a:bodyPr>
          <a:lstStyle/>
          <a:p>
            <a:pPr algn="ctr"/>
            <a:r>
              <a:rPr lang="en-US" dirty="0"/>
              <a:t>Total Tuition</a:t>
            </a:r>
          </a:p>
          <a:p>
            <a:pPr algn="ctr"/>
            <a:r>
              <a:rPr lang="en-US" dirty="0"/>
              <a:t>Paid</a:t>
            </a:r>
          </a:p>
          <a:p>
            <a:pPr algn="ctr"/>
            <a:r>
              <a:rPr lang="en-US" dirty="0"/>
              <a:t>$2,116 </a:t>
            </a:r>
          </a:p>
        </p:txBody>
      </p:sp>
      <p:sp>
        <p:nvSpPr>
          <p:cNvPr id="3" name="Rectangle 2"/>
          <p:cNvSpPr/>
          <p:nvPr/>
        </p:nvSpPr>
        <p:spPr>
          <a:xfrm>
            <a:off x="7391400" y="1854121"/>
            <a:ext cx="1062494" cy="1200329"/>
          </a:xfrm>
          <a:prstGeom prst="rect">
            <a:avLst/>
          </a:prstGeom>
        </p:spPr>
        <p:txBody>
          <a:bodyPr wrap="square">
            <a:spAutoFit/>
          </a:bodyPr>
          <a:lstStyle/>
          <a:p>
            <a:pPr algn="ctr"/>
            <a:r>
              <a:rPr lang="en-US" dirty="0"/>
              <a:t>Total Tuition</a:t>
            </a:r>
          </a:p>
          <a:p>
            <a:pPr algn="ctr"/>
            <a:r>
              <a:rPr lang="en-US" dirty="0"/>
              <a:t>Paid</a:t>
            </a:r>
          </a:p>
          <a:p>
            <a:pPr algn="ctr"/>
            <a:r>
              <a:rPr lang="en-US" dirty="0"/>
              <a:t>$2,326</a:t>
            </a:r>
          </a:p>
        </p:txBody>
      </p:sp>
      <p:graphicFrame>
        <p:nvGraphicFramePr>
          <p:cNvPr id="8" name="Content Placeholder 7"/>
          <p:cNvGraphicFramePr>
            <a:graphicFrameLocks noGrp="1"/>
          </p:cNvGraphicFramePr>
          <p:nvPr>
            <p:ph idx="1"/>
          </p:nvPr>
        </p:nvGraphicFramePr>
        <p:xfrm>
          <a:off x="457201" y="1957068"/>
          <a:ext cx="7046599" cy="44199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302862" y="381002"/>
            <a:ext cx="8459638" cy="1342733"/>
          </a:xfrm>
        </p:spPr>
        <p:txBody>
          <a:bodyPr/>
          <a:lstStyle/>
          <a:p>
            <a:br>
              <a:rPr lang="en-US" sz="2000" dirty="0"/>
            </a:br>
            <a:r>
              <a:rPr lang="en-US" sz="2000" dirty="0"/>
              <a:t>New Resident Undergraduate Students </a:t>
            </a:r>
            <a:br>
              <a:rPr lang="en-US" sz="2000" dirty="0"/>
            </a:br>
            <a:r>
              <a:rPr lang="en-US" sz="2000" dirty="0"/>
              <a:t>Graduation Time 8 years</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5-year Guaranteed rate $254.62 per SCH (9.75% increase)</a:t>
            </a:r>
            <a:br>
              <a:rPr lang="en-US" sz="2000" dirty="0"/>
            </a:br>
            <a:endParaRPr lang="en-US" sz="2000" dirty="0"/>
          </a:p>
        </p:txBody>
      </p:sp>
    </p:spTree>
    <p:extLst>
      <p:ext uri="{BB962C8B-B14F-4D97-AF65-F5344CB8AC3E}">
        <p14:creationId xmlns:p14="http://schemas.microsoft.com/office/powerpoint/2010/main" val="24237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Graphic spid="8" grpId="0" uiExpand="1">
        <p:bldSub>
          <a:bldChart bld="series"/>
        </p:bldSub>
      </p:bldGraphic>
      <p:bldGraphic spid="8" grpId="1"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54" y="1493839"/>
            <a:ext cx="7651173" cy="4983163"/>
          </a:xfrm>
        </p:spPr>
        <p:txBody>
          <a:bodyPr/>
          <a:lstStyle/>
          <a:p>
            <a:r>
              <a:rPr lang="en-US" sz="2000" b="1" i="1" dirty="0">
                <a:cs typeface="Arial"/>
              </a:rPr>
              <a:t>Financial Predictability:  </a:t>
            </a:r>
            <a:r>
              <a:rPr lang="en-US" sz="2000" dirty="0">
                <a:cs typeface="Arial"/>
              </a:rPr>
              <a:t>Tuition rates are locked in for five years – students and their families know ahead of time exactly what they are going to pay for their education.</a:t>
            </a:r>
          </a:p>
          <a:p>
            <a:pPr marL="0" indent="0">
              <a:buNone/>
            </a:pPr>
            <a:endParaRPr lang="en-US" sz="2000" dirty="0">
              <a:cs typeface="Arial"/>
            </a:endParaRPr>
          </a:p>
          <a:p>
            <a:r>
              <a:rPr lang="en-US" sz="2000" b="1" i="1" dirty="0">
                <a:cs typeface="Arial"/>
              </a:rPr>
              <a:t>Peace of Mind:  </a:t>
            </a:r>
            <a:r>
              <a:rPr lang="en-US" sz="2000" dirty="0">
                <a:cs typeface="Arial"/>
              </a:rPr>
              <a:t>The guaranteed tuition program functions as a insurance policy for students.  Regardless of what happens to state funding or other costs, their tuition rates are guaranteed for five years.</a:t>
            </a:r>
          </a:p>
          <a:p>
            <a:pPr marL="0" indent="0">
              <a:buNone/>
            </a:pPr>
            <a:endParaRPr lang="en-US" sz="2000" dirty="0">
              <a:cs typeface="Arial"/>
            </a:endParaRPr>
          </a:p>
          <a:p>
            <a:r>
              <a:rPr lang="en-US" sz="2000" b="1" i="1" dirty="0">
                <a:cs typeface="Arial"/>
              </a:rPr>
              <a:t>Protection of Scholarship Value</a:t>
            </a:r>
            <a:r>
              <a:rPr lang="en-US" sz="2000" dirty="0">
                <a:cs typeface="Arial"/>
              </a:rPr>
              <a:t>:  Many scholarships are currently fixed dollar amounts.  Under a guaranteed tuition program, the value of these scholarships remains the same over their college career.</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6" name="Title 5"/>
          <p:cNvSpPr>
            <a:spLocks noGrp="1"/>
          </p:cNvSpPr>
          <p:nvPr>
            <p:ph type="title"/>
          </p:nvPr>
        </p:nvSpPr>
        <p:spPr>
          <a:xfrm>
            <a:off x="304800" y="114300"/>
            <a:ext cx="8610600" cy="1112838"/>
          </a:xfrm>
        </p:spPr>
        <p:txBody>
          <a:bodyPr/>
          <a:lstStyle/>
          <a:p>
            <a:pPr algn="l"/>
            <a:r>
              <a:rPr lang="en-US" sz="2800" dirty="0"/>
              <a:t>Advantages of Guaranteed Tuition Program</a:t>
            </a:r>
            <a:br>
              <a:rPr lang="en-US" sz="2800" dirty="0"/>
            </a:br>
            <a:r>
              <a:rPr lang="en-US" sz="2800" dirty="0"/>
              <a:t>for Students</a:t>
            </a:r>
          </a:p>
        </p:txBody>
      </p:sp>
      <p:cxnSp>
        <p:nvCxnSpPr>
          <p:cNvPr id="4" name="Straight Connector 3"/>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645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52" y="1499846"/>
            <a:ext cx="7786948" cy="4983163"/>
          </a:xfrm>
        </p:spPr>
        <p:txBody>
          <a:bodyPr/>
          <a:lstStyle/>
          <a:p>
            <a:r>
              <a:rPr lang="en-US" sz="2000" b="1" i="1" dirty="0">
                <a:cs typeface="Arial"/>
              </a:rPr>
              <a:t>Recruiting:  </a:t>
            </a:r>
            <a:r>
              <a:rPr lang="en-US" sz="2000" dirty="0">
                <a:cs typeface="Arial"/>
              </a:rPr>
              <a:t>The stronger value proposition of a locked-in rate should be very attractive to new students.  This should help support the institution’s enrollment growth initiative.</a:t>
            </a:r>
          </a:p>
          <a:p>
            <a:pPr marL="0" indent="0">
              <a:buNone/>
            </a:pPr>
            <a:endParaRPr lang="en-US" sz="2000" dirty="0">
              <a:cs typeface="Arial"/>
            </a:endParaRPr>
          </a:p>
          <a:p>
            <a:r>
              <a:rPr lang="en-US" sz="2000" b="1" i="1" dirty="0">
                <a:cs typeface="Arial"/>
              </a:rPr>
              <a:t>Retention:  </a:t>
            </a:r>
            <a:r>
              <a:rPr lang="en-US" sz="2000" dirty="0">
                <a:cs typeface="Arial"/>
              </a:rPr>
              <a:t>One of the main reasons students cite for dropping out of school is financial pressure.  This can often be linked to students not anticipating tuition increases throughout their college career.  Having a locked rate for tuition should help with this issue.</a:t>
            </a:r>
          </a:p>
          <a:p>
            <a:pPr marL="0" indent="0">
              <a:buNone/>
            </a:pPr>
            <a:endParaRPr lang="en-US" sz="2000" dirty="0">
              <a:cs typeface="Arial"/>
            </a:endParaRPr>
          </a:p>
          <a:p>
            <a:r>
              <a:rPr lang="en-US" sz="2000" b="1" i="1" dirty="0">
                <a:cs typeface="Arial"/>
              </a:rPr>
              <a:t>Campus Climate:  </a:t>
            </a:r>
            <a:r>
              <a:rPr lang="en-US" sz="2000" dirty="0">
                <a:cs typeface="Arial"/>
              </a:rPr>
              <a:t>Concern about continually rising tuition rates affects students, faculty and staff, and directs time, energy and focus away from other important educational issues.</a:t>
            </a:r>
            <a:endParaRPr lang="en-US" sz="2400" dirty="0">
              <a:cs typeface="Arial"/>
            </a:endParaRP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6" name="Title 5"/>
          <p:cNvSpPr>
            <a:spLocks noGrp="1"/>
          </p:cNvSpPr>
          <p:nvPr>
            <p:ph type="title"/>
          </p:nvPr>
        </p:nvSpPr>
        <p:spPr>
          <a:xfrm>
            <a:off x="304800" y="114300"/>
            <a:ext cx="8686800" cy="1112838"/>
          </a:xfrm>
        </p:spPr>
        <p:txBody>
          <a:bodyPr/>
          <a:lstStyle/>
          <a:p>
            <a:pPr algn="l"/>
            <a:r>
              <a:rPr lang="en-US" sz="2800" dirty="0"/>
              <a:t>Advantages of Guaranteed Tuition Program</a:t>
            </a:r>
            <a:br>
              <a:rPr lang="en-US" sz="2800" dirty="0"/>
            </a:br>
            <a:r>
              <a:rPr lang="en-US" sz="2800" dirty="0"/>
              <a:t>for Institution</a:t>
            </a:r>
          </a:p>
        </p:txBody>
      </p:sp>
      <p:cxnSp>
        <p:nvCxnSpPr>
          <p:cNvPr id="4" name="Straight Connector 3"/>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573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9EAF-C312-3BB8-D80C-C3BAF6D9222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D6C0D69-543C-B52E-054E-17B8C1CA302A}"/>
              </a:ext>
            </a:extLst>
          </p:cNvPr>
          <p:cNvSpPr/>
          <p:nvPr/>
        </p:nvSpPr>
        <p:spPr bwMode="auto">
          <a:xfrm>
            <a:off x="5347986" y="3856034"/>
            <a:ext cx="1856819" cy="2011365"/>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03B1607F-2637-03DA-18AA-6F059D4EF49A}"/>
              </a:ext>
            </a:extLst>
          </p:cNvPr>
          <p:cNvSpPr>
            <a:spLocks noGrp="1"/>
          </p:cNvSpPr>
          <p:nvPr>
            <p:ph type="title"/>
          </p:nvPr>
        </p:nvSpPr>
        <p:spPr>
          <a:xfrm>
            <a:off x="228600" y="-152400"/>
            <a:ext cx="8610600" cy="1112838"/>
          </a:xfrm>
        </p:spPr>
        <p:txBody>
          <a:bodyPr/>
          <a:lstStyle/>
          <a:p>
            <a:r>
              <a:rPr lang="en-US" dirty="0"/>
              <a:t>Tuition-setting process</a:t>
            </a:r>
          </a:p>
        </p:txBody>
      </p:sp>
      <p:grpSp>
        <p:nvGrpSpPr>
          <p:cNvPr id="44" name="Group 43">
            <a:extLst>
              <a:ext uri="{FF2B5EF4-FFF2-40B4-BE49-F238E27FC236}">
                <a16:creationId xmlns:a16="http://schemas.microsoft.com/office/drawing/2014/main" id="{38A19341-3E26-588E-BBE1-EB647BED9F08}"/>
              </a:ext>
            </a:extLst>
          </p:cNvPr>
          <p:cNvGrpSpPr/>
          <p:nvPr/>
        </p:nvGrpSpPr>
        <p:grpSpPr>
          <a:xfrm>
            <a:off x="152400" y="1112839"/>
            <a:ext cx="2275372" cy="2590797"/>
            <a:chOff x="304801" y="1219202"/>
            <a:chExt cx="2275372" cy="2590797"/>
          </a:xfrm>
        </p:grpSpPr>
        <p:sp>
          <p:nvSpPr>
            <p:cNvPr id="3" name="Rectangle 2">
              <a:extLst>
                <a:ext uri="{FF2B5EF4-FFF2-40B4-BE49-F238E27FC236}">
                  <a16:creationId xmlns:a16="http://schemas.microsoft.com/office/drawing/2014/main" id="{FDA8FDE2-4186-C98C-68D1-670BD3EF2242}"/>
                </a:ext>
              </a:extLst>
            </p:cNvPr>
            <p:cNvSpPr/>
            <p:nvPr/>
          </p:nvSpPr>
          <p:spPr bwMode="auto">
            <a:xfrm>
              <a:off x="304801" y="1219202"/>
              <a:ext cx="2275372" cy="2285994"/>
            </a:xfrm>
            <a:prstGeom prst="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t>Oct-Jan: TFAB Briefings</a:t>
              </a:r>
            </a:p>
            <a:p>
              <a:pPr marL="285750" lvl="0" indent="-285750" algn="l">
                <a:buFont typeface="Arial" panose="020B0604020202020204" pitchFamily="34" charset="0"/>
                <a:buChar char="•"/>
              </a:pPr>
              <a:r>
                <a:rPr lang="en-US" sz="1400" dirty="0"/>
                <a:t>UO budget</a:t>
              </a:r>
            </a:p>
            <a:p>
              <a:pPr marL="285750" lvl="0" indent="-285750" algn="l">
                <a:buFont typeface="Arial" panose="020B0604020202020204" pitchFamily="34" charset="0"/>
                <a:buChar char="•"/>
              </a:pPr>
              <a:r>
                <a:rPr lang="en-US" sz="1400" dirty="0"/>
                <a:t>PUSF (state funding)</a:t>
              </a:r>
            </a:p>
            <a:p>
              <a:pPr marL="285750" lvl="0" indent="-285750" algn="l">
                <a:buFont typeface="Arial" panose="020B0604020202020204" pitchFamily="34" charset="0"/>
                <a:buChar char="•"/>
              </a:pPr>
              <a:r>
                <a:rPr lang="en-US" sz="1400" dirty="0"/>
                <a:t>Data</a:t>
              </a:r>
            </a:p>
            <a:p>
              <a:pPr marL="285750" lvl="0" indent="-285750" algn="l">
                <a:buFont typeface="Arial" panose="020B0604020202020204" pitchFamily="34" charset="0"/>
                <a:buChar char="•"/>
              </a:pPr>
              <a:r>
                <a:rPr lang="en-US" sz="1400" dirty="0"/>
                <a:t>Oregon Guarantee</a:t>
              </a:r>
            </a:p>
            <a:p>
              <a:pPr marL="285750" lvl="0" indent="-285750" algn="l">
                <a:buFont typeface="Arial" panose="020B0604020202020204" pitchFamily="34" charset="0"/>
                <a:buChar char="•"/>
              </a:pPr>
              <a:r>
                <a:rPr lang="en-US" sz="1400" dirty="0"/>
                <a:t>Financial aid</a:t>
              </a:r>
            </a:p>
            <a:p>
              <a:pPr marL="285750" lvl="0" indent="-285750" algn="l">
                <a:buFont typeface="Arial" panose="020B0604020202020204" pitchFamily="34" charset="0"/>
                <a:buChar char="•"/>
              </a:pPr>
              <a:r>
                <a:rPr lang="en-US" sz="1400" dirty="0"/>
                <a:t>Long-term projections</a:t>
              </a:r>
            </a:p>
            <a:p>
              <a:pPr marL="285750" lvl="0" indent="-285750" algn="l">
                <a:buFont typeface="Arial" panose="020B0604020202020204" pitchFamily="34" charset="0"/>
                <a:buChar char="•"/>
              </a:pPr>
              <a:r>
                <a:rPr lang="en-US" sz="1400" dirty="0"/>
                <a:t>Updated cost drivers</a:t>
              </a:r>
            </a:p>
            <a:p>
              <a:pPr marL="285750" lvl="0" indent="-285750" algn="l">
                <a:buFont typeface="Arial" panose="020B0604020202020204" pitchFamily="34" charset="0"/>
                <a:buChar char="•"/>
              </a:pPr>
              <a:r>
                <a:rPr lang="en-US" sz="1400" dirty="0"/>
                <a:t>Cost management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25" name="Straight Connector 24">
              <a:extLst>
                <a:ext uri="{FF2B5EF4-FFF2-40B4-BE49-F238E27FC236}">
                  <a16:creationId xmlns:a16="http://schemas.microsoft.com/office/drawing/2014/main" id="{EF29C324-8F3D-2360-7C40-869666A2D1FF}"/>
                </a:ext>
              </a:extLst>
            </p:cNvPr>
            <p:cNvCxnSpPr/>
            <p:nvPr/>
          </p:nvCxnSpPr>
          <p:spPr bwMode="auto">
            <a:xfrm flipV="1">
              <a:off x="1438469" y="3505198"/>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6" name="Group 45">
            <a:extLst>
              <a:ext uri="{FF2B5EF4-FFF2-40B4-BE49-F238E27FC236}">
                <a16:creationId xmlns:a16="http://schemas.microsoft.com/office/drawing/2014/main" id="{7452F8F0-203B-E744-246B-A71052C47BEC}"/>
              </a:ext>
            </a:extLst>
          </p:cNvPr>
          <p:cNvGrpSpPr/>
          <p:nvPr/>
        </p:nvGrpSpPr>
        <p:grpSpPr>
          <a:xfrm>
            <a:off x="1295400" y="3703636"/>
            <a:ext cx="3868324" cy="2925764"/>
            <a:chOff x="1713724" y="3809999"/>
            <a:chExt cx="3868324" cy="2925764"/>
          </a:xfrm>
        </p:grpSpPr>
        <p:sp>
          <p:nvSpPr>
            <p:cNvPr id="7" name="Rectangle 6">
              <a:extLst>
                <a:ext uri="{FF2B5EF4-FFF2-40B4-BE49-F238E27FC236}">
                  <a16:creationId xmlns:a16="http://schemas.microsoft.com/office/drawing/2014/main" id="{43553F3C-78AD-8A4B-F58C-A9A301D4FF7C}"/>
                </a:ext>
              </a:extLst>
            </p:cNvPr>
            <p:cNvSpPr/>
            <p:nvPr/>
          </p:nvSpPr>
          <p:spPr bwMode="auto">
            <a:xfrm>
              <a:off x="1713724" y="4114800"/>
              <a:ext cx="3868324" cy="2620963"/>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l"/>
              <a:r>
                <a:rPr lang="en-US" sz="1600" b="1" dirty="0"/>
                <a:t>Jan-Feb: TFAB reviews proposals</a:t>
              </a:r>
            </a:p>
            <a:p>
              <a:pPr marL="285750" lvl="0" indent="-285750" algn="l">
                <a:buFont typeface="Arial" panose="020B0604020202020204" pitchFamily="34" charset="0"/>
                <a:buChar char="•"/>
              </a:pPr>
              <a:r>
                <a:rPr lang="en-US" sz="1500" dirty="0"/>
                <a:t>Admin controlled mandatory fees</a:t>
              </a:r>
            </a:p>
            <a:p>
              <a:pPr marL="742950" lvl="1" indent="-285750" algn="l">
                <a:buFont typeface="Arial" panose="020B0604020202020204" pitchFamily="34" charset="0"/>
                <a:buChar char="•"/>
              </a:pPr>
              <a:r>
                <a:rPr lang="en-US" sz="1500" dirty="0"/>
                <a:t>Rec Center fee</a:t>
              </a:r>
            </a:p>
            <a:p>
              <a:pPr marL="742950" lvl="1" indent="-285750" algn="l">
                <a:buFont typeface="Arial" panose="020B0604020202020204" pitchFamily="34" charset="0"/>
                <a:buChar char="•"/>
              </a:pPr>
              <a:r>
                <a:rPr lang="en-US" sz="1500" dirty="0"/>
                <a:t>Student Union fee</a:t>
              </a:r>
            </a:p>
            <a:p>
              <a:pPr marL="742950" lvl="1" indent="-285750" algn="l">
                <a:buFont typeface="Arial" panose="020B0604020202020204" pitchFamily="34" charset="0"/>
                <a:buChar char="•"/>
              </a:pPr>
              <a:r>
                <a:rPr lang="en-US" sz="1500" dirty="0"/>
                <a:t>Health Center fee</a:t>
              </a:r>
            </a:p>
            <a:p>
              <a:pPr marL="742950" lvl="1" indent="-285750" algn="l">
                <a:buFont typeface="Arial" panose="020B0604020202020204" pitchFamily="34" charset="0"/>
                <a:buChar char="•"/>
              </a:pPr>
              <a:r>
                <a:rPr lang="en-US" sz="1500" dirty="0"/>
                <a:t>Tech fee</a:t>
              </a:r>
            </a:p>
            <a:p>
              <a:pPr marL="285750" indent="-285750" algn="l">
                <a:buFont typeface="Arial" panose="020B0604020202020204" pitchFamily="34" charset="0"/>
                <a:buChar char="•"/>
              </a:pPr>
              <a:r>
                <a:rPr lang="en-US" sz="1500" dirty="0"/>
                <a:t>Housing fees</a:t>
              </a:r>
            </a:p>
            <a:p>
              <a:pPr marL="285750" indent="-285750" algn="l">
                <a:buFont typeface="Arial" panose="020B0604020202020204" pitchFamily="34" charset="0"/>
                <a:buChar char="•"/>
              </a:pPr>
              <a:r>
                <a:rPr lang="en-US" sz="1500" dirty="0"/>
                <a:t>Graduate tuition</a:t>
              </a:r>
            </a:p>
            <a:p>
              <a:pPr marL="285750" indent="-285750" algn="l">
                <a:buFont typeface="Arial" panose="020B0604020202020204" pitchFamily="34" charset="0"/>
                <a:buChar char="•"/>
              </a:pPr>
              <a:r>
                <a:rPr lang="en-US" sz="1500" dirty="0"/>
                <a:t>Course fees and other fees</a:t>
              </a:r>
            </a:p>
            <a:p>
              <a:pPr lvl="0" algn="l"/>
              <a:r>
                <a:rPr lang="en-US" sz="1600" b="1" dirty="0"/>
                <a:t>TFAB develops a recommendation on tuition rates for incoming UG cohort</a:t>
              </a:r>
              <a:endParaRPr kumimoji="0" lang="en-US" sz="1600" b="0" i="0" u="none" strike="noStrike" cap="none" normalizeH="0" baseline="0" dirty="0">
                <a:ln>
                  <a:noFill/>
                </a:ln>
                <a:solidFill>
                  <a:schemeClr val="tx1"/>
                </a:solidFill>
                <a:effectLst/>
                <a:latin typeface="Arial" charset="0"/>
              </a:endParaRPr>
            </a:p>
          </p:txBody>
        </p:sp>
        <p:cxnSp>
          <p:nvCxnSpPr>
            <p:cNvPr id="26" name="Straight Connector 25">
              <a:extLst>
                <a:ext uri="{FF2B5EF4-FFF2-40B4-BE49-F238E27FC236}">
                  <a16:creationId xmlns:a16="http://schemas.microsoft.com/office/drawing/2014/main" id="{A8719DDA-FEE1-F8FA-19CD-11A2B6BAD8CA}"/>
                </a:ext>
              </a:extLst>
            </p:cNvPr>
            <p:cNvCxnSpPr/>
            <p:nvPr/>
          </p:nvCxnSpPr>
          <p:spPr bwMode="auto">
            <a:xfrm flipV="1">
              <a:off x="3657600" y="3809999"/>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DA76AD75-D057-15B3-983C-C8D9021195E4}"/>
              </a:ext>
            </a:extLst>
          </p:cNvPr>
          <p:cNvGrpSpPr/>
          <p:nvPr/>
        </p:nvGrpSpPr>
        <p:grpSpPr>
          <a:xfrm>
            <a:off x="3657600" y="1476689"/>
            <a:ext cx="1952006" cy="2226947"/>
            <a:chOff x="4267201" y="1583052"/>
            <a:chExt cx="1952006" cy="2226947"/>
          </a:xfrm>
        </p:grpSpPr>
        <p:sp>
          <p:nvSpPr>
            <p:cNvPr id="14" name="Rectangle 13">
              <a:extLst>
                <a:ext uri="{FF2B5EF4-FFF2-40B4-BE49-F238E27FC236}">
                  <a16:creationId xmlns:a16="http://schemas.microsoft.com/office/drawing/2014/main" id="{D201FFA4-9E15-8703-6789-12FDEF5D7BA4}"/>
                </a:ext>
              </a:extLst>
            </p:cNvPr>
            <p:cNvSpPr/>
            <p:nvPr/>
          </p:nvSpPr>
          <p:spPr bwMode="auto">
            <a:xfrm>
              <a:off x="4267201" y="2641248"/>
              <a:ext cx="1952006" cy="86395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t>Mid-Feb: TFAB recommendations</a:t>
              </a:r>
            </a:p>
            <a:p>
              <a:pPr lvl="0"/>
              <a:r>
                <a:rPr lang="en-US" sz="1600" b="1" dirty="0"/>
                <a:t>to the President</a:t>
              </a:r>
            </a:p>
          </p:txBody>
        </p:sp>
        <p:cxnSp>
          <p:nvCxnSpPr>
            <p:cNvPr id="30" name="Straight Connector 29">
              <a:extLst>
                <a:ext uri="{FF2B5EF4-FFF2-40B4-BE49-F238E27FC236}">
                  <a16:creationId xmlns:a16="http://schemas.microsoft.com/office/drawing/2014/main" id="{A395BFA5-FCF7-F48C-7987-811698F8539C}"/>
                </a:ext>
              </a:extLst>
            </p:cNvPr>
            <p:cNvCxnSpPr>
              <a:cxnSpLocks/>
            </p:cNvCxnSpPr>
            <p:nvPr/>
          </p:nvCxnSpPr>
          <p:spPr bwMode="auto">
            <a:xfrm flipV="1">
              <a:off x="5257800" y="3505198"/>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2" name="Graphic 31" descr="Document outline">
              <a:extLst>
                <a:ext uri="{FF2B5EF4-FFF2-40B4-BE49-F238E27FC236}">
                  <a16:creationId xmlns:a16="http://schemas.microsoft.com/office/drawing/2014/main" id="{15D97205-51E0-F486-A9CF-34B35E07E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62541" y="1583052"/>
              <a:ext cx="955306" cy="1050647"/>
            </a:xfrm>
            <a:prstGeom prst="rect">
              <a:avLst/>
            </a:prstGeom>
          </p:spPr>
        </p:pic>
      </p:grpSp>
      <p:grpSp>
        <p:nvGrpSpPr>
          <p:cNvPr id="45" name="Group 44">
            <a:extLst>
              <a:ext uri="{FF2B5EF4-FFF2-40B4-BE49-F238E27FC236}">
                <a16:creationId xmlns:a16="http://schemas.microsoft.com/office/drawing/2014/main" id="{B0BD8F79-DCD3-096A-8069-12B671627BDA}"/>
              </a:ext>
            </a:extLst>
          </p:cNvPr>
          <p:cNvGrpSpPr/>
          <p:nvPr/>
        </p:nvGrpSpPr>
        <p:grpSpPr>
          <a:xfrm>
            <a:off x="2514600" y="1722435"/>
            <a:ext cx="1057467" cy="1981201"/>
            <a:chOff x="2819400" y="1828798"/>
            <a:chExt cx="1057467" cy="1981201"/>
          </a:xfrm>
        </p:grpSpPr>
        <p:sp>
          <p:nvSpPr>
            <p:cNvPr id="28" name="Rectangle 27">
              <a:extLst>
                <a:ext uri="{FF2B5EF4-FFF2-40B4-BE49-F238E27FC236}">
                  <a16:creationId xmlns:a16="http://schemas.microsoft.com/office/drawing/2014/main" id="{E15ADF0D-2E51-D13F-8ACB-173A5E4B696D}"/>
                </a:ext>
              </a:extLst>
            </p:cNvPr>
            <p:cNvSpPr/>
            <p:nvPr/>
          </p:nvSpPr>
          <p:spPr bwMode="auto">
            <a:xfrm>
              <a:off x="2819400" y="2641248"/>
              <a:ext cx="1057467" cy="8639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t>January: Student Forum</a:t>
              </a:r>
            </a:p>
            <a:p>
              <a:pPr lvl="0"/>
              <a:endParaRPr lang="en-US" sz="1600" b="1"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cxnSp>
          <p:nvCxnSpPr>
            <p:cNvPr id="29" name="Straight Connector 28">
              <a:extLst>
                <a:ext uri="{FF2B5EF4-FFF2-40B4-BE49-F238E27FC236}">
                  <a16:creationId xmlns:a16="http://schemas.microsoft.com/office/drawing/2014/main" id="{5A00339F-EA6F-A36A-657E-1BDC1308368C}"/>
                </a:ext>
              </a:extLst>
            </p:cNvPr>
            <p:cNvCxnSpPr/>
            <p:nvPr/>
          </p:nvCxnSpPr>
          <p:spPr bwMode="auto">
            <a:xfrm flipV="1">
              <a:off x="3343469" y="3505198"/>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5" name="Graphic 34" descr="Meeting with solid fill">
              <a:extLst>
                <a:ext uri="{FF2B5EF4-FFF2-40B4-BE49-F238E27FC236}">
                  <a16:creationId xmlns:a16="http://schemas.microsoft.com/office/drawing/2014/main" id="{D06E3C4F-D1E6-9C48-CF05-DFEAF81093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5600" y="1828798"/>
              <a:ext cx="914400" cy="914400"/>
            </a:xfrm>
            <a:prstGeom prst="rect">
              <a:avLst/>
            </a:prstGeom>
          </p:spPr>
        </p:pic>
      </p:grpSp>
      <p:grpSp>
        <p:nvGrpSpPr>
          <p:cNvPr id="49" name="Group 48">
            <a:extLst>
              <a:ext uri="{FF2B5EF4-FFF2-40B4-BE49-F238E27FC236}">
                <a16:creationId xmlns:a16="http://schemas.microsoft.com/office/drawing/2014/main" id="{90583645-6A01-BBF4-3376-DD2AC5AD6A0C}"/>
              </a:ext>
            </a:extLst>
          </p:cNvPr>
          <p:cNvGrpSpPr/>
          <p:nvPr/>
        </p:nvGrpSpPr>
        <p:grpSpPr>
          <a:xfrm>
            <a:off x="7010400" y="1830662"/>
            <a:ext cx="1973071" cy="1872972"/>
            <a:chOff x="6542663" y="1937025"/>
            <a:chExt cx="1973071" cy="1872972"/>
          </a:xfrm>
        </p:grpSpPr>
        <p:sp>
          <p:nvSpPr>
            <p:cNvPr id="36" name="Rectangle 35">
              <a:extLst>
                <a:ext uri="{FF2B5EF4-FFF2-40B4-BE49-F238E27FC236}">
                  <a16:creationId xmlns:a16="http://schemas.microsoft.com/office/drawing/2014/main" id="{2859D0FA-BA43-8C90-38DE-AA705ADC9195}"/>
                </a:ext>
              </a:extLst>
            </p:cNvPr>
            <p:cNvSpPr/>
            <p:nvPr/>
          </p:nvSpPr>
          <p:spPr bwMode="auto">
            <a:xfrm>
              <a:off x="6542663" y="2641244"/>
              <a:ext cx="1973071" cy="86395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b="1" dirty="0"/>
                <a:t>Early March: Pres sends tuition rec’s to the BOT</a:t>
              </a:r>
            </a:p>
          </p:txBody>
        </p:sp>
        <p:pic>
          <p:nvPicPr>
            <p:cNvPr id="37" name="Graphic 36" descr="Document outline">
              <a:extLst>
                <a:ext uri="{FF2B5EF4-FFF2-40B4-BE49-F238E27FC236}">
                  <a16:creationId xmlns:a16="http://schemas.microsoft.com/office/drawing/2014/main" id="{57155B17-1B86-B094-5510-816A4E318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5211" y="1937025"/>
              <a:ext cx="607187" cy="667785"/>
            </a:xfrm>
            <a:prstGeom prst="rect">
              <a:avLst/>
            </a:prstGeom>
          </p:spPr>
        </p:pic>
        <p:cxnSp>
          <p:nvCxnSpPr>
            <p:cNvPr id="38" name="Straight Connector 37">
              <a:extLst>
                <a:ext uri="{FF2B5EF4-FFF2-40B4-BE49-F238E27FC236}">
                  <a16:creationId xmlns:a16="http://schemas.microsoft.com/office/drawing/2014/main" id="{8FF0082B-E282-B638-E5D7-5787814EB814}"/>
                </a:ext>
              </a:extLst>
            </p:cNvPr>
            <p:cNvCxnSpPr>
              <a:cxnSpLocks/>
            </p:cNvCxnSpPr>
            <p:nvPr/>
          </p:nvCxnSpPr>
          <p:spPr bwMode="auto">
            <a:xfrm flipV="1">
              <a:off x="7515805" y="3505196"/>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8" name="Group 47">
            <a:extLst>
              <a:ext uri="{FF2B5EF4-FFF2-40B4-BE49-F238E27FC236}">
                <a16:creationId xmlns:a16="http://schemas.microsoft.com/office/drawing/2014/main" id="{F0AACCB2-F2C7-2768-60CC-C96EB7FEED9F}"/>
              </a:ext>
            </a:extLst>
          </p:cNvPr>
          <p:cNvGrpSpPr/>
          <p:nvPr/>
        </p:nvGrpSpPr>
        <p:grpSpPr>
          <a:xfrm>
            <a:off x="5562600" y="3703636"/>
            <a:ext cx="1438472" cy="1981199"/>
            <a:chOff x="5876728" y="3809999"/>
            <a:chExt cx="1438472" cy="1981199"/>
          </a:xfrm>
        </p:grpSpPr>
        <p:pic>
          <p:nvPicPr>
            <p:cNvPr id="19" name="Graphic 18" descr="Meeting with solid fill">
              <a:extLst>
                <a:ext uri="{FF2B5EF4-FFF2-40B4-BE49-F238E27FC236}">
                  <a16:creationId xmlns:a16="http://schemas.microsoft.com/office/drawing/2014/main" id="{4CA343D3-C145-223C-E41E-F1E06A1D2D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1528" y="4876798"/>
              <a:ext cx="914400" cy="914400"/>
            </a:xfrm>
            <a:prstGeom prst="rect">
              <a:avLst/>
            </a:prstGeom>
          </p:spPr>
        </p:pic>
        <p:sp>
          <p:nvSpPr>
            <p:cNvPr id="33" name="Rectangle 32">
              <a:extLst>
                <a:ext uri="{FF2B5EF4-FFF2-40B4-BE49-F238E27FC236}">
                  <a16:creationId xmlns:a16="http://schemas.microsoft.com/office/drawing/2014/main" id="{26A5B9D2-3D50-3B85-DCB4-A7F90EC532AE}"/>
                </a:ext>
              </a:extLst>
            </p:cNvPr>
            <p:cNvSpPr/>
            <p:nvPr/>
          </p:nvSpPr>
          <p:spPr bwMode="auto">
            <a:xfrm>
              <a:off x="5876728" y="4114800"/>
              <a:ext cx="1438472" cy="8639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800" b="1" dirty="0"/>
                <a:t>February: President’s Forum</a:t>
              </a:r>
            </a:p>
            <a:p>
              <a:pPr lvl="0"/>
              <a:endParaRPr lang="en-US" sz="1800" b="1"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39" name="Straight Connector 38">
              <a:extLst>
                <a:ext uri="{FF2B5EF4-FFF2-40B4-BE49-F238E27FC236}">
                  <a16:creationId xmlns:a16="http://schemas.microsoft.com/office/drawing/2014/main" id="{AF0FEFDD-10EF-12A4-FB06-EBD03651C86A}"/>
                </a:ext>
              </a:extLst>
            </p:cNvPr>
            <p:cNvCxnSpPr>
              <a:cxnSpLocks/>
            </p:cNvCxnSpPr>
            <p:nvPr/>
          </p:nvCxnSpPr>
          <p:spPr bwMode="auto">
            <a:xfrm flipV="1">
              <a:off x="6590524" y="3809999"/>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B33020D3-ACD8-2736-35EC-5D530930B817}"/>
              </a:ext>
            </a:extLst>
          </p:cNvPr>
          <p:cNvGrpSpPr/>
          <p:nvPr/>
        </p:nvGrpSpPr>
        <p:grpSpPr>
          <a:xfrm>
            <a:off x="7448934" y="3703635"/>
            <a:ext cx="1524004" cy="2316165"/>
            <a:chOff x="7378178" y="3581400"/>
            <a:chExt cx="1524004" cy="2316165"/>
          </a:xfrm>
        </p:grpSpPr>
        <p:sp>
          <p:nvSpPr>
            <p:cNvPr id="40" name="Rectangle 39">
              <a:extLst>
                <a:ext uri="{FF2B5EF4-FFF2-40B4-BE49-F238E27FC236}">
                  <a16:creationId xmlns:a16="http://schemas.microsoft.com/office/drawing/2014/main" id="{BFE0CC78-5B58-DEC0-EBCF-B2A8D62D4DDB}"/>
                </a:ext>
              </a:extLst>
            </p:cNvPr>
            <p:cNvSpPr/>
            <p:nvPr/>
          </p:nvSpPr>
          <p:spPr bwMode="auto">
            <a:xfrm>
              <a:off x="7378178" y="3886196"/>
              <a:ext cx="1524004" cy="1020765"/>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t>Mid-March: BOT sets tuition + fees for FY27</a:t>
              </a:r>
            </a:p>
          </p:txBody>
        </p:sp>
        <p:cxnSp>
          <p:nvCxnSpPr>
            <p:cNvPr id="41" name="Straight Connector 40">
              <a:extLst>
                <a:ext uri="{FF2B5EF4-FFF2-40B4-BE49-F238E27FC236}">
                  <a16:creationId xmlns:a16="http://schemas.microsoft.com/office/drawing/2014/main" id="{DC78EDB6-BAF0-9641-3514-24F693C970AD}"/>
                </a:ext>
              </a:extLst>
            </p:cNvPr>
            <p:cNvCxnSpPr>
              <a:cxnSpLocks/>
            </p:cNvCxnSpPr>
            <p:nvPr/>
          </p:nvCxnSpPr>
          <p:spPr bwMode="auto">
            <a:xfrm flipV="1">
              <a:off x="8137071" y="3581400"/>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3" name="Graphic 42" descr="Board Of Directors with solid fill">
              <a:extLst>
                <a:ext uri="{FF2B5EF4-FFF2-40B4-BE49-F238E27FC236}">
                  <a16:creationId xmlns:a16="http://schemas.microsoft.com/office/drawing/2014/main" id="{47704075-3C3A-BF31-FA8B-72A297DE7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9871" y="4983165"/>
              <a:ext cx="914400" cy="914400"/>
            </a:xfrm>
            <a:prstGeom prst="rect">
              <a:avLst/>
            </a:prstGeom>
          </p:spPr>
        </p:pic>
      </p:grpSp>
      <p:grpSp>
        <p:nvGrpSpPr>
          <p:cNvPr id="9" name="Group 8">
            <a:extLst>
              <a:ext uri="{FF2B5EF4-FFF2-40B4-BE49-F238E27FC236}">
                <a16:creationId xmlns:a16="http://schemas.microsoft.com/office/drawing/2014/main" id="{F37154FA-18D4-8F14-ED8D-B93C153763E6}"/>
              </a:ext>
            </a:extLst>
          </p:cNvPr>
          <p:cNvGrpSpPr/>
          <p:nvPr/>
        </p:nvGrpSpPr>
        <p:grpSpPr>
          <a:xfrm>
            <a:off x="5257800" y="842929"/>
            <a:ext cx="1653512" cy="2857586"/>
            <a:chOff x="5257800" y="842929"/>
            <a:chExt cx="1653512" cy="2857586"/>
          </a:xfrm>
        </p:grpSpPr>
        <p:pic>
          <p:nvPicPr>
            <p:cNvPr id="5" name="Picture 4">
              <a:extLst>
                <a:ext uri="{FF2B5EF4-FFF2-40B4-BE49-F238E27FC236}">
                  <a16:creationId xmlns:a16="http://schemas.microsoft.com/office/drawing/2014/main" id="{2488837E-D51E-18D0-C667-9F48D01431C3}"/>
                </a:ext>
              </a:extLst>
            </p:cNvPr>
            <p:cNvPicPr>
              <a:picLocks noChangeAspect="1"/>
            </p:cNvPicPr>
            <p:nvPr/>
          </p:nvPicPr>
          <p:blipFill>
            <a:blip r:embed="rId8"/>
            <a:stretch>
              <a:fillRect/>
            </a:stretch>
          </p:blipFill>
          <p:spPr>
            <a:xfrm>
              <a:off x="5382181" y="842929"/>
              <a:ext cx="1438472" cy="1501545"/>
            </a:xfrm>
            <a:prstGeom prst="rect">
              <a:avLst/>
            </a:prstGeom>
          </p:spPr>
        </p:pic>
        <p:grpSp>
          <p:nvGrpSpPr>
            <p:cNvPr id="10" name="Group 9">
              <a:extLst>
                <a:ext uri="{FF2B5EF4-FFF2-40B4-BE49-F238E27FC236}">
                  <a16:creationId xmlns:a16="http://schemas.microsoft.com/office/drawing/2014/main" id="{D6DD7D64-793B-EF2F-0C90-C64A598731A3}"/>
                </a:ext>
              </a:extLst>
            </p:cNvPr>
            <p:cNvGrpSpPr/>
            <p:nvPr/>
          </p:nvGrpSpPr>
          <p:grpSpPr>
            <a:xfrm>
              <a:off x="5257800" y="1570037"/>
              <a:ext cx="1653512" cy="2130478"/>
              <a:chOff x="5485871" y="1447802"/>
              <a:chExt cx="1653512" cy="2130478"/>
            </a:xfrm>
          </p:grpSpPr>
          <p:sp>
            <p:nvSpPr>
              <p:cNvPr id="6" name="Rectangle 5">
                <a:extLst>
                  <a:ext uri="{FF2B5EF4-FFF2-40B4-BE49-F238E27FC236}">
                    <a16:creationId xmlns:a16="http://schemas.microsoft.com/office/drawing/2014/main" id="{ABA625A1-4C6D-0A49-7F0F-DB635A82D5C3}"/>
                  </a:ext>
                </a:extLst>
              </p:cNvPr>
              <p:cNvSpPr/>
              <p:nvPr/>
            </p:nvSpPr>
            <p:spPr bwMode="auto">
              <a:xfrm>
                <a:off x="5485871" y="1447802"/>
                <a:ext cx="1653512" cy="8639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1600" b="1" dirty="0"/>
                  <a:t>Community feedback survey online</a:t>
                </a:r>
              </a:p>
            </p:txBody>
          </p:sp>
          <p:cxnSp>
            <p:nvCxnSpPr>
              <p:cNvPr id="8" name="Straight Connector 7">
                <a:extLst>
                  <a:ext uri="{FF2B5EF4-FFF2-40B4-BE49-F238E27FC236}">
                    <a16:creationId xmlns:a16="http://schemas.microsoft.com/office/drawing/2014/main" id="{DE5FBF5E-4714-F872-2001-95923D449BB6}"/>
                  </a:ext>
                </a:extLst>
              </p:cNvPr>
              <p:cNvCxnSpPr>
                <a:cxnSpLocks/>
                <a:endCxn id="6" idx="2"/>
              </p:cNvCxnSpPr>
              <p:nvPr/>
            </p:nvCxnSpPr>
            <p:spPr bwMode="auto">
              <a:xfrm flipH="1" flipV="1">
                <a:off x="6312627" y="2311754"/>
                <a:ext cx="1" cy="126652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cxnSp>
        <p:nvCxnSpPr>
          <p:cNvPr id="21" name="Straight Connector 20">
            <a:extLst>
              <a:ext uri="{FF2B5EF4-FFF2-40B4-BE49-F238E27FC236}">
                <a16:creationId xmlns:a16="http://schemas.microsoft.com/office/drawing/2014/main" id="{5C05602F-E086-6728-E903-71A4FDA5B07C}"/>
              </a:ext>
            </a:extLst>
          </p:cNvPr>
          <p:cNvCxnSpPr>
            <a:cxnSpLocks/>
          </p:cNvCxnSpPr>
          <p:nvPr/>
        </p:nvCxnSpPr>
        <p:spPr bwMode="auto">
          <a:xfrm>
            <a:off x="0" y="3703637"/>
            <a:ext cx="9144000" cy="0"/>
          </a:xfrm>
          <a:prstGeom prst="line">
            <a:avLst/>
          </a:prstGeom>
          <a:solidFill>
            <a:schemeClr val="accent1"/>
          </a:solidFill>
          <a:ln w="28575" cap="flat" cmpd="sng" algn="ctr">
            <a:solidFill>
              <a:srgbClr val="007434"/>
            </a:solidFill>
            <a:prstDash val="solid"/>
            <a:round/>
            <a:headEnd type="none" w="med" len="med"/>
            <a:tailEnd type="none" w="med" len="med"/>
          </a:ln>
          <a:effectLst/>
        </p:spPr>
      </p:cxnSp>
    </p:spTree>
    <p:extLst>
      <p:ext uri="{BB962C8B-B14F-4D97-AF65-F5344CB8AC3E}">
        <p14:creationId xmlns:p14="http://schemas.microsoft.com/office/powerpoint/2010/main" val="258316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079A-163A-BD6F-976A-E818FDCDE51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9B0DA06-5AC3-3E5D-1B1E-F62CB1F5088E}"/>
              </a:ext>
            </a:extLst>
          </p:cNvPr>
          <p:cNvSpPr txBox="1">
            <a:spLocks/>
          </p:cNvSpPr>
          <p:nvPr/>
        </p:nvSpPr>
        <p:spPr bwMode="auto">
          <a:xfrm>
            <a:off x="548054"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5B6D9B35-8187-B76A-7F08-7577555E7EA5}"/>
              </a:ext>
            </a:extLst>
          </p:cNvPr>
          <p:cNvSpPr>
            <a:spLocks noGrp="1"/>
          </p:cNvSpPr>
          <p:nvPr>
            <p:ph idx="1"/>
          </p:nvPr>
        </p:nvSpPr>
        <p:spPr>
          <a:xfrm>
            <a:off x="1524000" y="1417637"/>
            <a:ext cx="8305800" cy="4983163"/>
          </a:xfrm>
        </p:spPr>
        <p:txBody>
          <a:bodyPr/>
          <a:lstStyle/>
          <a:p>
            <a:pPr>
              <a:spcBef>
                <a:spcPts val="0"/>
              </a:spcBef>
            </a:pPr>
            <a:r>
              <a:rPr lang="en-US" sz="2800" dirty="0"/>
              <a:t>UO Budget</a:t>
            </a:r>
          </a:p>
          <a:p>
            <a:pPr>
              <a:spcBef>
                <a:spcPts val="0"/>
              </a:spcBef>
            </a:pPr>
            <a:endParaRPr lang="en-US" sz="2800" dirty="0"/>
          </a:p>
          <a:p>
            <a:pPr>
              <a:spcBef>
                <a:spcPts val="0"/>
              </a:spcBef>
            </a:pPr>
            <a:r>
              <a:rPr lang="en-US" sz="2800" dirty="0"/>
              <a:t>Cost Drivers</a:t>
            </a:r>
          </a:p>
          <a:p>
            <a:pPr>
              <a:spcBef>
                <a:spcPts val="0"/>
              </a:spcBef>
            </a:pPr>
            <a:endParaRPr lang="en-US" sz="2800" dirty="0">
              <a:cs typeface="Arial"/>
            </a:endParaRPr>
          </a:p>
          <a:p>
            <a:pPr>
              <a:spcBef>
                <a:spcPts val="0"/>
              </a:spcBef>
            </a:pPr>
            <a:r>
              <a:rPr lang="en-US" sz="2800" dirty="0">
                <a:cs typeface="Arial"/>
              </a:rPr>
              <a:t>Guaranteed Tuition Program </a:t>
            </a:r>
          </a:p>
          <a:p>
            <a:pPr>
              <a:spcBef>
                <a:spcPts val="0"/>
              </a:spcBef>
            </a:pPr>
            <a:endParaRPr lang="en-US" sz="2800" dirty="0">
              <a:cs typeface="Arial"/>
            </a:endParaRPr>
          </a:p>
          <a:p>
            <a:pPr>
              <a:spcBef>
                <a:spcPts val="0"/>
              </a:spcBef>
            </a:pPr>
            <a:r>
              <a:rPr lang="en-US" sz="2800" dirty="0">
                <a:cs typeface="Arial"/>
              </a:rPr>
              <a:t>TFAB Recommendations</a:t>
            </a:r>
          </a:p>
          <a:p>
            <a:pPr>
              <a:spcBef>
                <a:spcPts val="0"/>
              </a:spcBef>
            </a:pPr>
            <a:endParaRPr lang="en-US" sz="2800" dirty="0">
              <a:cs typeface="Arial"/>
            </a:endParaRPr>
          </a:p>
          <a:p>
            <a:pPr>
              <a:spcBef>
                <a:spcPts val="0"/>
              </a:spcBef>
            </a:pPr>
            <a:r>
              <a:rPr lang="en-US" sz="2800" dirty="0">
                <a:cs typeface="Arial"/>
              </a:rPr>
              <a:t>Small Group Discussion </a:t>
            </a:r>
          </a:p>
          <a:p>
            <a:pPr lvl="1">
              <a:spcBef>
                <a:spcPts val="0"/>
              </a:spcBef>
              <a:spcAft>
                <a:spcPts val="600"/>
              </a:spcAft>
            </a:pPr>
            <a:endParaRPr lang="en-US" sz="4000" dirty="0">
              <a:cs typeface="Arial"/>
            </a:endParaRPr>
          </a:p>
          <a:p>
            <a:pPr lvl="1">
              <a:spcBef>
                <a:spcPts val="0"/>
              </a:spcBef>
              <a:spcAft>
                <a:spcPts val="600"/>
              </a:spcAft>
            </a:pPr>
            <a:endParaRPr lang="en-US" sz="4400" dirty="0">
              <a:cs typeface="Arial"/>
            </a:endParaRPr>
          </a:p>
        </p:txBody>
      </p:sp>
      <p:sp>
        <p:nvSpPr>
          <p:cNvPr id="2" name="Arrow: Right 1">
            <a:extLst>
              <a:ext uri="{FF2B5EF4-FFF2-40B4-BE49-F238E27FC236}">
                <a16:creationId xmlns:a16="http://schemas.microsoft.com/office/drawing/2014/main" id="{736A0D69-A0B8-B026-7214-D00112F74BEC}"/>
              </a:ext>
            </a:extLst>
          </p:cNvPr>
          <p:cNvSpPr/>
          <p:nvPr/>
        </p:nvSpPr>
        <p:spPr bwMode="auto">
          <a:xfrm>
            <a:off x="838200" y="4008120"/>
            <a:ext cx="533400" cy="457200"/>
          </a:xfrm>
          <a:prstGeom prst="rightArrow">
            <a:avLst/>
          </a:prstGeom>
          <a:solidFill>
            <a:srgbClr val="00743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9407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3048000"/>
          </a:xfrm>
        </p:spPr>
        <p:txBody>
          <a:bodyPr/>
          <a:lstStyle/>
          <a:p>
            <a:pPr>
              <a:spcBef>
                <a:spcPts val="0"/>
              </a:spcBef>
            </a:pPr>
            <a:endParaRPr lang="en-US" sz="1400" dirty="0"/>
          </a:p>
          <a:p>
            <a:pPr>
              <a:spcBef>
                <a:spcPts val="0"/>
              </a:spcBef>
            </a:pPr>
            <a:r>
              <a:rPr lang="en-US" sz="2200" dirty="0"/>
              <a:t>TFAB recommends the guaranteed tuition rate for new, incoming undergraduate students be set at a rate that is:</a:t>
            </a:r>
          </a:p>
          <a:p>
            <a:pPr>
              <a:spcBef>
                <a:spcPts val="0"/>
              </a:spcBef>
            </a:pPr>
            <a:endParaRPr lang="en-US" sz="2200" dirty="0"/>
          </a:p>
          <a:p>
            <a:pPr marL="633413" lvl="1">
              <a:spcBef>
                <a:spcPts val="0"/>
              </a:spcBef>
              <a:buFont typeface="Courier New" panose="02070309020205020404" pitchFamily="49" charset="0"/>
              <a:buChar char="o"/>
            </a:pPr>
            <a:r>
              <a:rPr lang="en-US" sz="2200" b="1" dirty="0"/>
              <a:t>4.5%</a:t>
            </a:r>
            <a:r>
              <a:rPr lang="en-US" sz="2200" dirty="0"/>
              <a:t> higher than this year’s </a:t>
            </a:r>
            <a:r>
              <a:rPr lang="en-US" sz="2200" b="1" dirty="0"/>
              <a:t>resident</a:t>
            </a:r>
            <a:r>
              <a:rPr lang="en-US" sz="2200" dirty="0"/>
              <a:t> first-year students ($322.93 per Student Credit Hour / $14,531.85 per year)</a:t>
            </a:r>
          </a:p>
          <a:p>
            <a:pPr marL="347663" lvl="1" indent="0">
              <a:spcBef>
                <a:spcPts val="0"/>
              </a:spcBef>
              <a:buNone/>
            </a:pPr>
            <a:endParaRPr lang="en-US" sz="2200" dirty="0"/>
          </a:p>
          <a:p>
            <a:pPr marL="633413" lvl="1">
              <a:spcBef>
                <a:spcPts val="0"/>
              </a:spcBef>
              <a:buFont typeface="Courier New" panose="02070309020205020404" pitchFamily="49" charset="0"/>
              <a:buChar char="o"/>
            </a:pPr>
            <a:r>
              <a:rPr lang="en-US" sz="2200" b="1" dirty="0"/>
              <a:t>3.0%</a:t>
            </a:r>
            <a:r>
              <a:rPr lang="en-US" sz="2200" dirty="0"/>
              <a:t> higher than this year’s </a:t>
            </a:r>
            <a:r>
              <a:rPr lang="en-US" sz="2200" b="1" dirty="0"/>
              <a:t>nonresident</a:t>
            </a:r>
            <a:r>
              <a:rPr lang="en-US" sz="2200" dirty="0"/>
              <a:t> first-year students ($989.40 per Student Credit Hour / $44,523.00 per year)</a:t>
            </a:r>
          </a:p>
          <a:p>
            <a:pPr marL="347663" lvl="1" indent="0">
              <a:spcBef>
                <a:spcPts val="0"/>
              </a:spcBef>
              <a:buNone/>
            </a:pPr>
            <a:endParaRPr lang="en-US" sz="2200" dirty="0"/>
          </a:p>
          <a:p>
            <a:pPr>
              <a:spcBef>
                <a:spcPts val="0"/>
              </a:spcBef>
              <a:buFont typeface="Arial" panose="020B0604020202020204" pitchFamily="34" charset="0"/>
              <a:buChar char="•"/>
            </a:pPr>
            <a:r>
              <a:rPr lang="en-US" sz="2200" dirty="0"/>
              <a:t>For </a:t>
            </a:r>
            <a:r>
              <a:rPr lang="en-US" sz="2200" b="1" dirty="0"/>
              <a:t>resident</a:t>
            </a:r>
            <a:r>
              <a:rPr lang="en-US" sz="2200" dirty="0"/>
              <a:t> and </a:t>
            </a:r>
            <a:r>
              <a:rPr lang="en-US" sz="2200" b="1" dirty="0"/>
              <a:t>nonresident</a:t>
            </a:r>
            <a:r>
              <a:rPr lang="en-US" sz="2200" dirty="0"/>
              <a:t> undergraduate students in the 2026 Tuition Cohort, administratively controlled mandatory fees would be </a:t>
            </a:r>
            <a:r>
              <a:rPr lang="en-US" sz="2200" b="1" dirty="0"/>
              <a:t>2.98% </a:t>
            </a:r>
            <a:r>
              <a:rPr lang="en-US" sz="2200" dirty="0"/>
              <a:t>higher than the 2025 Tuition Cohort</a:t>
            </a:r>
            <a:endParaRPr lang="en-US" sz="2400" dirty="0"/>
          </a:p>
          <a:p>
            <a:pPr>
              <a:spcBef>
                <a:spcPts val="0"/>
              </a:spcBef>
              <a:buFont typeface="Arial" panose="020B0604020202020204" pitchFamily="34" charset="0"/>
              <a:buChar char="•"/>
            </a:pPr>
            <a:endParaRPr lang="en-US" sz="2400" dirty="0"/>
          </a:p>
          <a:p>
            <a:pPr>
              <a:spcBef>
                <a:spcPts val="0"/>
              </a:spcBef>
              <a:buFont typeface="Arial" panose="020B0604020202020204" pitchFamily="34" charset="0"/>
              <a:buChar char="•"/>
            </a:pPr>
            <a:r>
              <a:rPr lang="en-US" sz="2200" dirty="0"/>
              <a:t>For the incoming UG cohort: tuition rates and admin-controlled mandatory fees will be </a:t>
            </a:r>
            <a:r>
              <a:rPr lang="en-US" sz="2200" b="1" dirty="0"/>
              <a:t>locked for 5 years</a:t>
            </a:r>
            <a:endParaRPr lang="en-US" sz="2200" dirty="0"/>
          </a:p>
        </p:txBody>
      </p:sp>
      <p:sp>
        <p:nvSpPr>
          <p:cNvPr id="6" name="Title 5"/>
          <p:cNvSpPr>
            <a:spLocks noGrp="1"/>
          </p:cNvSpPr>
          <p:nvPr>
            <p:ph type="title"/>
          </p:nvPr>
        </p:nvSpPr>
        <p:spPr/>
        <p:txBody>
          <a:bodyPr/>
          <a:lstStyle/>
          <a:p>
            <a:pPr algn="l"/>
            <a:r>
              <a:rPr lang="en-US" sz="2800" dirty="0"/>
              <a:t>TFAB Recommendations: Incoming cohort of new undergraduate students </a:t>
            </a:r>
            <a:r>
              <a:rPr lang="en-US" sz="2400" dirty="0"/>
              <a:t>(2026 Tuition Cohort)</a:t>
            </a:r>
            <a:endParaRPr lang="en-US" sz="2800" dirty="0"/>
          </a:p>
        </p:txBody>
      </p:sp>
      <p:cxnSp>
        <p:nvCxnSpPr>
          <p:cNvPr id="5" name="Straight Connector 4"/>
          <p:cNvCxnSpPr/>
          <p:nvPr/>
        </p:nvCxnSpPr>
        <p:spPr bwMode="auto">
          <a:xfrm>
            <a:off x="304800" y="13716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7605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930D4-1E73-03F8-76BA-3C352AECCF9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523F63E-3DE1-1A3B-7333-47B9DFA15F52}"/>
              </a:ext>
            </a:extLst>
          </p:cNvPr>
          <p:cNvSpPr>
            <a:spLocks noGrp="1"/>
          </p:cNvSpPr>
          <p:nvPr>
            <p:ph type="title"/>
          </p:nvPr>
        </p:nvSpPr>
        <p:spPr>
          <a:xfrm>
            <a:off x="70188" y="304800"/>
            <a:ext cx="9095148" cy="721159"/>
          </a:xfrm>
        </p:spPr>
        <p:txBody>
          <a:bodyPr/>
          <a:lstStyle/>
          <a:p>
            <a:r>
              <a:rPr lang="en-US" sz="3200" dirty="0"/>
              <a:t>Administratively Controlled Mandatory Fees (per term)</a:t>
            </a:r>
          </a:p>
        </p:txBody>
      </p:sp>
      <p:sp>
        <p:nvSpPr>
          <p:cNvPr id="2" name="Rectangle 1">
            <a:extLst>
              <a:ext uri="{FF2B5EF4-FFF2-40B4-BE49-F238E27FC236}">
                <a16:creationId xmlns:a16="http://schemas.microsoft.com/office/drawing/2014/main" id="{DC53635E-9140-9B33-69A9-C0DF17A524CC}"/>
              </a:ext>
            </a:extLst>
          </p:cNvPr>
          <p:cNvSpPr/>
          <p:nvPr/>
        </p:nvSpPr>
        <p:spPr>
          <a:xfrm>
            <a:off x="157992" y="6096000"/>
            <a:ext cx="8896351" cy="307777"/>
          </a:xfrm>
          <a:prstGeom prst="rect">
            <a:avLst/>
          </a:prstGeom>
        </p:spPr>
        <p:txBody>
          <a:bodyPr wrap="square">
            <a:spAutoFit/>
          </a:bodyPr>
          <a:lstStyle/>
          <a:p>
            <a:pPr algn="l"/>
            <a:r>
              <a:rPr lang="en-US" sz="1400" dirty="0">
                <a:cs typeface="Arial"/>
              </a:rPr>
              <a:t>* </a:t>
            </a:r>
            <a:r>
              <a:rPr lang="en-US" sz="1400" dirty="0"/>
              <a:t>The Incidental Fee (I-Fee) proposal is developed by the ASUO and is not subject to the TFAB review process</a:t>
            </a:r>
          </a:p>
        </p:txBody>
      </p:sp>
      <p:pic>
        <p:nvPicPr>
          <p:cNvPr id="3" name="Picture 2">
            <a:extLst>
              <a:ext uri="{FF2B5EF4-FFF2-40B4-BE49-F238E27FC236}">
                <a16:creationId xmlns:a16="http://schemas.microsoft.com/office/drawing/2014/main" id="{448B2E9E-26BE-D5DD-6B85-3E5D18A24F24}"/>
              </a:ext>
            </a:extLst>
          </p:cNvPr>
          <p:cNvPicPr>
            <a:picLocks noChangeAspect="1"/>
          </p:cNvPicPr>
          <p:nvPr/>
        </p:nvPicPr>
        <p:blipFill>
          <a:blip r:embed="rId3"/>
          <a:stretch>
            <a:fillRect/>
          </a:stretch>
        </p:blipFill>
        <p:spPr>
          <a:xfrm>
            <a:off x="157992" y="1295400"/>
            <a:ext cx="8919541" cy="4648200"/>
          </a:xfrm>
          <a:prstGeom prst="rect">
            <a:avLst/>
          </a:prstGeom>
        </p:spPr>
      </p:pic>
    </p:spTree>
    <p:extLst>
      <p:ext uri="{BB962C8B-B14F-4D97-AF65-F5344CB8AC3E}">
        <p14:creationId xmlns:p14="http://schemas.microsoft.com/office/powerpoint/2010/main" val="25104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A389D-D7F5-F12C-025A-178D5E6A82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4B37A-51ED-49B9-788E-C3D703F44209}"/>
              </a:ext>
            </a:extLst>
          </p:cNvPr>
          <p:cNvSpPr>
            <a:spLocks noGrp="1"/>
          </p:cNvSpPr>
          <p:nvPr>
            <p:ph idx="1"/>
          </p:nvPr>
        </p:nvSpPr>
        <p:spPr>
          <a:xfrm>
            <a:off x="304800" y="1143000"/>
            <a:ext cx="8534400" cy="5791200"/>
          </a:xfrm>
        </p:spPr>
        <p:txBody>
          <a:bodyPr/>
          <a:lstStyle/>
          <a:p>
            <a:pPr>
              <a:spcBef>
                <a:spcPts val="0"/>
              </a:spcBef>
            </a:pPr>
            <a:r>
              <a:rPr lang="en-US" sz="2200" dirty="0"/>
              <a:t>Currently: $30 per student credit hour</a:t>
            </a:r>
          </a:p>
          <a:p>
            <a:pPr>
              <a:spcBef>
                <a:spcPts val="0"/>
              </a:spcBef>
            </a:pPr>
            <a:endParaRPr lang="en-US" sz="1400" dirty="0"/>
          </a:p>
          <a:p>
            <a:pPr>
              <a:spcBef>
                <a:spcPts val="0"/>
              </a:spcBef>
            </a:pPr>
            <a:r>
              <a:rPr lang="en-US" sz="2200" dirty="0"/>
              <a:t>Proposing an increase to $50 per student credit hour, effective with 2026 Tuition Cohort</a:t>
            </a:r>
          </a:p>
          <a:p>
            <a:pPr lvl="1">
              <a:spcBef>
                <a:spcPts val="0"/>
              </a:spcBef>
              <a:buFont typeface="Courier New" panose="02070309020205020404" pitchFamily="49" charset="0"/>
              <a:buChar char="o"/>
            </a:pPr>
            <a:r>
              <a:rPr lang="en-US" sz="2000" dirty="0"/>
              <a:t>No impact to current students</a:t>
            </a:r>
          </a:p>
          <a:p>
            <a:pPr lvl="1">
              <a:spcBef>
                <a:spcPts val="0"/>
              </a:spcBef>
              <a:buFont typeface="Courier New" panose="02070309020205020404" pitchFamily="49" charset="0"/>
              <a:buChar char="o"/>
            </a:pPr>
            <a:r>
              <a:rPr lang="en-US" sz="2000" dirty="0"/>
              <a:t>Would apply to all business courses (not just courses for business administration and accounting majors)</a:t>
            </a:r>
          </a:p>
          <a:p>
            <a:pPr lvl="1">
              <a:spcBef>
                <a:spcPts val="0"/>
              </a:spcBef>
            </a:pPr>
            <a:endParaRPr lang="en-US" sz="1400" dirty="0"/>
          </a:p>
          <a:p>
            <a:pPr>
              <a:spcBef>
                <a:spcPts val="0"/>
              </a:spcBef>
            </a:pPr>
            <a:r>
              <a:rPr lang="en-US" sz="2400" dirty="0"/>
              <a:t>Rationale:</a:t>
            </a:r>
          </a:p>
          <a:p>
            <a:pPr lvl="1">
              <a:spcBef>
                <a:spcPts val="0"/>
              </a:spcBef>
              <a:buFont typeface="Courier New" panose="02070309020205020404" pitchFamily="49" charset="0"/>
              <a:buChar char="o"/>
            </a:pPr>
            <a:r>
              <a:rPr lang="en-US" sz="2000" dirty="0"/>
              <a:t>Business education has a higher cost</a:t>
            </a:r>
          </a:p>
          <a:p>
            <a:pPr lvl="1">
              <a:spcBef>
                <a:spcPts val="0"/>
              </a:spcBef>
              <a:buFont typeface="Courier New" panose="02070309020205020404" pitchFamily="49" charset="0"/>
              <a:buChar char="o"/>
            </a:pPr>
            <a:r>
              <a:rPr lang="en-US" sz="2000" dirty="0"/>
              <a:t>LCB differential is lower than most comparator business programs</a:t>
            </a:r>
          </a:p>
          <a:p>
            <a:pPr lvl="1">
              <a:spcBef>
                <a:spcPts val="0"/>
              </a:spcBef>
              <a:buFont typeface="Courier New" panose="02070309020205020404" pitchFamily="49" charset="0"/>
              <a:buChar char="o"/>
            </a:pPr>
            <a:r>
              <a:rPr lang="en-US" sz="2000" dirty="0"/>
              <a:t>Struggling to provide high-quality faculty and student services demanded by business students</a:t>
            </a:r>
          </a:p>
          <a:p>
            <a:pPr lvl="1">
              <a:spcBef>
                <a:spcPts val="0"/>
              </a:spcBef>
              <a:buFont typeface="Courier New" panose="02070309020205020404" pitchFamily="49" charset="0"/>
              <a:buChar char="o"/>
            </a:pPr>
            <a:r>
              <a:rPr lang="en-US" sz="2000" dirty="0"/>
              <a:t>Need to provide high level of services to be able attract students</a:t>
            </a:r>
          </a:p>
          <a:p>
            <a:pPr marL="457200" lvl="1" indent="0">
              <a:spcBef>
                <a:spcPts val="0"/>
              </a:spcBef>
              <a:buNone/>
            </a:pPr>
            <a:endParaRPr lang="en-US" sz="1400" dirty="0"/>
          </a:p>
          <a:p>
            <a:pPr>
              <a:spcBef>
                <a:spcPts val="0"/>
              </a:spcBef>
            </a:pPr>
            <a:r>
              <a:rPr lang="en-US" sz="2200" dirty="0"/>
              <a:t>Consulted the Dean’s Committee on Inter-Club Coordination: they supported the idea that high quality faculty and student services are essential, and it is important to maintain services</a:t>
            </a:r>
          </a:p>
        </p:txBody>
      </p:sp>
      <p:sp>
        <p:nvSpPr>
          <p:cNvPr id="6" name="Title 5">
            <a:extLst>
              <a:ext uri="{FF2B5EF4-FFF2-40B4-BE49-F238E27FC236}">
                <a16:creationId xmlns:a16="http://schemas.microsoft.com/office/drawing/2014/main" id="{9B18D49D-54A0-2E4F-D7A1-F6B70C1AB314}"/>
              </a:ext>
            </a:extLst>
          </p:cNvPr>
          <p:cNvSpPr>
            <a:spLocks noGrp="1"/>
          </p:cNvSpPr>
          <p:nvPr>
            <p:ph type="title"/>
          </p:nvPr>
        </p:nvSpPr>
        <p:spPr/>
        <p:txBody>
          <a:bodyPr/>
          <a:lstStyle/>
          <a:p>
            <a:pPr algn="l"/>
            <a:r>
              <a:rPr lang="en-US" sz="2800" dirty="0"/>
              <a:t>College of Business Undergraduate Differential</a:t>
            </a:r>
          </a:p>
        </p:txBody>
      </p:sp>
      <p:cxnSp>
        <p:nvCxnSpPr>
          <p:cNvPr id="5" name="Straight Connector 4">
            <a:extLst>
              <a:ext uri="{FF2B5EF4-FFF2-40B4-BE49-F238E27FC236}">
                <a16:creationId xmlns:a16="http://schemas.microsoft.com/office/drawing/2014/main" id="{8624B62C-B4E0-D51E-133E-70BEEED72B46}"/>
              </a:ext>
            </a:extLst>
          </p:cNvPr>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7291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534400" cy="5105400"/>
          </a:xfrm>
        </p:spPr>
        <p:txBody>
          <a:bodyPr/>
          <a:lstStyle/>
          <a:p>
            <a:pPr>
              <a:buFont typeface="Arial" panose="020B0604020202020204" pitchFamily="34" charset="0"/>
              <a:buChar char="•"/>
            </a:pPr>
            <a:r>
              <a:rPr lang="en-US" sz="2400" dirty="0"/>
              <a:t>Most proposed graduate tuition increases for FY27 vary between 0% and 4.0%</a:t>
            </a:r>
          </a:p>
          <a:p>
            <a:pPr>
              <a:buFont typeface="Arial" panose="020B0604020202020204" pitchFamily="34" charset="0"/>
              <a:buChar char="•"/>
            </a:pPr>
            <a:endParaRPr lang="en-US" sz="1600" dirty="0"/>
          </a:p>
          <a:p>
            <a:pPr>
              <a:buFont typeface="Arial" panose="020B0604020202020204" pitchFamily="34" charset="0"/>
              <a:buChar char="•"/>
            </a:pPr>
            <a:r>
              <a:rPr lang="en-US" sz="2400" dirty="0"/>
              <a:t>UO has over 80 separate rates for graduate programs</a:t>
            </a:r>
          </a:p>
          <a:p>
            <a:pPr>
              <a:buFont typeface="Arial" panose="020B0604020202020204" pitchFamily="34" charset="0"/>
              <a:buChar char="•"/>
            </a:pPr>
            <a:endParaRPr lang="en-US" sz="1600" dirty="0"/>
          </a:p>
          <a:p>
            <a:pPr>
              <a:buFont typeface="Arial" panose="020B0604020202020204" pitchFamily="34" charset="0"/>
              <a:buChar char="•"/>
            </a:pPr>
            <a:r>
              <a:rPr lang="en-US" sz="2400" dirty="0"/>
              <a:t>Schools and colleges provided detailed recommendations for graduate tuition rates</a:t>
            </a:r>
          </a:p>
          <a:p>
            <a:pPr lvl="1">
              <a:buFont typeface="Arial" panose="020B0604020202020204" pitchFamily="34" charset="0"/>
              <a:buChar char="•"/>
            </a:pPr>
            <a:r>
              <a:rPr lang="en-US" sz="2000" dirty="0"/>
              <a:t>Two propose no graduate tuition rate increases</a:t>
            </a:r>
          </a:p>
          <a:p>
            <a:pPr lvl="2">
              <a:buFont typeface="Arial" panose="020B0604020202020204" pitchFamily="34" charset="0"/>
              <a:buChar char="•"/>
            </a:pPr>
            <a:r>
              <a:rPr lang="en-US" sz="1600" dirty="0"/>
              <a:t>College of Design: conducting market analysis, and looking at pricing models, competitive demand, and long-term program sustainability</a:t>
            </a:r>
          </a:p>
          <a:p>
            <a:pPr lvl="2">
              <a:buFont typeface="Arial" panose="020B0604020202020204" pitchFamily="34" charset="0"/>
              <a:buChar char="•"/>
            </a:pPr>
            <a:r>
              <a:rPr lang="en-US" sz="1600" dirty="0"/>
              <a:t>School of Law: recommendation is based on market dynamics</a:t>
            </a:r>
          </a:p>
          <a:p>
            <a:pPr lvl="1">
              <a:buFont typeface="Arial" panose="020B0604020202020204" pitchFamily="34" charset="0"/>
              <a:buChar char="•"/>
            </a:pPr>
            <a:r>
              <a:rPr lang="en-US" sz="2000" dirty="0"/>
              <a:t>College of Business</a:t>
            </a:r>
          </a:p>
          <a:p>
            <a:pPr lvl="2">
              <a:buFont typeface="Arial" panose="020B0604020202020204" pitchFamily="34" charset="0"/>
              <a:buChar char="•"/>
            </a:pPr>
            <a:r>
              <a:rPr lang="en-US" sz="1600" dirty="0"/>
              <a:t>Proposing 6.09% increase in tuition for summer 2027 Sports Product Management grad program (to match the academic year program rate)</a:t>
            </a:r>
          </a:p>
          <a:p>
            <a:pPr lvl="1">
              <a:buFont typeface="Arial" panose="020B0604020202020204" pitchFamily="34" charset="0"/>
              <a:buChar char="•"/>
            </a:pPr>
            <a:endParaRPr lang="en-US" sz="2000" dirty="0"/>
          </a:p>
        </p:txBody>
      </p:sp>
      <p:sp>
        <p:nvSpPr>
          <p:cNvPr id="6" name="Title 5"/>
          <p:cNvSpPr>
            <a:spLocks noGrp="1"/>
          </p:cNvSpPr>
          <p:nvPr>
            <p:ph type="title"/>
          </p:nvPr>
        </p:nvSpPr>
        <p:spPr>
          <a:xfrm>
            <a:off x="304800" y="228600"/>
            <a:ext cx="8610600" cy="1112838"/>
          </a:xfrm>
        </p:spPr>
        <p:txBody>
          <a:bodyPr/>
          <a:lstStyle/>
          <a:p>
            <a:pPr algn="l"/>
            <a:r>
              <a:rPr lang="en-US" sz="2800" dirty="0"/>
              <a:t>Graduate Tuition Proposals</a:t>
            </a:r>
          </a:p>
        </p:txBody>
      </p:sp>
      <p:cxnSp>
        <p:nvCxnSpPr>
          <p:cNvPr id="5" name="Straight Connector 4"/>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7158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916BC-5EE8-23ED-CAB2-9C7403A3FD8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D3A894A-2235-6320-17C1-3F895558FD11}"/>
              </a:ext>
            </a:extLst>
          </p:cNvPr>
          <p:cNvSpPr txBox="1">
            <a:spLocks/>
          </p:cNvSpPr>
          <p:nvPr/>
        </p:nvSpPr>
        <p:spPr bwMode="auto">
          <a:xfrm>
            <a:off x="548054"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5EB92F43-AD8C-6D1E-65F7-E3F1E4174F03}"/>
              </a:ext>
            </a:extLst>
          </p:cNvPr>
          <p:cNvSpPr>
            <a:spLocks noGrp="1"/>
          </p:cNvSpPr>
          <p:nvPr>
            <p:ph idx="1"/>
          </p:nvPr>
        </p:nvSpPr>
        <p:spPr>
          <a:xfrm>
            <a:off x="1524000" y="1417637"/>
            <a:ext cx="8305800" cy="4983163"/>
          </a:xfrm>
        </p:spPr>
        <p:txBody>
          <a:bodyPr/>
          <a:lstStyle/>
          <a:p>
            <a:pPr>
              <a:spcBef>
                <a:spcPts val="0"/>
              </a:spcBef>
            </a:pPr>
            <a:r>
              <a:rPr lang="en-US" sz="2800" dirty="0"/>
              <a:t>UO Budget</a:t>
            </a:r>
          </a:p>
          <a:p>
            <a:pPr>
              <a:spcBef>
                <a:spcPts val="0"/>
              </a:spcBef>
            </a:pPr>
            <a:endParaRPr lang="en-US" sz="2800" dirty="0"/>
          </a:p>
          <a:p>
            <a:pPr>
              <a:spcBef>
                <a:spcPts val="0"/>
              </a:spcBef>
            </a:pPr>
            <a:r>
              <a:rPr lang="en-US" sz="2800" dirty="0"/>
              <a:t>Cost Drivers</a:t>
            </a:r>
          </a:p>
          <a:p>
            <a:pPr>
              <a:spcBef>
                <a:spcPts val="0"/>
              </a:spcBef>
            </a:pPr>
            <a:endParaRPr lang="en-US" sz="2800" dirty="0">
              <a:cs typeface="Arial"/>
            </a:endParaRPr>
          </a:p>
          <a:p>
            <a:pPr>
              <a:spcBef>
                <a:spcPts val="0"/>
              </a:spcBef>
            </a:pPr>
            <a:r>
              <a:rPr lang="en-US" sz="2800" dirty="0">
                <a:cs typeface="Arial"/>
              </a:rPr>
              <a:t>Guaranteed Tuition Program </a:t>
            </a:r>
          </a:p>
          <a:p>
            <a:pPr>
              <a:spcBef>
                <a:spcPts val="0"/>
              </a:spcBef>
            </a:pPr>
            <a:endParaRPr lang="en-US" sz="2800" dirty="0">
              <a:cs typeface="Arial"/>
            </a:endParaRPr>
          </a:p>
          <a:p>
            <a:pPr>
              <a:spcBef>
                <a:spcPts val="0"/>
              </a:spcBef>
            </a:pPr>
            <a:r>
              <a:rPr lang="en-US" sz="2800" dirty="0">
                <a:cs typeface="Arial"/>
              </a:rPr>
              <a:t>TFAB Recommendations</a:t>
            </a:r>
          </a:p>
          <a:p>
            <a:pPr>
              <a:spcBef>
                <a:spcPts val="0"/>
              </a:spcBef>
            </a:pPr>
            <a:endParaRPr lang="en-US" sz="2800" dirty="0">
              <a:cs typeface="Arial"/>
            </a:endParaRPr>
          </a:p>
          <a:p>
            <a:pPr>
              <a:spcBef>
                <a:spcPts val="0"/>
              </a:spcBef>
            </a:pPr>
            <a:r>
              <a:rPr lang="en-US" sz="2800" dirty="0">
                <a:cs typeface="Arial"/>
              </a:rPr>
              <a:t>Small Group Discussion </a:t>
            </a:r>
          </a:p>
          <a:p>
            <a:pPr lvl="1">
              <a:spcBef>
                <a:spcPts val="0"/>
              </a:spcBef>
              <a:spcAft>
                <a:spcPts val="600"/>
              </a:spcAft>
            </a:pPr>
            <a:endParaRPr lang="en-US" sz="4000" dirty="0">
              <a:cs typeface="Arial"/>
            </a:endParaRPr>
          </a:p>
          <a:p>
            <a:pPr lvl="1">
              <a:spcBef>
                <a:spcPts val="0"/>
              </a:spcBef>
              <a:spcAft>
                <a:spcPts val="600"/>
              </a:spcAft>
            </a:pPr>
            <a:endParaRPr lang="en-US" sz="4400" dirty="0">
              <a:cs typeface="Arial"/>
            </a:endParaRPr>
          </a:p>
        </p:txBody>
      </p:sp>
    </p:spTree>
    <p:extLst>
      <p:ext uri="{BB962C8B-B14F-4D97-AF65-F5344CB8AC3E}">
        <p14:creationId xmlns:p14="http://schemas.microsoft.com/office/powerpoint/2010/main" val="1360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3400" y="1524000"/>
            <a:ext cx="8382000" cy="4572000"/>
          </a:xfrm>
        </p:spPr>
        <p:txBody>
          <a:bodyPr/>
          <a:lstStyle/>
          <a:p>
            <a:pPr>
              <a:spcBef>
                <a:spcPts val="0"/>
              </a:spcBef>
            </a:pPr>
            <a:r>
              <a:rPr lang="en-US" sz="2800" dirty="0"/>
              <a:t>President </a:t>
            </a:r>
            <a:r>
              <a:rPr lang="en-US" sz="2800" dirty="0" err="1"/>
              <a:t>Scholz</a:t>
            </a:r>
            <a:r>
              <a:rPr lang="en-US" sz="2800" dirty="0"/>
              <a:t> is collecting feedback from students, faculty, and staff on the TFAB recommendations (via forum and online survey)</a:t>
            </a:r>
          </a:p>
          <a:p>
            <a:pPr>
              <a:spcBef>
                <a:spcPts val="0"/>
              </a:spcBef>
            </a:pPr>
            <a:endParaRPr lang="en-US" sz="2800" dirty="0"/>
          </a:p>
          <a:p>
            <a:pPr>
              <a:spcBef>
                <a:spcPts val="0"/>
              </a:spcBef>
            </a:pPr>
            <a:r>
              <a:rPr lang="en-US" sz="2800" dirty="0"/>
              <a:t>President will forward his FY27 tuition and fee proposals to the Board of Trustees in early March</a:t>
            </a:r>
          </a:p>
          <a:p>
            <a:pPr>
              <a:spcBef>
                <a:spcPts val="0"/>
              </a:spcBef>
            </a:pPr>
            <a:endParaRPr lang="en-US" sz="2800" dirty="0"/>
          </a:p>
          <a:p>
            <a:pPr>
              <a:spcBef>
                <a:spcPts val="0"/>
              </a:spcBef>
            </a:pPr>
            <a:r>
              <a:rPr lang="en-US" sz="2800" dirty="0"/>
              <a:t>The Board of Trustees will make decisions about the FY27 tuition and fee proposals at the BOT meeting on March 16th &amp; 17th</a:t>
            </a:r>
          </a:p>
        </p:txBody>
      </p:sp>
      <p:sp>
        <p:nvSpPr>
          <p:cNvPr id="7" name="Title 1"/>
          <p:cNvSpPr txBox="1">
            <a:spLocks/>
          </p:cNvSpPr>
          <p:nvPr/>
        </p:nvSpPr>
        <p:spPr bwMode="auto">
          <a:xfrm>
            <a:off x="304800" y="384571"/>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2800" dirty="0"/>
              <a:t>Next Steps </a:t>
            </a:r>
          </a:p>
        </p:txBody>
      </p:sp>
      <p:cxnSp>
        <p:nvCxnSpPr>
          <p:cNvPr id="4" name="Straight Connector 3"/>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050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82A1-4FE5-54E1-EC82-C15540908AE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9E7DABC-F963-76E7-1E06-64635C736258}"/>
              </a:ext>
            </a:extLst>
          </p:cNvPr>
          <p:cNvSpPr txBox="1">
            <a:spLocks/>
          </p:cNvSpPr>
          <p:nvPr/>
        </p:nvSpPr>
        <p:spPr bwMode="auto">
          <a:xfrm>
            <a:off x="548054"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1D88736-F4FF-1E7D-267A-577199E71C8A}"/>
              </a:ext>
            </a:extLst>
          </p:cNvPr>
          <p:cNvSpPr>
            <a:spLocks noGrp="1"/>
          </p:cNvSpPr>
          <p:nvPr>
            <p:ph idx="1"/>
          </p:nvPr>
        </p:nvSpPr>
        <p:spPr>
          <a:xfrm>
            <a:off x="1524000" y="1417637"/>
            <a:ext cx="8305800" cy="4983163"/>
          </a:xfrm>
        </p:spPr>
        <p:txBody>
          <a:bodyPr/>
          <a:lstStyle/>
          <a:p>
            <a:pPr>
              <a:spcBef>
                <a:spcPts val="0"/>
              </a:spcBef>
            </a:pPr>
            <a:r>
              <a:rPr lang="en-US" sz="2800" dirty="0"/>
              <a:t>UO Budget</a:t>
            </a:r>
          </a:p>
          <a:p>
            <a:pPr>
              <a:spcBef>
                <a:spcPts val="0"/>
              </a:spcBef>
            </a:pPr>
            <a:endParaRPr lang="en-US" sz="2800" dirty="0"/>
          </a:p>
          <a:p>
            <a:pPr>
              <a:spcBef>
                <a:spcPts val="0"/>
              </a:spcBef>
            </a:pPr>
            <a:r>
              <a:rPr lang="en-US" sz="2800" dirty="0"/>
              <a:t>Cost Drivers</a:t>
            </a:r>
          </a:p>
          <a:p>
            <a:pPr>
              <a:spcBef>
                <a:spcPts val="0"/>
              </a:spcBef>
            </a:pPr>
            <a:endParaRPr lang="en-US" sz="2800" dirty="0">
              <a:cs typeface="Arial"/>
            </a:endParaRPr>
          </a:p>
          <a:p>
            <a:pPr>
              <a:spcBef>
                <a:spcPts val="0"/>
              </a:spcBef>
            </a:pPr>
            <a:r>
              <a:rPr lang="en-US" sz="2800" dirty="0">
                <a:cs typeface="Arial"/>
              </a:rPr>
              <a:t>Guaranteed Tuition Program </a:t>
            </a:r>
          </a:p>
          <a:p>
            <a:pPr>
              <a:spcBef>
                <a:spcPts val="0"/>
              </a:spcBef>
            </a:pPr>
            <a:endParaRPr lang="en-US" sz="2800" dirty="0">
              <a:cs typeface="Arial"/>
            </a:endParaRPr>
          </a:p>
          <a:p>
            <a:pPr>
              <a:spcBef>
                <a:spcPts val="0"/>
              </a:spcBef>
            </a:pPr>
            <a:r>
              <a:rPr lang="en-US" sz="2800" dirty="0">
                <a:cs typeface="Arial"/>
              </a:rPr>
              <a:t>TFAB Recommendations</a:t>
            </a:r>
          </a:p>
          <a:p>
            <a:pPr>
              <a:spcBef>
                <a:spcPts val="0"/>
              </a:spcBef>
            </a:pPr>
            <a:endParaRPr lang="en-US" sz="2800" dirty="0">
              <a:cs typeface="Arial"/>
            </a:endParaRPr>
          </a:p>
          <a:p>
            <a:pPr>
              <a:spcBef>
                <a:spcPts val="0"/>
              </a:spcBef>
            </a:pPr>
            <a:r>
              <a:rPr lang="en-US" sz="2800" dirty="0">
                <a:cs typeface="Arial"/>
              </a:rPr>
              <a:t>Small Group Discussion </a:t>
            </a:r>
          </a:p>
          <a:p>
            <a:pPr lvl="1">
              <a:spcBef>
                <a:spcPts val="0"/>
              </a:spcBef>
              <a:spcAft>
                <a:spcPts val="600"/>
              </a:spcAft>
            </a:pPr>
            <a:endParaRPr lang="en-US" sz="4000" dirty="0">
              <a:cs typeface="Arial"/>
            </a:endParaRPr>
          </a:p>
          <a:p>
            <a:pPr lvl="1">
              <a:spcBef>
                <a:spcPts val="0"/>
              </a:spcBef>
              <a:spcAft>
                <a:spcPts val="600"/>
              </a:spcAft>
            </a:pPr>
            <a:endParaRPr lang="en-US" sz="4400" dirty="0">
              <a:cs typeface="Arial"/>
            </a:endParaRPr>
          </a:p>
        </p:txBody>
      </p:sp>
      <p:sp>
        <p:nvSpPr>
          <p:cNvPr id="2" name="Arrow: Right 1">
            <a:extLst>
              <a:ext uri="{FF2B5EF4-FFF2-40B4-BE49-F238E27FC236}">
                <a16:creationId xmlns:a16="http://schemas.microsoft.com/office/drawing/2014/main" id="{5CF8B3C2-8DA8-FBEB-FA0A-68C7E3CBBB73}"/>
              </a:ext>
            </a:extLst>
          </p:cNvPr>
          <p:cNvSpPr/>
          <p:nvPr/>
        </p:nvSpPr>
        <p:spPr bwMode="auto">
          <a:xfrm>
            <a:off x="838200" y="4858512"/>
            <a:ext cx="533400" cy="457200"/>
          </a:xfrm>
          <a:prstGeom prst="rightArrow">
            <a:avLst/>
          </a:prstGeom>
          <a:solidFill>
            <a:srgbClr val="00743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8093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52400"/>
            <a:ext cx="9067800" cy="6553199"/>
          </a:xfrm>
        </p:spPr>
        <p:txBody>
          <a:bodyPr/>
          <a:lstStyle/>
          <a:p>
            <a:pPr marL="0" indent="0" algn="ctr">
              <a:spcBef>
                <a:spcPts val="0"/>
              </a:spcBef>
              <a:buNone/>
            </a:pPr>
            <a:r>
              <a:rPr lang="en-US" sz="5400" dirty="0"/>
              <a:t>Small group discussions</a:t>
            </a:r>
          </a:p>
          <a:p>
            <a:pPr marL="0" indent="0" algn="ctr">
              <a:spcBef>
                <a:spcPts val="0"/>
              </a:spcBef>
              <a:buNone/>
            </a:pPr>
            <a:endParaRPr lang="en-US" sz="2000" dirty="0">
              <a:cs typeface="Arial"/>
            </a:endParaRPr>
          </a:p>
          <a:p>
            <a:pPr marL="0" indent="0" algn="ctr">
              <a:spcBef>
                <a:spcPts val="0"/>
              </a:spcBef>
              <a:buNone/>
            </a:pPr>
            <a:r>
              <a:rPr lang="en-US" sz="3600" dirty="0">
                <a:solidFill>
                  <a:srgbClr val="007434"/>
                </a:solidFill>
                <a:cs typeface="Arial"/>
              </a:rPr>
              <a:t>Online feedback form:</a:t>
            </a:r>
          </a:p>
          <a:p>
            <a:pPr marL="0" indent="0" algn="ctr">
              <a:spcBef>
                <a:spcPts val="0"/>
              </a:spcBef>
              <a:buNone/>
            </a:pPr>
            <a:endParaRPr lang="en-US" sz="2000" dirty="0">
              <a:cs typeface="Arial"/>
            </a:endParaRPr>
          </a:p>
          <a:p>
            <a:pPr marL="0" indent="0" algn="ctr">
              <a:spcBef>
                <a:spcPts val="0"/>
              </a:spcBef>
              <a:buNone/>
            </a:pPr>
            <a:endParaRPr lang="en-US" sz="3400" dirty="0">
              <a:cs typeface="Arial"/>
            </a:endParaRPr>
          </a:p>
          <a:p>
            <a:pPr marL="0" indent="0" algn="ctr">
              <a:spcBef>
                <a:spcPts val="0"/>
              </a:spcBef>
              <a:buNone/>
            </a:pPr>
            <a:endParaRPr lang="en-US" sz="3400" dirty="0">
              <a:cs typeface="Arial"/>
            </a:endParaRPr>
          </a:p>
          <a:p>
            <a:pPr marL="0" indent="0" algn="ctr">
              <a:spcBef>
                <a:spcPts val="0"/>
              </a:spcBef>
              <a:buNone/>
            </a:pPr>
            <a:endParaRPr lang="en-US" sz="3400" dirty="0">
              <a:cs typeface="Arial"/>
            </a:endParaRPr>
          </a:p>
          <a:p>
            <a:pPr marL="0" indent="0" algn="ctr">
              <a:spcBef>
                <a:spcPts val="0"/>
              </a:spcBef>
              <a:buNone/>
            </a:pPr>
            <a:endParaRPr lang="en-US" sz="3400" dirty="0">
              <a:cs typeface="Arial"/>
            </a:endParaRPr>
          </a:p>
          <a:p>
            <a:pPr marL="0" indent="0" algn="ctr">
              <a:spcBef>
                <a:spcPts val="0"/>
              </a:spcBef>
              <a:buNone/>
            </a:pPr>
            <a:endParaRPr lang="en-US" sz="3400" dirty="0">
              <a:cs typeface="Arial"/>
            </a:endParaRPr>
          </a:p>
          <a:p>
            <a:pPr marL="0" indent="0" algn="ctr">
              <a:spcBef>
                <a:spcPts val="0"/>
              </a:spcBef>
              <a:buNone/>
            </a:pPr>
            <a:endParaRPr lang="en-US" sz="1050" dirty="0">
              <a:cs typeface="Arial"/>
            </a:endParaRPr>
          </a:p>
          <a:p>
            <a:pPr marL="0" indent="0" algn="ctr">
              <a:spcBef>
                <a:spcPts val="0"/>
              </a:spcBef>
              <a:buNone/>
            </a:pPr>
            <a:endParaRPr lang="en-US" sz="3400" dirty="0">
              <a:cs typeface="Arial"/>
            </a:endParaRPr>
          </a:p>
          <a:p>
            <a:pPr marL="0" indent="0" algn="ctr">
              <a:spcBef>
                <a:spcPts val="0"/>
              </a:spcBef>
              <a:buNone/>
            </a:pPr>
            <a:endParaRPr lang="en-US" sz="4800" dirty="0">
              <a:cs typeface="Arial"/>
            </a:endParaRPr>
          </a:p>
          <a:p>
            <a:pPr marL="0" indent="0" algn="ctr">
              <a:spcBef>
                <a:spcPts val="0"/>
              </a:spcBef>
              <a:buNone/>
            </a:pPr>
            <a:r>
              <a:rPr lang="en-US" dirty="0"/>
              <a:t>UO tuition info: </a:t>
            </a:r>
            <a:r>
              <a:rPr lang="en-US" u="sng" dirty="0">
                <a:hlinkClick r:id="rId3"/>
              </a:rPr>
              <a:t>https://vpfa.uoregon.edu/tuition</a:t>
            </a:r>
            <a:endParaRPr lang="en-US" u="sng" dirty="0"/>
          </a:p>
          <a:p>
            <a:pPr marL="0" indent="0" algn="ctr">
              <a:spcBef>
                <a:spcPts val="0"/>
              </a:spcBef>
              <a:buNone/>
            </a:pPr>
            <a:endParaRPr lang="en-US" sz="3600" u="sng" dirty="0">
              <a:cs typeface="Arial"/>
            </a:endParaRPr>
          </a:p>
        </p:txBody>
      </p:sp>
      <p:pic>
        <p:nvPicPr>
          <p:cNvPr id="3" name="Picture 2">
            <a:extLst>
              <a:ext uri="{FF2B5EF4-FFF2-40B4-BE49-F238E27FC236}">
                <a16:creationId xmlns:a16="http://schemas.microsoft.com/office/drawing/2014/main" id="{230D28CB-3DC0-1B76-2CC2-E1B8C29B2B47}"/>
              </a:ext>
            </a:extLst>
          </p:cNvPr>
          <p:cNvPicPr>
            <a:picLocks noChangeAspect="1"/>
          </p:cNvPicPr>
          <p:nvPr/>
        </p:nvPicPr>
        <p:blipFill>
          <a:blip r:embed="rId4"/>
          <a:stretch>
            <a:fillRect/>
          </a:stretch>
        </p:blipFill>
        <p:spPr>
          <a:xfrm>
            <a:off x="2436091" y="1905000"/>
            <a:ext cx="4271818" cy="4254346"/>
          </a:xfrm>
          <a:prstGeom prst="rect">
            <a:avLst/>
          </a:prstGeom>
        </p:spPr>
      </p:pic>
    </p:spTree>
    <p:extLst>
      <p:ext uri="{BB962C8B-B14F-4D97-AF65-F5344CB8AC3E}">
        <p14:creationId xmlns:p14="http://schemas.microsoft.com/office/powerpoint/2010/main" val="172504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43000" y="423658"/>
            <a:ext cx="7010400" cy="811720"/>
          </a:xfrm>
        </p:spPr>
        <p:txBody>
          <a:bodyPr/>
          <a:lstStyle/>
          <a:p>
            <a:pPr algn="l" eaLnBrk="1" hangingPunct="1"/>
            <a:r>
              <a:rPr lang="en-US" altLang="en-US" sz="3600" b="1" kern="0" dirty="0">
                <a:solidFill>
                  <a:srgbClr val="003300"/>
                </a:solidFill>
                <a:latin typeface="+mn-lt"/>
                <a:cs typeface="Arial" panose="020B0604020202020204" pitchFamily="34" charset="0"/>
              </a:rPr>
              <a:t>UO Budget Structure</a:t>
            </a:r>
          </a:p>
        </p:txBody>
      </p:sp>
      <p:sp>
        <p:nvSpPr>
          <p:cNvPr id="8" name="Rectangle 7"/>
          <p:cNvSpPr/>
          <p:nvPr/>
        </p:nvSpPr>
        <p:spPr>
          <a:xfrm>
            <a:off x="1981200" y="3283740"/>
            <a:ext cx="2362200" cy="2667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2130650" y="31260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School &amp; College Budgets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2135413" y="1384543"/>
            <a:ext cx="1510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u="sng" dirty="0">
                <a:latin typeface="Arial" panose="020B0604020202020204" pitchFamily="34" charset="0"/>
                <a:cs typeface="Arial" panose="020B0604020202020204" pitchFamily="34" charset="0"/>
              </a:rPr>
              <a:t>E&amp;G Funds</a:t>
            </a:r>
          </a:p>
        </p:txBody>
      </p:sp>
      <p:sp>
        <p:nvSpPr>
          <p:cNvPr id="11" name="TextBox 10"/>
          <p:cNvSpPr txBox="1">
            <a:spLocks noChangeArrowheads="1"/>
          </p:cNvSpPr>
          <p:nvPr/>
        </p:nvSpPr>
        <p:spPr bwMode="auto">
          <a:xfrm>
            <a:off x="5029200" y="1371600"/>
            <a:ext cx="1608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u="sng" dirty="0">
                <a:latin typeface="Arial" panose="020B0604020202020204" pitchFamily="34" charset="0"/>
                <a:cs typeface="Arial" panose="020B0604020202020204" pitchFamily="34" charset="0"/>
              </a:rPr>
              <a:t>Other Funds</a:t>
            </a:r>
          </a:p>
        </p:txBody>
      </p:sp>
      <p:sp>
        <p:nvSpPr>
          <p:cNvPr id="12" name="Rectangle 11"/>
          <p:cNvSpPr/>
          <p:nvPr/>
        </p:nvSpPr>
        <p:spPr>
          <a:xfrm>
            <a:off x="2130650" y="39642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Central Admin</a:t>
            </a:r>
          </a:p>
          <a:p>
            <a:pPr algn="ctr">
              <a:defRPr/>
            </a:pPr>
            <a:r>
              <a:rPr lang="en-US" sz="1400" dirty="0">
                <a:solidFill>
                  <a:schemeClr val="tx1"/>
                </a:solidFill>
                <a:latin typeface="Arial" panose="020B0604020202020204" pitchFamily="34" charset="0"/>
                <a:cs typeface="Arial" panose="020B0604020202020204" pitchFamily="34" charset="0"/>
              </a:rPr>
              <a:t>Budgets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130650" y="48024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Institutional Expenses</a:t>
            </a:r>
          </a:p>
          <a:p>
            <a:pPr algn="ctr">
              <a:defRPr/>
            </a:pPr>
            <a:r>
              <a:rPr lang="en-US" sz="1400" dirty="0">
                <a:solidFill>
                  <a:schemeClr val="tx1"/>
                </a:solidFill>
                <a:latin typeface="Arial" panose="020B0604020202020204" pitchFamily="34" charset="0"/>
                <a:cs typeface="Arial" panose="020B0604020202020204" pitchFamily="34" charset="0"/>
              </a:rPr>
              <a:t>(Debt, assessments, utilities, leases)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1902050" y="1786483"/>
            <a:ext cx="28985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eaLnBrk="1" hangingPunct="1">
              <a:buFont typeface="Arial" charset="0"/>
              <a:buChar char="•"/>
            </a:pPr>
            <a:r>
              <a:rPr lang="en-US" altLang="en-US" sz="1400" i="1" dirty="0">
                <a:latin typeface="Arial" panose="020B0604020202020204" pitchFamily="34" charset="0"/>
                <a:cs typeface="Arial" panose="020B0604020202020204" pitchFamily="34" charset="0"/>
              </a:rPr>
              <a:t>Tuition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State Appropriation</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F&amp;A Return</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Overhead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Fee revenue, interest earnings</a:t>
            </a:r>
          </a:p>
        </p:txBody>
      </p:sp>
      <p:sp>
        <p:nvSpPr>
          <p:cNvPr id="15" name="TextBox 14"/>
          <p:cNvSpPr txBox="1">
            <a:spLocks noChangeArrowheads="1"/>
          </p:cNvSpPr>
          <p:nvPr/>
        </p:nvSpPr>
        <p:spPr bwMode="auto">
          <a:xfrm>
            <a:off x="4876800" y="1784653"/>
            <a:ext cx="307007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eaLnBrk="1" hangingPunct="1">
              <a:buFont typeface="Arial" charset="0"/>
              <a:buChar char="•"/>
            </a:pPr>
            <a:r>
              <a:rPr lang="en-US" altLang="en-US" sz="1400" i="1" dirty="0">
                <a:latin typeface="Arial" panose="020B0604020202020204" pitchFamily="34" charset="0"/>
                <a:cs typeface="Arial" panose="020B0604020202020204" pitchFamily="34" charset="0"/>
              </a:rPr>
              <a:t>Grants and Contracts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Auxiliary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Service Center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Designated Operations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Restricted gifts</a:t>
            </a:r>
          </a:p>
        </p:txBody>
      </p:sp>
      <p:sp>
        <p:nvSpPr>
          <p:cNvPr id="17" name="Rectangle 16"/>
          <p:cNvSpPr/>
          <p:nvPr/>
        </p:nvSpPr>
        <p:spPr>
          <a:xfrm>
            <a:off x="5105400" y="31242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Grants &amp; Contracts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105400" y="39624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Plant Funds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105400" y="48006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200" dirty="0">
                <a:solidFill>
                  <a:schemeClr val="tx1"/>
                </a:solidFill>
                <a:latin typeface="Arial" panose="020B0604020202020204" pitchFamily="34" charset="0"/>
                <a:cs typeface="Arial" panose="020B0604020202020204" pitchFamily="34" charset="0"/>
              </a:rPr>
              <a:t>Auxiliary, Service Centers, and Designated Ops Funds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105400" y="55626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Restricted Gifts</a:t>
            </a:r>
          </a:p>
          <a:p>
            <a:pPr algn="ctr">
              <a:defRPr/>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0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867186688"/>
              </p:ext>
            </p:extLst>
          </p:nvPr>
        </p:nvGraphicFramePr>
        <p:xfrm>
          <a:off x="171452" y="838200"/>
          <a:ext cx="8743950" cy="5682868"/>
        </p:xfrm>
        <a:graphic>
          <a:graphicData uri="http://schemas.openxmlformats.org/drawingml/2006/table">
            <a:tbl>
              <a:tblPr firstRow="1" bandRow="1">
                <a:tableStyleId>{5C22544A-7EE6-4342-B048-85BDC9FD1C3A}</a:tableStyleId>
              </a:tblPr>
              <a:tblGrid>
                <a:gridCol w="1771649">
                  <a:extLst>
                    <a:ext uri="{9D8B030D-6E8A-4147-A177-3AD203B41FA5}">
                      <a16:colId xmlns:a16="http://schemas.microsoft.com/office/drawing/2014/main" val="3781524584"/>
                    </a:ext>
                  </a:extLst>
                </a:gridCol>
                <a:gridCol w="1257300">
                  <a:extLst>
                    <a:ext uri="{9D8B030D-6E8A-4147-A177-3AD203B41FA5}">
                      <a16:colId xmlns:a16="http://schemas.microsoft.com/office/drawing/2014/main" val="2755805797"/>
                    </a:ext>
                  </a:extLst>
                </a:gridCol>
                <a:gridCol w="5715001">
                  <a:extLst>
                    <a:ext uri="{9D8B030D-6E8A-4147-A177-3AD203B41FA5}">
                      <a16:colId xmlns:a16="http://schemas.microsoft.com/office/drawing/2014/main" val="1822197485"/>
                    </a:ext>
                  </a:extLst>
                </a:gridCol>
              </a:tblGrid>
              <a:tr h="1143000">
                <a:tc>
                  <a:txBody>
                    <a:bodyPr/>
                    <a:lstStyle/>
                    <a:p>
                      <a:pPr algn="ctr"/>
                      <a:r>
                        <a:rPr lang="en-US" sz="1600" dirty="0">
                          <a:solidFill>
                            <a:schemeClr val="bg1"/>
                          </a:solidFill>
                        </a:rPr>
                        <a:t>Cost Driver</a:t>
                      </a:r>
                      <a:r>
                        <a:rPr lang="en-US" sz="1600" dirty="0">
                          <a:solidFill>
                            <a:schemeClr val="tx1"/>
                          </a:solidFill>
                        </a:rPr>
                        <a:t>  </a:t>
                      </a:r>
                    </a:p>
                  </a:txBody>
                  <a:tcPr marL="51435" marR="51435" marT="25718" marB="25718" anchor="ctr">
                    <a:solidFill>
                      <a:schemeClr val="tx1"/>
                    </a:solidFill>
                  </a:tcPr>
                </a:tc>
                <a:tc>
                  <a:txBody>
                    <a:bodyPr/>
                    <a:lstStyle/>
                    <a:p>
                      <a:pPr algn="ctr"/>
                      <a:r>
                        <a:rPr lang="en-US" sz="1600" baseline="0" dirty="0">
                          <a:solidFill>
                            <a:schemeClr val="bg1"/>
                          </a:solidFill>
                        </a:rPr>
                        <a:t>Projected FY27</a:t>
                      </a:r>
                    </a:p>
                    <a:p>
                      <a:pPr algn="ctr"/>
                      <a:r>
                        <a:rPr lang="en-US" sz="1600" baseline="0" dirty="0">
                          <a:solidFill>
                            <a:schemeClr val="bg1"/>
                          </a:solidFill>
                        </a:rPr>
                        <a:t> Cost Increase</a:t>
                      </a:r>
                      <a:endParaRPr lang="en-US" sz="1600" dirty="0">
                        <a:solidFill>
                          <a:srgbClr val="FF0000"/>
                        </a:solidFill>
                      </a:endParaRPr>
                    </a:p>
                  </a:txBody>
                  <a:tcPr marL="51435" marR="51435" marT="25718" marB="25718" anchor="ctr">
                    <a:solidFill>
                      <a:schemeClr val="tx1"/>
                    </a:solidFill>
                  </a:tcPr>
                </a:tc>
                <a:tc>
                  <a:txBody>
                    <a:bodyPr/>
                    <a:lstStyle/>
                    <a:p>
                      <a:pPr algn="ctr"/>
                      <a:r>
                        <a:rPr lang="en-US" sz="1600" dirty="0">
                          <a:solidFill>
                            <a:schemeClr val="bg1"/>
                          </a:solidFill>
                        </a:rPr>
                        <a:t>Notes</a:t>
                      </a:r>
                    </a:p>
                  </a:txBody>
                  <a:tcPr marL="51435" marR="51435" marT="25718" marB="25718" anchor="ctr">
                    <a:solidFill>
                      <a:schemeClr val="tx1"/>
                    </a:solidFill>
                  </a:tcPr>
                </a:tc>
                <a:extLst>
                  <a:ext uri="{0D108BD9-81ED-4DB2-BD59-A6C34878D82A}">
                    <a16:rowId xmlns:a16="http://schemas.microsoft.com/office/drawing/2014/main" val="144838737"/>
                  </a:ext>
                </a:extLst>
              </a:tr>
              <a:tr h="1255517">
                <a:tc>
                  <a:txBody>
                    <a:bodyPr/>
                    <a:lstStyle/>
                    <a:p>
                      <a:r>
                        <a:rPr lang="en-US" sz="1600" dirty="0">
                          <a:solidFill>
                            <a:schemeClr val="tx1"/>
                          </a:solidFill>
                        </a:rPr>
                        <a:t>Faculty, Staff and GE Salary and OPE</a:t>
                      </a:r>
                    </a:p>
                  </a:txBody>
                  <a:tcPr marL="34290" marR="34290" marT="34290" marB="34290" anchor="ctr">
                    <a:solidFill>
                      <a:schemeClr val="bg1">
                        <a:lumMod val="75000"/>
                      </a:schemeClr>
                    </a:solidFill>
                  </a:tcPr>
                </a:tc>
                <a:tc>
                  <a:txBody>
                    <a:bodyPr/>
                    <a:lstStyle/>
                    <a:p>
                      <a:pPr algn="ctr"/>
                      <a:r>
                        <a:rPr lang="en-US" sz="1600" dirty="0">
                          <a:solidFill>
                            <a:schemeClr val="tx1"/>
                          </a:solidFill>
                        </a:rPr>
                        <a:t>$22.2 </a:t>
                      </a:r>
                      <a:r>
                        <a:rPr lang="en-US" sz="1600" baseline="0" dirty="0">
                          <a:solidFill>
                            <a:schemeClr val="tx1"/>
                          </a:solidFill>
                        </a:rPr>
                        <a:t>million</a:t>
                      </a:r>
                      <a:endParaRPr lang="en-US" sz="1600" dirty="0">
                        <a:solidFill>
                          <a:schemeClr val="tx1"/>
                        </a:solidFill>
                      </a:endParaRPr>
                    </a:p>
                  </a:txBody>
                  <a:tcPr marL="34290" marR="34290" marT="34290" marB="34290"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rPr>
                        <a:t>E&amp;G compensation increases based on current contracts (e.g., faculty), announced increases for OAs and assumptions of 3% annual increases for those groups without ratified contracts.  Includes </a:t>
                      </a:r>
                      <a:r>
                        <a:rPr lang="en-US" sz="1400" baseline="0" dirty="0">
                          <a:solidFill>
                            <a:schemeClr val="tx1"/>
                          </a:solidFill>
                        </a:rPr>
                        <a:t>approximately 1,130 graduate employees, 1,520 faculty, 800 classified staff, and 1,180 unrepresented staff on the E&amp;G fund. </a:t>
                      </a:r>
                      <a:endParaRPr lang="en-US" sz="1400" dirty="0">
                        <a:solidFill>
                          <a:schemeClr val="tx1"/>
                        </a:solidFill>
                      </a:endParaRPr>
                    </a:p>
                  </a:txBody>
                  <a:tcPr marL="34290" marR="34290" marT="34290" marB="34290" anchor="ctr">
                    <a:solidFill>
                      <a:schemeClr val="bg1">
                        <a:lumMod val="75000"/>
                      </a:schemeClr>
                    </a:solidFill>
                  </a:tcPr>
                </a:tc>
                <a:extLst>
                  <a:ext uri="{0D108BD9-81ED-4DB2-BD59-A6C34878D82A}">
                    <a16:rowId xmlns:a16="http://schemas.microsoft.com/office/drawing/2014/main" val="1080385944"/>
                  </a:ext>
                </a:extLst>
              </a:tr>
              <a:tr h="541151">
                <a:tc>
                  <a:txBody>
                    <a:bodyPr/>
                    <a:lstStyle/>
                    <a:p>
                      <a:r>
                        <a:rPr lang="en-US" sz="1600" dirty="0">
                          <a:solidFill>
                            <a:schemeClr val="tx1"/>
                          </a:solidFill>
                        </a:rPr>
                        <a:t>Medical Costs</a:t>
                      </a:r>
                    </a:p>
                  </a:txBody>
                  <a:tcPr marL="34290" marR="34290" marT="34290" marB="34290" anchor="ctr">
                    <a:solidFill>
                      <a:schemeClr val="bg1">
                        <a:lumMod val="75000"/>
                      </a:schemeClr>
                    </a:solidFill>
                  </a:tcPr>
                </a:tc>
                <a:tc>
                  <a:txBody>
                    <a:bodyPr/>
                    <a:lstStyle/>
                    <a:p>
                      <a:pPr algn="ctr"/>
                      <a:r>
                        <a:rPr lang="en-US" sz="1600" dirty="0">
                          <a:solidFill>
                            <a:schemeClr val="tx1"/>
                          </a:solidFill>
                        </a:rPr>
                        <a:t>$2.4 million</a:t>
                      </a:r>
                    </a:p>
                  </a:txBody>
                  <a:tcPr marL="34290" marR="34290" marT="34290" marB="34290" anchor="ctr">
                    <a:solidFill>
                      <a:schemeClr val="bg1">
                        <a:lumMod val="75000"/>
                      </a:schemeClr>
                    </a:solidFill>
                  </a:tcPr>
                </a:tc>
                <a:tc>
                  <a:txBody>
                    <a:bodyPr/>
                    <a:lstStyle/>
                    <a:p>
                      <a:pPr marL="0" indent="0" algn="l" defTabSz="914400" rtl="0" eaLnBrk="1" latinLnBrk="0" hangingPunct="1">
                        <a:buFont typeface="Arial" panose="020B0604020202020204" pitchFamily="34" charset="0"/>
                        <a:buNone/>
                      </a:pPr>
                      <a:r>
                        <a:rPr lang="en-US" sz="1400" kern="1200" dirty="0">
                          <a:solidFill>
                            <a:schemeClr val="tx1"/>
                          </a:solidFill>
                          <a:latin typeface="+mn-lt"/>
                          <a:ea typeface="+mn-ea"/>
                          <a:cs typeface="+mn-cs"/>
                        </a:rPr>
                        <a:t>December 2025 estimated cost increase is 3.8%.  Includes estimate of rate increase and rate group shifts. </a:t>
                      </a:r>
                    </a:p>
                  </a:txBody>
                  <a:tcPr marL="34290" marR="34290" marT="34290" marB="34290" anchor="ctr">
                    <a:solidFill>
                      <a:schemeClr val="bg1">
                        <a:lumMod val="75000"/>
                      </a:schemeClr>
                    </a:solidFill>
                  </a:tcPr>
                </a:tc>
                <a:extLst>
                  <a:ext uri="{0D108BD9-81ED-4DB2-BD59-A6C34878D82A}">
                    <a16:rowId xmlns:a16="http://schemas.microsoft.com/office/drawing/2014/main" val="1876283799"/>
                  </a:ext>
                </a:extLst>
              </a:tr>
              <a:tr h="766630">
                <a:tc>
                  <a:txBody>
                    <a:bodyPr/>
                    <a:lstStyle/>
                    <a:p>
                      <a:r>
                        <a:rPr lang="en-US" sz="1600">
                          <a:solidFill>
                            <a:schemeClr val="tx1"/>
                          </a:solidFill>
                        </a:rPr>
                        <a:t>Blended OPE</a:t>
                      </a:r>
                      <a:endParaRPr lang="en-US" sz="1600" dirty="0">
                        <a:solidFill>
                          <a:schemeClr val="tx1"/>
                        </a:solidFill>
                      </a:endParaRPr>
                    </a:p>
                  </a:txBody>
                  <a:tcPr marL="34290" marR="34290" marT="34290" marB="34290" anchor="ctr">
                    <a:solidFill>
                      <a:schemeClr val="bg1">
                        <a:lumMod val="75000"/>
                      </a:schemeClr>
                    </a:solidFill>
                  </a:tcPr>
                </a:tc>
                <a:tc>
                  <a:txBody>
                    <a:bodyPr/>
                    <a:lstStyle/>
                    <a:p>
                      <a:pPr algn="ctr"/>
                      <a:r>
                        <a:rPr lang="en-US" sz="1600" dirty="0">
                          <a:solidFill>
                            <a:schemeClr val="tx1"/>
                          </a:solidFill>
                        </a:rPr>
                        <a:t>$6.4 million</a:t>
                      </a:r>
                    </a:p>
                  </a:txBody>
                  <a:tcPr marL="34290" marR="34290" marT="34290" marB="34290"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rPr>
                        <a:t>There were $7.2 million of one-time carry forward funds available during FY26 to “buy down” OPE rates.  These one-time funds offset last year’s large increase to PERS rates.  Going into FY2027, only $800k of one-time carry forward funds will be available.</a:t>
                      </a:r>
                    </a:p>
                  </a:txBody>
                  <a:tcPr marL="34290" marR="34290" marT="34290" marB="34290" anchor="ctr">
                    <a:solidFill>
                      <a:schemeClr val="bg1">
                        <a:lumMod val="75000"/>
                      </a:schemeClr>
                    </a:solidFill>
                  </a:tcPr>
                </a:tc>
                <a:extLst>
                  <a:ext uri="{0D108BD9-81ED-4DB2-BD59-A6C34878D82A}">
                    <a16:rowId xmlns:a16="http://schemas.microsoft.com/office/drawing/2014/main" val="2623277292"/>
                  </a:ext>
                </a:extLst>
              </a:tr>
              <a:tr h="541151">
                <a:tc>
                  <a:txBody>
                    <a:bodyPr/>
                    <a:lstStyle/>
                    <a:p>
                      <a:r>
                        <a:rPr lang="en-US" sz="1600" dirty="0">
                          <a:solidFill>
                            <a:schemeClr val="tx1"/>
                          </a:solidFill>
                        </a:rPr>
                        <a:t>Institutional Expenses</a:t>
                      </a:r>
                    </a:p>
                  </a:txBody>
                  <a:tcPr marL="34290" marR="34290" marT="34290" marB="34290" anchor="ctr">
                    <a:solidFill>
                      <a:schemeClr val="bg1">
                        <a:lumMod val="75000"/>
                      </a:schemeClr>
                    </a:solidFill>
                  </a:tcPr>
                </a:tc>
                <a:tc>
                  <a:txBody>
                    <a:bodyPr/>
                    <a:lstStyle/>
                    <a:p>
                      <a:pPr algn="ctr"/>
                      <a:r>
                        <a:rPr lang="en-US" sz="1600" dirty="0">
                          <a:solidFill>
                            <a:schemeClr val="tx1"/>
                          </a:solidFill>
                        </a:rPr>
                        <a:t>$1.8 million</a:t>
                      </a:r>
                    </a:p>
                  </a:txBody>
                  <a:tcPr marL="34290" marR="34290" marT="34290" marB="34290" anchor="ctr">
                    <a:solidFill>
                      <a:schemeClr val="bg1">
                        <a:lumMod val="75000"/>
                      </a:schemeClr>
                    </a:solidFill>
                  </a:tcPr>
                </a:tc>
                <a:tc>
                  <a:txBody>
                    <a:bodyPr/>
                    <a:lstStyle/>
                    <a:p>
                      <a:r>
                        <a:rPr lang="en-US" sz="1400" dirty="0">
                          <a:solidFill>
                            <a:schemeClr val="tx1"/>
                          </a:solidFill>
                        </a:rPr>
                        <a:t>Increases related to utilities, insurance, debt for academic buildings, assessments, and leases.</a:t>
                      </a:r>
                    </a:p>
                  </a:txBody>
                  <a:tcPr marL="34290" marR="34290" marT="34290" marB="34290" anchor="ctr">
                    <a:solidFill>
                      <a:schemeClr val="bg1">
                        <a:lumMod val="75000"/>
                      </a:schemeClr>
                    </a:solidFill>
                  </a:tcPr>
                </a:tc>
                <a:extLst>
                  <a:ext uri="{0D108BD9-81ED-4DB2-BD59-A6C34878D82A}">
                    <a16:rowId xmlns:a16="http://schemas.microsoft.com/office/drawing/2014/main" val="2579653194"/>
                  </a:ext>
                </a:extLst>
              </a:tr>
              <a:tr h="541151">
                <a:tc>
                  <a:txBody>
                    <a:bodyPr/>
                    <a:lstStyle/>
                    <a:p>
                      <a:r>
                        <a:rPr lang="en-US" sz="1600" dirty="0">
                          <a:solidFill>
                            <a:schemeClr val="tx1"/>
                          </a:solidFill>
                        </a:rPr>
                        <a:t>Strategic Investments</a:t>
                      </a:r>
                    </a:p>
                  </a:txBody>
                  <a:tcPr marL="34290" marR="34290" marT="34290" marB="3429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 million</a:t>
                      </a:r>
                    </a:p>
                  </a:txBody>
                  <a:tcPr marL="34290" marR="34290" marT="34290" marB="34290" anchor="ctr">
                    <a:solidFill>
                      <a:schemeClr val="bg1">
                        <a:lumMod val="75000"/>
                      </a:schemeClr>
                    </a:solidFill>
                  </a:tcPr>
                </a:tc>
                <a:tc>
                  <a:txBody>
                    <a:bodyPr/>
                    <a:lstStyle/>
                    <a:p>
                      <a:pPr marL="0" indent="0" algn="l">
                        <a:buFont typeface="Arial" panose="020B0604020202020204" pitchFamily="34" charset="0"/>
                        <a:buNone/>
                      </a:pPr>
                      <a:r>
                        <a:rPr lang="en-US" sz="1400" dirty="0">
                          <a:solidFill>
                            <a:schemeClr val="tx1"/>
                          </a:solidFill>
                        </a:rPr>
                        <a:t>Allocated via strategic investment process. Note that President has only allocated $1.0 million to the BAG (Budget Advisory Group) process this year given budget constraints.</a:t>
                      </a:r>
                    </a:p>
                  </a:txBody>
                  <a:tcPr marL="34290" marR="34290" marT="34290" marB="34290" anchor="ctr">
                    <a:solidFill>
                      <a:schemeClr val="bg1">
                        <a:lumMod val="75000"/>
                      </a:schemeClr>
                    </a:solidFill>
                  </a:tcPr>
                </a:tc>
                <a:extLst>
                  <a:ext uri="{0D108BD9-81ED-4DB2-BD59-A6C34878D82A}">
                    <a16:rowId xmlns:a16="http://schemas.microsoft.com/office/drawing/2014/main" val="1420693640"/>
                  </a:ext>
                </a:extLst>
              </a:tr>
              <a:tr h="541151">
                <a:tc>
                  <a:txBody>
                    <a:bodyPr/>
                    <a:lstStyle/>
                    <a:p>
                      <a:r>
                        <a:rPr lang="en-US" sz="1600" b="1" i="1" dirty="0">
                          <a:solidFill>
                            <a:schemeClr val="tx1"/>
                          </a:solidFill>
                        </a:rPr>
                        <a:t>Total Projected Cost Increases</a:t>
                      </a:r>
                    </a:p>
                  </a:txBody>
                  <a:tcPr marL="34290" marR="34290" marT="34290" marB="34290" anchor="ctr">
                    <a:solidFill>
                      <a:schemeClr val="bg1">
                        <a:lumMod val="75000"/>
                      </a:schemeClr>
                    </a:solidFill>
                  </a:tcPr>
                </a:tc>
                <a:tc>
                  <a:txBody>
                    <a:bodyPr/>
                    <a:lstStyle/>
                    <a:p>
                      <a:pPr algn="ctr"/>
                      <a:r>
                        <a:rPr lang="en-US" sz="1600" b="1" i="1" dirty="0">
                          <a:solidFill>
                            <a:schemeClr val="tx1"/>
                          </a:solidFill>
                        </a:rPr>
                        <a:t>$33.8</a:t>
                      </a:r>
                      <a:r>
                        <a:rPr lang="en-US" sz="1600" b="1" i="1" baseline="0" dirty="0">
                          <a:solidFill>
                            <a:schemeClr val="tx1"/>
                          </a:solidFill>
                        </a:rPr>
                        <a:t> </a:t>
                      </a:r>
                      <a:r>
                        <a:rPr lang="en-US" sz="1600" b="1" i="1" dirty="0">
                          <a:solidFill>
                            <a:schemeClr val="tx1"/>
                          </a:solidFill>
                        </a:rPr>
                        <a:t>million</a:t>
                      </a:r>
                    </a:p>
                  </a:txBody>
                  <a:tcPr marL="34290" marR="34290" marT="34290" marB="34290" anchor="ctr">
                    <a:solidFill>
                      <a:schemeClr val="bg1">
                        <a:lumMod val="75000"/>
                      </a:schemeClr>
                    </a:solidFill>
                  </a:tcPr>
                </a:tc>
                <a:tc>
                  <a:txBody>
                    <a:bodyPr/>
                    <a:lstStyle/>
                    <a:p>
                      <a:pPr algn="l"/>
                      <a:endParaRPr lang="en-US" sz="1600" b="1" i="1" dirty="0">
                        <a:solidFill>
                          <a:schemeClr val="tx1"/>
                        </a:solidFill>
                      </a:endParaRPr>
                    </a:p>
                  </a:txBody>
                  <a:tcPr marL="34290" marR="34290" marT="34290" marB="34290"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2" name="Title 1">
            <a:extLst>
              <a:ext uri="{FF2B5EF4-FFF2-40B4-BE49-F238E27FC236}">
                <a16:creationId xmlns:a16="http://schemas.microsoft.com/office/drawing/2014/main" id="{A4CDE755-36B5-5294-60AA-CAE4ACF013E1}"/>
              </a:ext>
            </a:extLst>
          </p:cNvPr>
          <p:cNvSpPr txBox="1">
            <a:spLocks/>
          </p:cNvSpPr>
          <p:nvPr/>
        </p:nvSpPr>
        <p:spPr bwMode="auto">
          <a:xfrm>
            <a:off x="200025" y="38966"/>
            <a:ext cx="8743949" cy="6259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FY2027 E&amp;G Fund Cost Drivers</a:t>
            </a:r>
          </a:p>
        </p:txBody>
      </p:sp>
    </p:spTree>
    <p:extLst>
      <p:ext uri="{BB962C8B-B14F-4D97-AF65-F5344CB8AC3E}">
        <p14:creationId xmlns:p14="http://schemas.microsoft.com/office/powerpoint/2010/main" val="22421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6A1C-E532-0EA3-A74A-76A1660CE0F6}"/>
            </a:ext>
          </a:extLst>
        </p:cNvPr>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677BD5D1-DE0A-02B7-B12C-4190E6C0A959}"/>
              </a:ext>
            </a:extLst>
          </p:cNvPr>
          <p:cNvGraphicFramePr>
            <a:graphicFrameLocks noGrp="1"/>
          </p:cNvGraphicFramePr>
          <p:nvPr>
            <p:ph idx="1"/>
            <p:extLst>
              <p:ext uri="{D42A27DB-BD31-4B8C-83A1-F6EECF244321}">
                <p14:modId xmlns:p14="http://schemas.microsoft.com/office/powerpoint/2010/main" val="2191555383"/>
              </p:ext>
            </p:extLst>
          </p:nvPr>
        </p:nvGraphicFramePr>
        <p:xfrm>
          <a:off x="228600" y="762000"/>
          <a:ext cx="8743950" cy="5047066"/>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3781524584"/>
                    </a:ext>
                  </a:extLst>
                </a:gridCol>
                <a:gridCol w="1492250">
                  <a:extLst>
                    <a:ext uri="{9D8B030D-6E8A-4147-A177-3AD203B41FA5}">
                      <a16:colId xmlns:a16="http://schemas.microsoft.com/office/drawing/2014/main" val="1199477974"/>
                    </a:ext>
                  </a:extLst>
                </a:gridCol>
                <a:gridCol w="1492250">
                  <a:extLst>
                    <a:ext uri="{9D8B030D-6E8A-4147-A177-3AD203B41FA5}">
                      <a16:colId xmlns:a16="http://schemas.microsoft.com/office/drawing/2014/main" val="2755805797"/>
                    </a:ext>
                  </a:extLst>
                </a:gridCol>
                <a:gridCol w="1492250">
                  <a:extLst>
                    <a:ext uri="{9D8B030D-6E8A-4147-A177-3AD203B41FA5}">
                      <a16:colId xmlns:a16="http://schemas.microsoft.com/office/drawing/2014/main" val="1822197485"/>
                    </a:ext>
                  </a:extLst>
                </a:gridCol>
              </a:tblGrid>
              <a:tr h="521772">
                <a:tc>
                  <a:txBody>
                    <a:bodyPr/>
                    <a:lstStyle/>
                    <a:p>
                      <a:pPr algn="ctr"/>
                      <a:r>
                        <a:rPr lang="en-US" sz="1400" dirty="0">
                          <a:latin typeface="+mn-lt"/>
                        </a:rPr>
                        <a:t>Cost Driver </a:t>
                      </a:r>
                    </a:p>
                  </a:txBody>
                  <a:tcPr marL="51435" marR="51435" marT="25718" marB="25718" anchor="ctr">
                    <a:solidFill>
                      <a:schemeClr val="tx1"/>
                    </a:solidFill>
                  </a:tcPr>
                </a:tc>
                <a:tc>
                  <a:txBody>
                    <a:bodyPr/>
                    <a:lstStyle/>
                    <a:p>
                      <a:pPr marL="0" algn="ctr" defTabSz="914400" rtl="0" eaLnBrk="1" latinLnBrk="0" hangingPunct="1"/>
                      <a:r>
                        <a:rPr lang="en-US" sz="1400" b="1" kern="1200" dirty="0">
                          <a:solidFill>
                            <a:schemeClr val="lt1"/>
                          </a:solidFill>
                          <a:latin typeface="+mn-lt"/>
                          <a:ea typeface="+mn-ea"/>
                          <a:cs typeface="+mn-cs"/>
                        </a:rPr>
                        <a:t>FY26 Base</a:t>
                      </a:r>
                    </a:p>
                  </a:txBody>
                  <a:tcPr marL="51435" marR="51435" marT="25718" marB="25718" anchor="ctr">
                    <a:solidFill>
                      <a:schemeClr val="tx1"/>
                    </a:solidFill>
                  </a:tcPr>
                </a:tc>
                <a:tc>
                  <a:txBody>
                    <a:bodyPr/>
                    <a:lstStyle/>
                    <a:p>
                      <a:pPr marL="0" algn="ctr" defTabSz="914400" rtl="0" eaLnBrk="1" latinLnBrk="0" hangingPunct="1"/>
                      <a:r>
                        <a:rPr lang="en-US" sz="1400" b="1" kern="1200" dirty="0">
                          <a:solidFill>
                            <a:schemeClr val="lt1"/>
                          </a:solidFill>
                          <a:latin typeface="+mn-lt"/>
                          <a:ea typeface="+mn-ea"/>
                          <a:cs typeface="+mn-cs"/>
                        </a:rPr>
                        <a:t>Projected FY27  Cost Increase</a:t>
                      </a:r>
                    </a:p>
                  </a:txBody>
                  <a:tcPr marL="51435" marR="51435" marT="25718" marB="25718" anchor="ctr">
                    <a:solidFill>
                      <a:schemeClr val="tx1"/>
                    </a:solidFill>
                  </a:tcPr>
                </a:tc>
                <a:tc>
                  <a:txBody>
                    <a:bodyPr/>
                    <a:lstStyle/>
                    <a:p>
                      <a:pPr marL="0" algn="ctr" defTabSz="914400" rtl="0" eaLnBrk="1" latinLnBrk="0" hangingPunct="1"/>
                      <a:r>
                        <a:rPr lang="en-US" sz="1400" b="1" kern="1200" dirty="0">
                          <a:solidFill>
                            <a:schemeClr val="lt1"/>
                          </a:solidFill>
                          <a:latin typeface="+mn-lt"/>
                          <a:ea typeface="+mn-ea"/>
                          <a:cs typeface="+mn-cs"/>
                        </a:rPr>
                        <a:t>FY27</a:t>
                      </a:r>
                    </a:p>
                    <a:p>
                      <a:pPr marL="0" algn="ctr" defTabSz="914400" rtl="0" eaLnBrk="1" latinLnBrk="0" hangingPunct="1"/>
                      <a:r>
                        <a:rPr lang="en-US" sz="1400" b="1" kern="1200" dirty="0">
                          <a:solidFill>
                            <a:schemeClr val="lt1"/>
                          </a:solidFill>
                          <a:latin typeface="+mn-lt"/>
                          <a:ea typeface="+mn-ea"/>
                          <a:cs typeface="+mn-cs"/>
                        </a:rPr>
                        <a:t>Increase (%)</a:t>
                      </a:r>
                    </a:p>
                  </a:txBody>
                  <a:tcPr marL="51435" marR="51435" marT="25718" marB="25718" anchor="ctr">
                    <a:solidFill>
                      <a:schemeClr val="tx1"/>
                    </a:solidFill>
                  </a:tcPr>
                </a:tc>
                <a:extLst>
                  <a:ext uri="{0D108BD9-81ED-4DB2-BD59-A6C34878D82A}">
                    <a16:rowId xmlns:a16="http://schemas.microsoft.com/office/drawing/2014/main" val="144838737"/>
                  </a:ext>
                </a:extLst>
              </a:tr>
              <a:tr h="478156">
                <a:tc>
                  <a:txBody>
                    <a:bodyPr/>
                    <a:lstStyle/>
                    <a:p>
                      <a:r>
                        <a:rPr lang="en-US" sz="1400" b="1" dirty="0">
                          <a:solidFill>
                            <a:schemeClr val="tx1"/>
                          </a:solidFill>
                          <a:latin typeface="+mn-lt"/>
                        </a:rPr>
                        <a:t>Faculty, Staff and GE Compensation</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1080385944"/>
                  </a:ext>
                </a:extLst>
              </a:tr>
              <a:tr h="478156">
                <a:tc>
                  <a:txBody>
                    <a:bodyPr/>
                    <a:lstStyle/>
                    <a:p>
                      <a:pPr lvl="1"/>
                      <a:r>
                        <a:rPr lang="en-US" sz="1400" b="1" dirty="0">
                          <a:solidFill>
                            <a:schemeClr val="tx1"/>
                          </a:solidFill>
                          <a:latin typeface="+mn-lt"/>
                        </a:rPr>
                        <a:t>Impact of Salary Increases</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$22.2</a:t>
                      </a:r>
                      <a:r>
                        <a:rPr lang="en-US" sz="1400" baseline="0" dirty="0">
                          <a:solidFill>
                            <a:schemeClr val="tx1"/>
                          </a:solidFill>
                          <a:latin typeface="+mn-lt"/>
                        </a:rPr>
                        <a:t> million</a:t>
                      </a: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1876283799"/>
                  </a:ext>
                </a:extLst>
              </a:tr>
              <a:tr h="478156">
                <a:tc>
                  <a:txBody>
                    <a:bodyPr/>
                    <a:lstStyle/>
                    <a:p>
                      <a:pPr lvl="1"/>
                      <a:r>
                        <a:rPr lang="en-US" sz="1400" b="1" dirty="0">
                          <a:solidFill>
                            <a:schemeClr val="tx1"/>
                          </a:solidFill>
                          <a:latin typeface="+mn-lt"/>
                        </a:rPr>
                        <a:t>Impact of Medical Cost Rate Increases</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$2.4 million</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3348023783"/>
                  </a:ext>
                </a:extLst>
              </a:tr>
              <a:tr h="478156">
                <a:tc>
                  <a:txBody>
                    <a:bodyPr/>
                    <a:lstStyle/>
                    <a:p>
                      <a:pPr lvl="1"/>
                      <a:r>
                        <a:rPr lang="en-US" sz="1400" b="1" dirty="0">
                          <a:solidFill>
                            <a:schemeClr val="tx1"/>
                          </a:solidFill>
                          <a:latin typeface="+mn-lt"/>
                        </a:rPr>
                        <a:t>Impact of Blended OPE </a:t>
                      </a:r>
                    </a:p>
                    <a:p>
                      <a:pPr lvl="1"/>
                      <a:r>
                        <a:rPr lang="en-US" sz="1400" b="0" dirty="0">
                          <a:solidFill>
                            <a:schemeClr val="tx1"/>
                          </a:solidFill>
                          <a:latin typeface="+mn-lt"/>
                        </a:rPr>
                        <a:t>(Reduction of One Time Carry Forward Fund)</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$6.4 million</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1401703997"/>
                  </a:ext>
                </a:extLst>
              </a:tr>
              <a:tr h="416187">
                <a:tc>
                  <a:txBody>
                    <a:bodyPr/>
                    <a:lstStyle/>
                    <a:p>
                      <a:r>
                        <a:rPr lang="en-US" sz="1400" b="1" dirty="0">
                          <a:solidFill>
                            <a:schemeClr val="tx1"/>
                          </a:solidFill>
                          <a:latin typeface="+mn-lt"/>
                        </a:rPr>
                        <a:t>Total</a:t>
                      </a: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$565.9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$31.0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5.5%</a:t>
                      </a:r>
                    </a:p>
                  </a:txBody>
                  <a:tcPr marL="51435" marR="51435" marT="25718" marB="25718" anchor="ctr">
                    <a:solidFill>
                      <a:schemeClr val="bg1">
                        <a:lumMod val="75000"/>
                      </a:schemeClr>
                    </a:solidFill>
                  </a:tcPr>
                </a:tc>
                <a:extLst>
                  <a:ext uri="{0D108BD9-81ED-4DB2-BD59-A6C34878D82A}">
                    <a16:rowId xmlns:a16="http://schemas.microsoft.com/office/drawing/2014/main" val="3316286162"/>
                  </a:ext>
                </a:extLst>
              </a:tr>
              <a:tr h="82101">
                <a:tc>
                  <a:txBody>
                    <a:bodyPr/>
                    <a:lstStyle/>
                    <a:p>
                      <a:endParaRPr lang="en-US" sz="700" b="1" i="1" dirty="0">
                        <a:solidFill>
                          <a:schemeClr val="tx1"/>
                        </a:solidFill>
                        <a:latin typeface="+mn-lt"/>
                      </a:endParaRPr>
                    </a:p>
                  </a:txBody>
                  <a:tcPr marL="51435" marR="51435" marT="0" marB="0" anchor="ctr">
                    <a:noFill/>
                  </a:tcPr>
                </a:tc>
                <a:tc>
                  <a:txBody>
                    <a:bodyPr/>
                    <a:lstStyle/>
                    <a:p>
                      <a:pPr algn="ctr"/>
                      <a:endParaRPr lang="en-US" sz="100" b="1" i="1" dirty="0">
                        <a:solidFill>
                          <a:schemeClr val="tx1"/>
                        </a:solidFill>
                        <a:latin typeface="+mn-lt"/>
                      </a:endParaRPr>
                    </a:p>
                  </a:txBody>
                  <a:tcPr marL="51435" marR="51435" marT="6858" marB="6858" anchor="ctr">
                    <a:noFill/>
                  </a:tcPr>
                </a:tc>
                <a:tc>
                  <a:txBody>
                    <a:bodyPr/>
                    <a:lstStyle/>
                    <a:p>
                      <a:pPr algn="ctr"/>
                      <a:endParaRPr lang="en-US" sz="100" b="1" i="1" dirty="0">
                        <a:solidFill>
                          <a:schemeClr val="tx1"/>
                        </a:solidFill>
                        <a:latin typeface="+mn-lt"/>
                      </a:endParaRPr>
                    </a:p>
                  </a:txBody>
                  <a:tcPr marL="51435" marR="51435" marT="6858" marB="6858" anchor="ctr">
                    <a:noFill/>
                  </a:tcPr>
                </a:tc>
                <a:tc>
                  <a:txBody>
                    <a:bodyPr/>
                    <a:lstStyle/>
                    <a:p>
                      <a:pPr algn="ctr"/>
                      <a:endParaRPr lang="en-US" sz="100" b="1" dirty="0">
                        <a:solidFill>
                          <a:schemeClr val="tx1"/>
                        </a:solidFill>
                        <a:latin typeface="+mn-lt"/>
                      </a:endParaRPr>
                    </a:p>
                  </a:txBody>
                  <a:tcPr marL="51435" marR="51435" marT="6858" marB="6858" anchor="ctr">
                    <a:noFill/>
                  </a:tcPr>
                </a:tc>
                <a:extLst>
                  <a:ext uri="{0D108BD9-81ED-4DB2-BD59-A6C34878D82A}">
                    <a16:rowId xmlns:a16="http://schemas.microsoft.com/office/drawing/2014/main" val="1265625721"/>
                  </a:ext>
                </a:extLst>
              </a:tr>
              <a:tr h="416187">
                <a:tc>
                  <a:txBody>
                    <a:bodyPr/>
                    <a:lstStyle/>
                    <a:p>
                      <a:r>
                        <a:rPr lang="en-US" sz="1400" b="1" dirty="0">
                          <a:solidFill>
                            <a:schemeClr val="tx1"/>
                          </a:solidFill>
                          <a:latin typeface="+mn-lt"/>
                        </a:rPr>
                        <a:t>Institutional</a:t>
                      </a:r>
                      <a:r>
                        <a:rPr lang="en-US" sz="1400" b="1" baseline="0" dirty="0">
                          <a:solidFill>
                            <a:schemeClr val="tx1"/>
                          </a:solidFill>
                          <a:latin typeface="+mn-lt"/>
                        </a:rPr>
                        <a:t> Expenses</a:t>
                      </a:r>
                      <a:endParaRPr lang="en-US" sz="1400" b="1"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$59.0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$1.8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3.1%</a:t>
                      </a:r>
                    </a:p>
                  </a:txBody>
                  <a:tcPr marL="51435" marR="51435" marT="25718" marB="25718" anchor="ctr">
                    <a:solidFill>
                      <a:schemeClr val="bg1">
                        <a:lumMod val="75000"/>
                      </a:schemeClr>
                    </a:solidFill>
                  </a:tcPr>
                </a:tc>
                <a:extLst>
                  <a:ext uri="{0D108BD9-81ED-4DB2-BD59-A6C34878D82A}">
                    <a16:rowId xmlns:a16="http://schemas.microsoft.com/office/drawing/2014/main" val="1225604030"/>
                  </a:ext>
                </a:extLst>
              </a:tr>
              <a:tr h="109978">
                <a:tc>
                  <a:txBody>
                    <a:bodyPr/>
                    <a:lstStyle/>
                    <a:p>
                      <a:pPr>
                        <a:lnSpc>
                          <a:spcPct val="100000"/>
                        </a:lnSpc>
                      </a:pPr>
                      <a:endParaRPr lang="en-US" sz="100" b="1" dirty="0">
                        <a:solidFill>
                          <a:schemeClr val="tx1"/>
                        </a:solidFill>
                        <a:latin typeface="+mn-lt"/>
                      </a:endParaRPr>
                    </a:p>
                  </a:txBody>
                  <a:tcPr marL="51435" marR="51435" marT="0" marB="0" anchor="ctr">
                    <a:noFill/>
                  </a:tcPr>
                </a:tc>
                <a:tc>
                  <a:txBody>
                    <a:bodyPr/>
                    <a:lstStyle/>
                    <a:p>
                      <a:pPr algn="ctr">
                        <a:lnSpc>
                          <a:spcPct val="100000"/>
                        </a:lnSpc>
                      </a:pPr>
                      <a:endParaRPr lang="en-US" sz="100" dirty="0">
                        <a:solidFill>
                          <a:schemeClr val="tx1"/>
                        </a:solidFill>
                        <a:latin typeface="+mn-lt"/>
                      </a:endParaRPr>
                    </a:p>
                  </a:txBody>
                  <a:tcPr marL="51435" marR="51435" marT="25718" marB="25718" anchor="ctr">
                    <a:noFill/>
                  </a:tcPr>
                </a:tc>
                <a:tc>
                  <a:txBody>
                    <a:bodyPr/>
                    <a:lstStyle/>
                    <a:p>
                      <a:pPr algn="ctr">
                        <a:lnSpc>
                          <a:spcPct val="100000"/>
                        </a:lnSpc>
                      </a:pPr>
                      <a:endParaRPr lang="en-US" sz="100" dirty="0">
                        <a:solidFill>
                          <a:schemeClr val="tx1"/>
                        </a:solidFill>
                        <a:latin typeface="+mn-lt"/>
                      </a:endParaRPr>
                    </a:p>
                  </a:txBody>
                  <a:tcPr marL="51435" marR="51435" marT="25718" marB="25718" anchor="ctr">
                    <a:noFill/>
                  </a:tcPr>
                </a:tc>
                <a:tc>
                  <a:txBody>
                    <a:bodyPr/>
                    <a:lstStyle/>
                    <a:p>
                      <a:pPr algn="ctr">
                        <a:lnSpc>
                          <a:spcPct val="100000"/>
                        </a:lnSpc>
                      </a:pPr>
                      <a:endParaRPr lang="en-US" sz="100" dirty="0">
                        <a:solidFill>
                          <a:schemeClr val="tx1"/>
                        </a:solidFill>
                        <a:latin typeface="+mn-lt"/>
                      </a:endParaRPr>
                    </a:p>
                  </a:txBody>
                  <a:tcPr marL="51435" marR="51435" marT="25718" marB="25718" anchor="ctr">
                    <a:noFill/>
                  </a:tcPr>
                </a:tc>
                <a:extLst>
                  <a:ext uri="{0D108BD9-81ED-4DB2-BD59-A6C34878D82A}">
                    <a16:rowId xmlns:a16="http://schemas.microsoft.com/office/drawing/2014/main" val="3919560436"/>
                  </a:ext>
                </a:extLst>
              </a:tr>
              <a:tr h="521772">
                <a:tc>
                  <a:txBody>
                    <a:bodyPr/>
                    <a:lstStyle/>
                    <a:p>
                      <a:r>
                        <a:rPr lang="en-US" sz="1400" b="1" dirty="0">
                          <a:solidFill>
                            <a:schemeClr val="tx1"/>
                          </a:solidFill>
                          <a:latin typeface="+mn-lt"/>
                        </a:rPr>
                        <a:t>All Other S&amp;S, Transfers, and Capital Expenses  </a:t>
                      </a:r>
                      <a:r>
                        <a:rPr lang="en-US" sz="1400" b="0" dirty="0">
                          <a:solidFill>
                            <a:schemeClr val="tx1"/>
                          </a:solidFill>
                          <a:latin typeface="+mn-lt"/>
                        </a:rPr>
                        <a:t>(No assumed increases for cost driver analysis)</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$86.0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$0.0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0.0%</a:t>
                      </a:r>
                    </a:p>
                  </a:txBody>
                  <a:tcPr marL="51435" marR="51435" marT="25718" marB="25718" anchor="ctr">
                    <a:solidFill>
                      <a:schemeClr val="bg1">
                        <a:lumMod val="75000"/>
                      </a:schemeClr>
                    </a:solidFill>
                  </a:tcPr>
                </a:tc>
                <a:extLst>
                  <a:ext uri="{0D108BD9-81ED-4DB2-BD59-A6C34878D82A}">
                    <a16:rowId xmlns:a16="http://schemas.microsoft.com/office/drawing/2014/main" val="2676254296"/>
                  </a:ext>
                </a:extLst>
              </a:tr>
              <a:tr h="57979">
                <a:tc>
                  <a:txBody>
                    <a:bodyPr/>
                    <a:lstStyle/>
                    <a:p>
                      <a:endParaRPr lang="en-US" sz="700" b="1" dirty="0">
                        <a:solidFill>
                          <a:schemeClr val="tx1"/>
                        </a:solidFill>
                        <a:latin typeface="+mn-lt"/>
                      </a:endParaRPr>
                    </a:p>
                  </a:txBody>
                  <a:tcPr marL="51435" marR="51435" marT="0" marB="0" anchor="ctr">
                    <a:noFill/>
                  </a:tcPr>
                </a:tc>
                <a:tc>
                  <a:txBody>
                    <a:bodyPr/>
                    <a:lstStyle/>
                    <a:p>
                      <a:pPr algn="ctr"/>
                      <a:endParaRPr lang="en-US" sz="400" dirty="0">
                        <a:solidFill>
                          <a:schemeClr val="tx1"/>
                        </a:solidFill>
                        <a:latin typeface="+mn-lt"/>
                      </a:endParaRPr>
                    </a:p>
                  </a:txBody>
                  <a:tcPr marL="51435" marR="51435" marT="0" marB="0" anchor="ctr">
                    <a:noFill/>
                  </a:tcPr>
                </a:tc>
                <a:tc>
                  <a:txBody>
                    <a:bodyPr/>
                    <a:lstStyle/>
                    <a:p>
                      <a:pPr algn="ctr"/>
                      <a:endParaRPr lang="en-US" sz="100" dirty="0">
                        <a:solidFill>
                          <a:schemeClr val="tx1"/>
                        </a:solidFill>
                        <a:latin typeface="+mn-lt"/>
                      </a:endParaRPr>
                    </a:p>
                  </a:txBody>
                  <a:tcPr marL="51435" marR="51435" marT="0" marB="0" anchor="ctr">
                    <a:noFill/>
                  </a:tcPr>
                </a:tc>
                <a:tc>
                  <a:txBody>
                    <a:bodyPr/>
                    <a:lstStyle/>
                    <a:p>
                      <a:pPr algn="ctr"/>
                      <a:endParaRPr lang="en-US" sz="100" dirty="0">
                        <a:solidFill>
                          <a:schemeClr val="tx1"/>
                        </a:solidFill>
                        <a:latin typeface="+mn-lt"/>
                      </a:endParaRPr>
                    </a:p>
                  </a:txBody>
                  <a:tcPr marL="51435" marR="51435" marT="0" marB="0" anchor="ctr">
                    <a:noFill/>
                  </a:tcPr>
                </a:tc>
                <a:extLst>
                  <a:ext uri="{0D108BD9-81ED-4DB2-BD59-A6C34878D82A}">
                    <a16:rowId xmlns:a16="http://schemas.microsoft.com/office/drawing/2014/main" val="3479061733"/>
                  </a:ext>
                </a:extLst>
              </a:tr>
              <a:tr h="416187">
                <a:tc>
                  <a:txBody>
                    <a:bodyPr/>
                    <a:lstStyle/>
                    <a:p>
                      <a:r>
                        <a:rPr lang="en-US" sz="1400" b="1" dirty="0">
                          <a:solidFill>
                            <a:schemeClr val="tx1"/>
                          </a:solidFill>
                          <a:latin typeface="+mn-lt"/>
                        </a:rPr>
                        <a:t>Strategic Investments</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$1.0</a:t>
                      </a:r>
                      <a:r>
                        <a:rPr lang="en-US" sz="1400" baseline="0" dirty="0">
                          <a:solidFill>
                            <a:schemeClr val="tx1"/>
                          </a:solidFill>
                          <a:latin typeface="+mn-lt"/>
                        </a:rPr>
                        <a:t> million</a:t>
                      </a: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1701911352"/>
                  </a:ext>
                </a:extLst>
              </a:tr>
              <a:tr h="102812">
                <a:tc>
                  <a:txBody>
                    <a:bodyPr/>
                    <a:lstStyle/>
                    <a:p>
                      <a:endParaRPr lang="en-US" sz="100" b="0" i="1" dirty="0">
                        <a:solidFill>
                          <a:schemeClr val="tx1"/>
                        </a:solidFill>
                        <a:latin typeface="+mn-lt"/>
                      </a:endParaRPr>
                    </a:p>
                  </a:txBody>
                  <a:tcPr marL="51435" marR="51435" marT="0" marB="0" anchor="ctr">
                    <a:noFill/>
                  </a:tcPr>
                </a:tc>
                <a:tc>
                  <a:txBody>
                    <a:bodyPr/>
                    <a:lstStyle/>
                    <a:p>
                      <a:pPr algn="ctr"/>
                      <a:endParaRPr lang="en-US" sz="100" b="0" i="1" dirty="0">
                        <a:solidFill>
                          <a:schemeClr val="tx1"/>
                        </a:solidFill>
                        <a:latin typeface="+mn-lt"/>
                      </a:endParaRPr>
                    </a:p>
                  </a:txBody>
                  <a:tcPr marL="51435" marR="51435" marT="0" marB="0" anchor="ctr">
                    <a:noFill/>
                  </a:tcPr>
                </a:tc>
                <a:tc>
                  <a:txBody>
                    <a:bodyPr/>
                    <a:lstStyle/>
                    <a:p>
                      <a:pPr algn="ctr"/>
                      <a:endParaRPr lang="en-US" sz="100" b="0" i="1" dirty="0">
                        <a:solidFill>
                          <a:schemeClr val="tx1"/>
                        </a:solidFill>
                        <a:latin typeface="+mn-lt"/>
                      </a:endParaRPr>
                    </a:p>
                  </a:txBody>
                  <a:tcPr marL="51435" marR="51435" marT="0" marB="0" anchor="ctr">
                    <a:noFill/>
                  </a:tcPr>
                </a:tc>
                <a:tc>
                  <a:txBody>
                    <a:bodyPr/>
                    <a:lstStyle/>
                    <a:p>
                      <a:pPr algn="ctr"/>
                      <a:endParaRPr lang="en-US" sz="100" b="0" dirty="0">
                        <a:solidFill>
                          <a:schemeClr val="tx1"/>
                        </a:solidFill>
                        <a:latin typeface="+mn-lt"/>
                      </a:endParaRPr>
                    </a:p>
                  </a:txBody>
                  <a:tcPr marL="51435" marR="51435" marT="0" marB="0" anchor="ctr">
                    <a:noFill/>
                  </a:tcPr>
                </a:tc>
                <a:extLst>
                  <a:ext uri="{0D108BD9-81ED-4DB2-BD59-A6C34878D82A}">
                    <a16:rowId xmlns:a16="http://schemas.microsoft.com/office/drawing/2014/main" val="4043576559"/>
                  </a:ext>
                </a:extLst>
              </a:tr>
              <a:tr h="416187">
                <a:tc>
                  <a:txBody>
                    <a:bodyPr/>
                    <a:lstStyle/>
                    <a:p>
                      <a:r>
                        <a:rPr lang="en-US" sz="1400" b="1" i="1" dirty="0">
                          <a:solidFill>
                            <a:schemeClr val="tx1"/>
                          </a:solidFill>
                          <a:latin typeface="+mn-lt"/>
                        </a:rPr>
                        <a:t>Total (E&amp;G Budget)</a:t>
                      </a:r>
                    </a:p>
                  </a:txBody>
                  <a:tcPr marL="51435" marR="51435" marT="25718" marB="25718" anchor="ctr">
                    <a:solidFill>
                      <a:schemeClr val="bg1">
                        <a:lumMod val="75000"/>
                      </a:schemeClr>
                    </a:solidFill>
                  </a:tcPr>
                </a:tc>
                <a:tc>
                  <a:txBody>
                    <a:bodyPr/>
                    <a:lstStyle/>
                    <a:p>
                      <a:pPr algn="ctr"/>
                      <a:r>
                        <a:rPr lang="en-US" sz="1400" b="1" i="1" dirty="0">
                          <a:solidFill>
                            <a:schemeClr val="tx1"/>
                          </a:solidFill>
                          <a:latin typeface="+mn-lt"/>
                        </a:rPr>
                        <a:t>$710.9 million</a:t>
                      </a:r>
                    </a:p>
                  </a:txBody>
                  <a:tcPr marL="51435" marR="51435" marT="25718" marB="25718" anchor="ctr">
                    <a:solidFill>
                      <a:schemeClr val="bg1">
                        <a:lumMod val="75000"/>
                      </a:schemeClr>
                    </a:solidFill>
                  </a:tcPr>
                </a:tc>
                <a:tc>
                  <a:txBody>
                    <a:bodyPr/>
                    <a:lstStyle/>
                    <a:p>
                      <a:pPr algn="ctr"/>
                      <a:r>
                        <a:rPr lang="en-US" sz="1400" b="1" i="1" dirty="0">
                          <a:solidFill>
                            <a:schemeClr val="tx1"/>
                          </a:solidFill>
                          <a:latin typeface="+mn-lt"/>
                        </a:rPr>
                        <a:t>$33.8 million</a:t>
                      </a:r>
                    </a:p>
                  </a:txBody>
                  <a:tcPr marL="51435" marR="51435" marT="25718" marB="25718" anchor="ctr">
                    <a:solidFill>
                      <a:schemeClr val="bg1">
                        <a:lumMod val="75000"/>
                      </a:schemeClr>
                    </a:solidFill>
                  </a:tcPr>
                </a:tc>
                <a:tc>
                  <a:txBody>
                    <a:bodyPr/>
                    <a:lstStyle/>
                    <a:p>
                      <a:pPr algn="ctr"/>
                      <a:r>
                        <a:rPr lang="en-US" sz="1400" b="1" dirty="0">
                          <a:solidFill>
                            <a:schemeClr val="tx1"/>
                          </a:solidFill>
                          <a:latin typeface="+mn-lt"/>
                        </a:rPr>
                        <a:t>4.8%</a:t>
                      </a:r>
                    </a:p>
                  </a:txBody>
                  <a:tcPr marL="51435" marR="51435" marT="25718" marB="25718" anchor="ctr">
                    <a:solidFill>
                      <a:schemeClr val="bg1">
                        <a:lumMod val="75000"/>
                      </a:schemeClr>
                    </a:solidFill>
                  </a:tcPr>
                </a:tc>
                <a:extLst>
                  <a:ext uri="{0D108BD9-81ED-4DB2-BD59-A6C34878D82A}">
                    <a16:rowId xmlns:a16="http://schemas.microsoft.com/office/drawing/2014/main" val="1789469315"/>
                  </a:ext>
                </a:extLst>
              </a:tr>
            </a:tbl>
          </a:graphicData>
        </a:graphic>
      </p:graphicFrame>
      <p:sp>
        <p:nvSpPr>
          <p:cNvPr id="2" name="TextBox 1">
            <a:extLst>
              <a:ext uri="{FF2B5EF4-FFF2-40B4-BE49-F238E27FC236}">
                <a16:creationId xmlns:a16="http://schemas.microsoft.com/office/drawing/2014/main" id="{35B01D53-D589-FF40-C513-F4A4835DA600}"/>
              </a:ext>
            </a:extLst>
          </p:cNvPr>
          <p:cNvSpPr txBox="1"/>
          <p:nvPr/>
        </p:nvSpPr>
        <p:spPr>
          <a:xfrm>
            <a:off x="228601" y="5890736"/>
            <a:ext cx="8743949" cy="738664"/>
          </a:xfrm>
          <a:prstGeom prst="rect">
            <a:avLst/>
          </a:prstGeom>
          <a:noFill/>
        </p:spPr>
        <p:txBody>
          <a:bodyPr wrap="square" rtlCol="0">
            <a:spAutoFit/>
          </a:bodyPr>
          <a:lstStyle/>
          <a:p>
            <a:pPr algn="l"/>
            <a:r>
              <a:rPr lang="en-US" sz="1400" b="1" dirty="0"/>
              <a:t>Note</a:t>
            </a:r>
            <a:r>
              <a:rPr lang="en-US" sz="1400" dirty="0"/>
              <a:t>: We are projecting $11.6 million of the $29.2 million budget cuts that we just implemented to hit in FY27, which will offset some of these cost drivers.  This will bring the total increase, after budget reductions, down to $22.2 million which represents a total increase on the E&amp;G fund of 3.2%.</a:t>
            </a:r>
          </a:p>
        </p:txBody>
      </p:sp>
      <p:sp>
        <p:nvSpPr>
          <p:cNvPr id="3" name="Title 1">
            <a:extLst>
              <a:ext uri="{FF2B5EF4-FFF2-40B4-BE49-F238E27FC236}">
                <a16:creationId xmlns:a16="http://schemas.microsoft.com/office/drawing/2014/main" id="{4ABFA503-A97A-D30A-2BC0-FF931E66E7C6}"/>
              </a:ext>
            </a:extLst>
          </p:cNvPr>
          <p:cNvSpPr txBox="1">
            <a:spLocks/>
          </p:cNvSpPr>
          <p:nvPr/>
        </p:nvSpPr>
        <p:spPr bwMode="auto">
          <a:xfrm>
            <a:off x="200025" y="38966"/>
            <a:ext cx="8743949" cy="6259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FY2027 E&amp;G Fund Cost Drivers</a:t>
            </a:r>
          </a:p>
        </p:txBody>
      </p:sp>
    </p:spTree>
    <p:extLst>
      <p:ext uri="{BB962C8B-B14F-4D97-AF65-F5344CB8AC3E}">
        <p14:creationId xmlns:p14="http://schemas.microsoft.com/office/powerpoint/2010/main" val="233468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D5950-906E-6FA7-3492-E8FC5442DB6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92F4EF2-0898-F3F6-F650-8DEE36115A0C}"/>
              </a:ext>
            </a:extLst>
          </p:cNvPr>
          <p:cNvSpPr txBox="1">
            <a:spLocks/>
          </p:cNvSpPr>
          <p:nvPr/>
        </p:nvSpPr>
        <p:spPr bwMode="auto">
          <a:xfrm>
            <a:off x="548054"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A3E372A-A37E-EA90-0270-8502B090B4C8}"/>
              </a:ext>
            </a:extLst>
          </p:cNvPr>
          <p:cNvSpPr>
            <a:spLocks noGrp="1"/>
          </p:cNvSpPr>
          <p:nvPr>
            <p:ph idx="1"/>
          </p:nvPr>
        </p:nvSpPr>
        <p:spPr>
          <a:xfrm>
            <a:off x="1524000" y="1417637"/>
            <a:ext cx="8305800" cy="4983163"/>
          </a:xfrm>
        </p:spPr>
        <p:txBody>
          <a:bodyPr/>
          <a:lstStyle/>
          <a:p>
            <a:pPr>
              <a:spcBef>
                <a:spcPts val="0"/>
              </a:spcBef>
            </a:pPr>
            <a:r>
              <a:rPr lang="en-US" sz="2800" dirty="0"/>
              <a:t>UO Budget</a:t>
            </a:r>
          </a:p>
          <a:p>
            <a:pPr>
              <a:spcBef>
                <a:spcPts val="0"/>
              </a:spcBef>
            </a:pPr>
            <a:endParaRPr lang="en-US" sz="2800" dirty="0"/>
          </a:p>
          <a:p>
            <a:pPr>
              <a:spcBef>
                <a:spcPts val="0"/>
              </a:spcBef>
            </a:pPr>
            <a:r>
              <a:rPr lang="en-US" sz="2800" dirty="0"/>
              <a:t>Cost Drivers</a:t>
            </a:r>
          </a:p>
          <a:p>
            <a:pPr>
              <a:spcBef>
                <a:spcPts val="0"/>
              </a:spcBef>
            </a:pPr>
            <a:endParaRPr lang="en-US" sz="2800" dirty="0">
              <a:cs typeface="Arial"/>
            </a:endParaRPr>
          </a:p>
          <a:p>
            <a:pPr>
              <a:spcBef>
                <a:spcPts val="0"/>
              </a:spcBef>
            </a:pPr>
            <a:r>
              <a:rPr lang="en-US" sz="2800" dirty="0">
                <a:cs typeface="Arial"/>
              </a:rPr>
              <a:t>Guaranteed Tuition Program </a:t>
            </a:r>
          </a:p>
          <a:p>
            <a:pPr>
              <a:spcBef>
                <a:spcPts val="0"/>
              </a:spcBef>
            </a:pPr>
            <a:endParaRPr lang="en-US" sz="2800" dirty="0">
              <a:cs typeface="Arial"/>
            </a:endParaRPr>
          </a:p>
          <a:p>
            <a:pPr>
              <a:spcBef>
                <a:spcPts val="0"/>
              </a:spcBef>
            </a:pPr>
            <a:r>
              <a:rPr lang="en-US" sz="2800" dirty="0">
                <a:cs typeface="Arial"/>
              </a:rPr>
              <a:t>TFAB Recommendations</a:t>
            </a:r>
          </a:p>
          <a:p>
            <a:pPr>
              <a:spcBef>
                <a:spcPts val="0"/>
              </a:spcBef>
            </a:pPr>
            <a:endParaRPr lang="en-US" sz="2800" dirty="0">
              <a:cs typeface="Arial"/>
            </a:endParaRPr>
          </a:p>
          <a:p>
            <a:pPr>
              <a:spcBef>
                <a:spcPts val="0"/>
              </a:spcBef>
            </a:pPr>
            <a:r>
              <a:rPr lang="en-US" sz="2800" dirty="0">
                <a:cs typeface="Arial"/>
              </a:rPr>
              <a:t>Small Group Discussion </a:t>
            </a:r>
          </a:p>
          <a:p>
            <a:pPr lvl="1">
              <a:spcBef>
                <a:spcPts val="0"/>
              </a:spcBef>
              <a:spcAft>
                <a:spcPts val="600"/>
              </a:spcAft>
            </a:pPr>
            <a:endParaRPr lang="en-US" sz="4000" dirty="0">
              <a:cs typeface="Arial"/>
            </a:endParaRPr>
          </a:p>
          <a:p>
            <a:pPr lvl="1">
              <a:spcBef>
                <a:spcPts val="0"/>
              </a:spcBef>
              <a:spcAft>
                <a:spcPts val="600"/>
              </a:spcAft>
            </a:pPr>
            <a:endParaRPr lang="en-US" sz="4400" dirty="0">
              <a:cs typeface="Arial"/>
            </a:endParaRPr>
          </a:p>
        </p:txBody>
      </p:sp>
      <p:sp>
        <p:nvSpPr>
          <p:cNvPr id="2" name="Arrow: Right 1">
            <a:extLst>
              <a:ext uri="{FF2B5EF4-FFF2-40B4-BE49-F238E27FC236}">
                <a16:creationId xmlns:a16="http://schemas.microsoft.com/office/drawing/2014/main" id="{05841133-E842-CDA5-B866-264E95FC646D}"/>
              </a:ext>
            </a:extLst>
          </p:cNvPr>
          <p:cNvSpPr/>
          <p:nvPr/>
        </p:nvSpPr>
        <p:spPr bwMode="auto">
          <a:xfrm>
            <a:off x="838200" y="3151632"/>
            <a:ext cx="533400" cy="457200"/>
          </a:xfrm>
          <a:prstGeom prst="rightArrow">
            <a:avLst/>
          </a:prstGeom>
          <a:solidFill>
            <a:srgbClr val="00743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3860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3400" y="1417639"/>
            <a:ext cx="8305800" cy="4983163"/>
          </a:xfrm>
        </p:spPr>
        <p:txBody>
          <a:bodyPr/>
          <a:lstStyle/>
          <a:p>
            <a:pPr>
              <a:spcBef>
                <a:spcPts val="0"/>
              </a:spcBef>
            </a:pPr>
            <a:r>
              <a:rPr lang="en-US" sz="2400" dirty="0"/>
              <a:t>For each entering class year, there is a set resident and non-resident tuition rate per student credit hour (SCH)</a:t>
            </a:r>
          </a:p>
          <a:p>
            <a:pPr>
              <a:spcBef>
                <a:spcPts val="0"/>
              </a:spcBef>
            </a:pPr>
            <a:endParaRPr lang="en-US" sz="2400" dirty="0"/>
          </a:p>
          <a:p>
            <a:pPr>
              <a:spcBef>
                <a:spcPts val="0"/>
              </a:spcBef>
            </a:pPr>
            <a:r>
              <a:rPr lang="en-US" sz="2400" dirty="0"/>
              <a:t>That rate is guaranteed or locked for five years - no matter what</a:t>
            </a:r>
          </a:p>
          <a:p>
            <a:pPr marL="0" indent="0">
              <a:spcBef>
                <a:spcPts val="0"/>
              </a:spcBef>
              <a:buNone/>
            </a:pPr>
            <a:endParaRPr lang="en-US" sz="2400" dirty="0"/>
          </a:p>
          <a:p>
            <a:pPr>
              <a:spcBef>
                <a:spcPts val="0"/>
              </a:spcBef>
            </a:pPr>
            <a:r>
              <a:rPr lang="en-US" sz="2400" dirty="0"/>
              <a:t>Other tuition and fees that are locked include administratively controlled mandatory fees, summer tuition, honors college differential tuition, business school differential tuition and the international student fee</a:t>
            </a:r>
          </a:p>
          <a:p>
            <a:pPr marL="0" indent="0">
              <a:spcBef>
                <a:spcPts val="0"/>
              </a:spcBef>
              <a:buNone/>
            </a:pPr>
            <a:endParaRPr lang="en-US" sz="2400" dirty="0"/>
          </a:p>
          <a:p>
            <a:pPr>
              <a:spcBef>
                <a:spcPts val="0"/>
              </a:spcBef>
            </a:pPr>
            <a:r>
              <a:rPr lang="en-US" sz="2400" dirty="0"/>
              <a:t>Students know the expected cost of their education before they decide to come to the University of Oregon</a:t>
            </a:r>
            <a:endParaRPr lang="en-US" sz="2400" dirty="0">
              <a:cs typeface="Arial"/>
            </a:endParaRP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7" name="Title 1"/>
          <p:cNvSpPr txBox="1">
            <a:spLocks/>
          </p:cNvSpPr>
          <p:nvPr/>
        </p:nvSpPr>
        <p:spPr bwMode="auto">
          <a:xfrm>
            <a:off x="304800" y="304802"/>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2800" dirty="0"/>
              <a:t>Framework – Guaranteed Tuition Program </a:t>
            </a:r>
          </a:p>
          <a:p>
            <a:pPr algn="l"/>
            <a:r>
              <a:rPr lang="en-US" sz="2800" dirty="0"/>
              <a:t>for Undergraduate Students </a:t>
            </a:r>
            <a:endParaRPr lang="en-US" sz="2800" kern="0"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304800" y="1146463"/>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2484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0025"/>
            <a:ext cx="8839196" cy="1746036"/>
          </a:xfrm>
        </p:spPr>
        <p:txBody>
          <a:bodyPr/>
          <a:lstStyle/>
          <a:p>
            <a:pPr algn="l"/>
            <a:r>
              <a:rPr lang="en-US" sz="2800" dirty="0"/>
              <a:t>Average Historical Annual Undergraduate Tuition Rate Increases – Analysis conducted in FY2020</a:t>
            </a:r>
          </a:p>
        </p:txBody>
      </p:sp>
      <p:sp>
        <p:nvSpPr>
          <p:cNvPr id="3" name="Content Placeholder 2"/>
          <p:cNvSpPr>
            <a:spLocks noGrp="1"/>
          </p:cNvSpPr>
          <p:nvPr>
            <p:ph idx="1"/>
          </p:nvPr>
        </p:nvSpPr>
        <p:spPr>
          <a:xfrm>
            <a:off x="856211" y="3304701"/>
            <a:ext cx="3059084" cy="644230"/>
          </a:xfrm>
        </p:spPr>
        <p:txBody>
          <a:bodyPr/>
          <a:lstStyle/>
          <a:p>
            <a:pPr marL="0" indent="0">
              <a:buNone/>
            </a:pPr>
            <a:r>
              <a:rPr lang="en-US" dirty="0"/>
              <a:t>Resident</a:t>
            </a:r>
          </a:p>
        </p:txBody>
      </p:sp>
      <p:sp>
        <p:nvSpPr>
          <p:cNvPr id="5" name="Content Placeholder 2"/>
          <p:cNvSpPr txBox="1">
            <a:spLocks/>
          </p:cNvSpPr>
          <p:nvPr/>
        </p:nvSpPr>
        <p:spPr bwMode="auto">
          <a:xfrm>
            <a:off x="856211" y="4664771"/>
            <a:ext cx="3059084" cy="644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buNone/>
            </a:pPr>
            <a:r>
              <a:rPr lang="en-US" kern="0" dirty="0"/>
              <a:t>Non-resident </a:t>
            </a:r>
          </a:p>
        </p:txBody>
      </p:sp>
      <p:sp>
        <p:nvSpPr>
          <p:cNvPr id="6" name="Content Placeholder 2"/>
          <p:cNvSpPr txBox="1">
            <a:spLocks/>
          </p:cNvSpPr>
          <p:nvPr/>
        </p:nvSpPr>
        <p:spPr bwMode="auto">
          <a:xfrm>
            <a:off x="4569437" y="2349792"/>
            <a:ext cx="1396537" cy="77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lgn="ctr">
              <a:buNone/>
            </a:pPr>
            <a:r>
              <a:rPr lang="en-US" sz="2400" u="sng" kern="0" dirty="0"/>
              <a:t>10 Year Average </a:t>
            </a:r>
          </a:p>
        </p:txBody>
      </p:sp>
      <p:sp>
        <p:nvSpPr>
          <p:cNvPr id="7" name="Content Placeholder 2"/>
          <p:cNvSpPr txBox="1">
            <a:spLocks/>
          </p:cNvSpPr>
          <p:nvPr/>
        </p:nvSpPr>
        <p:spPr bwMode="auto">
          <a:xfrm>
            <a:off x="6738850" y="2349792"/>
            <a:ext cx="1396537" cy="77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lgn="ctr">
              <a:buNone/>
            </a:pPr>
            <a:r>
              <a:rPr lang="en-US" sz="2400" u="sng" kern="0" dirty="0"/>
              <a:t>5 Year Average </a:t>
            </a:r>
          </a:p>
        </p:txBody>
      </p:sp>
      <p:sp>
        <p:nvSpPr>
          <p:cNvPr id="8" name="TextBox 7"/>
          <p:cNvSpPr txBox="1"/>
          <p:nvPr/>
        </p:nvSpPr>
        <p:spPr>
          <a:xfrm>
            <a:off x="4739845" y="3442152"/>
            <a:ext cx="1055717" cy="461665"/>
          </a:xfrm>
          <a:prstGeom prst="rect">
            <a:avLst/>
          </a:prstGeom>
          <a:noFill/>
        </p:spPr>
        <p:txBody>
          <a:bodyPr wrap="square" rtlCol="0">
            <a:spAutoFit/>
          </a:bodyPr>
          <a:lstStyle/>
          <a:p>
            <a:pPr algn="ctr"/>
            <a:r>
              <a:rPr lang="en-US" sz="2400" dirty="0"/>
              <a:t>5.4%</a:t>
            </a:r>
          </a:p>
        </p:txBody>
      </p:sp>
      <p:sp>
        <p:nvSpPr>
          <p:cNvPr id="9" name="TextBox 8"/>
          <p:cNvSpPr txBox="1"/>
          <p:nvPr/>
        </p:nvSpPr>
        <p:spPr>
          <a:xfrm>
            <a:off x="4739846" y="4802222"/>
            <a:ext cx="1055717" cy="461665"/>
          </a:xfrm>
          <a:prstGeom prst="rect">
            <a:avLst/>
          </a:prstGeom>
          <a:noFill/>
        </p:spPr>
        <p:txBody>
          <a:bodyPr wrap="square" rtlCol="0">
            <a:spAutoFit/>
          </a:bodyPr>
          <a:lstStyle/>
          <a:p>
            <a:pPr algn="ctr"/>
            <a:r>
              <a:rPr lang="en-US" sz="2400" dirty="0"/>
              <a:t>4.4%</a:t>
            </a:r>
          </a:p>
        </p:txBody>
      </p:sp>
      <p:sp>
        <p:nvSpPr>
          <p:cNvPr id="10" name="TextBox 9"/>
          <p:cNvSpPr txBox="1"/>
          <p:nvPr/>
        </p:nvSpPr>
        <p:spPr>
          <a:xfrm>
            <a:off x="6960518" y="3442152"/>
            <a:ext cx="1055717" cy="461665"/>
          </a:xfrm>
          <a:prstGeom prst="rect">
            <a:avLst/>
          </a:prstGeom>
          <a:noFill/>
        </p:spPr>
        <p:txBody>
          <a:bodyPr wrap="square" rtlCol="0">
            <a:spAutoFit/>
          </a:bodyPr>
          <a:lstStyle/>
          <a:p>
            <a:pPr algn="ctr"/>
            <a:r>
              <a:rPr lang="en-US" sz="2400" dirty="0"/>
              <a:t>5.0%</a:t>
            </a:r>
          </a:p>
        </p:txBody>
      </p:sp>
      <p:sp>
        <p:nvSpPr>
          <p:cNvPr id="11" name="TextBox 10"/>
          <p:cNvSpPr txBox="1"/>
          <p:nvPr/>
        </p:nvSpPr>
        <p:spPr>
          <a:xfrm>
            <a:off x="6960519" y="4802222"/>
            <a:ext cx="1055717" cy="461665"/>
          </a:xfrm>
          <a:prstGeom prst="rect">
            <a:avLst/>
          </a:prstGeom>
          <a:noFill/>
        </p:spPr>
        <p:txBody>
          <a:bodyPr wrap="square" rtlCol="0">
            <a:spAutoFit/>
          </a:bodyPr>
          <a:lstStyle/>
          <a:p>
            <a:pPr algn="ctr"/>
            <a:r>
              <a:rPr lang="en-US" sz="2400" dirty="0"/>
              <a:t>3.3%</a:t>
            </a:r>
          </a:p>
        </p:txBody>
      </p:sp>
      <p:cxnSp>
        <p:nvCxnSpPr>
          <p:cNvPr id="4" name="Straight Connector 3">
            <a:extLst>
              <a:ext uri="{FF2B5EF4-FFF2-40B4-BE49-F238E27FC236}">
                <a16:creationId xmlns:a16="http://schemas.microsoft.com/office/drawing/2014/main" id="{DB288459-F010-9DE4-7F4A-B549C4AC5018}"/>
              </a:ext>
            </a:extLst>
          </p:cNvPr>
          <p:cNvCxnSpPr/>
          <p:nvPr/>
        </p:nvCxnSpPr>
        <p:spPr bwMode="auto">
          <a:xfrm>
            <a:off x="304800" y="1146463"/>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1942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62" y="381002"/>
            <a:ext cx="8459638" cy="1342733"/>
          </a:xfrm>
        </p:spPr>
        <p:txBody>
          <a:bodyPr/>
          <a:lstStyle/>
          <a:p>
            <a:br>
              <a:rPr lang="en-US" sz="2000" dirty="0"/>
            </a:br>
            <a:r>
              <a:rPr lang="en-US" sz="2000" dirty="0"/>
              <a:t>New Resident Undergraduate Students </a:t>
            </a:r>
            <a:br>
              <a:rPr lang="en-US" sz="2000" dirty="0"/>
            </a:br>
            <a:r>
              <a:rPr lang="en-US" sz="2000" dirty="0"/>
              <a:t>Graduation Time 4 years</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5-year Guaranteed rate $254.62 per SCH (9.75% increase)</a:t>
            </a:r>
            <a:br>
              <a:rPr lang="en-US" sz="2000" dirty="0"/>
            </a:br>
            <a:endParaRPr lang="en-US" sz="2000" dirty="0"/>
          </a:p>
        </p:txBody>
      </p:sp>
      <p:graphicFrame>
        <p:nvGraphicFramePr>
          <p:cNvPr id="6" name="Content Placeholder 5"/>
          <p:cNvGraphicFramePr>
            <a:graphicFrameLocks noGrp="1"/>
          </p:cNvGraphicFramePr>
          <p:nvPr>
            <p:ph idx="1"/>
          </p:nvPr>
        </p:nvGraphicFramePr>
        <p:xfrm>
          <a:off x="1084419" y="2255506"/>
          <a:ext cx="6788989" cy="398078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7560208" y="4114802"/>
            <a:ext cx="1290598" cy="1200329"/>
          </a:xfrm>
          <a:prstGeom prst="rect">
            <a:avLst/>
          </a:prstGeom>
        </p:spPr>
        <p:txBody>
          <a:bodyPr wrap="square">
            <a:spAutoFit/>
          </a:bodyPr>
          <a:lstStyle/>
          <a:p>
            <a:pPr algn="ctr"/>
            <a:r>
              <a:rPr lang="en-US" dirty="0"/>
              <a:t>Total Tuition</a:t>
            </a:r>
          </a:p>
          <a:p>
            <a:pPr algn="ctr"/>
            <a:r>
              <a:rPr lang="en-US" dirty="0"/>
              <a:t>Paid</a:t>
            </a:r>
          </a:p>
          <a:p>
            <a:pPr algn="ctr"/>
            <a:r>
              <a:rPr lang="en-US" dirty="0"/>
              <a:t>$1,018</a:t>
            </a:r>
          </a:p>
        </p:txBody>
      </p:sp>
      <p:sp>
        <p:nvSpPr>
          <p:cNvPr id="3" name="Rectangle 2"/>
          <p:cNvSpPr/>
          <p:nvPr/>
        </p:nvSpPr>
        <p:spPr>
          <a:xfrm>
            <a:off x="7560208" y="2255506"/>
            <a:ext cx="1290598" cy="1200329"/>
          </a:xfrm>
          <a:prstGeom prst="rect">
            <a:avLst/>
          </a:prstGeom>
        </p:spPr>
        <p:txBody>
          <a:bodyPr wrap="square">
            <a:spAutoFit/>
          </a:bodyPr>
          <a:lstStyle/>
          <a:p>
            <a:pPr algn="ctr"/>
            <a:r>
              <a:rPr lang="en-US" dirty="0"/>
              <a:t>Total Tuition</a:t>
            </a:r>
          </a:p>
          <a:p>
            <a:pPr algn="ctr"/>
            <a:r>
              <a:rPr lang="en-US" dirty="0"/>
              <a:t>Paid</a:t>
            </a:r>
          </a:p>
          <a:p>
            <a:pPr algn="ctr"/>
            <a:r>
              <a:rPr lang="en-US" dirty="0"/>
              <a:t>$1,050</a:t>
            </a:r>
          </a:p>
        </p:txBody>
      </p:sp>
    </p:spTree>
    <p:extLst>
      <p:ext uri="{BB962C8B-B14F-4D97-AF65-F5344CB8AC3E}">
        <p14:creationId xmlns:p14="http://schemas.microsoft.com/office/powerpoint/2010/main" val="6688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9" grpId="0"/>
      <p:bldP spid="3" grpId="0"/>
    </p:bld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69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43357</TotalTime>
  <Words>1603</Words>
  <Application>Microsoft Office PowerPoint</Application>
  <PresentationFormat>On-screen Show (4:3)</PresentationFormat>
  <Paragraphs>271</Paragraphs>
  <Slides>22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Courier New</vt:lpstr>
      <vt:lpstr>Default Design</vt:lpstr>
      <vt:lpstr>PowerPoint Presentation</vt:lpstr>
      <vt:lpstr>PowerPoint Presentation</vt:lpstr>
      <vt:lpstr>UO Budget Structure</vt:lpstr>
      <vt:lpstr>PowerPoint Presentation</vt:lpstr>
      <vt:lpstr>PowerPoint Presentation</vt:lpstr>
      <vt:lpstr>PowerPoint Presentation</vt:lpstr>
      <vt:lpstr>PowerPoint Presentation</vt:lpstr>
      <vt:lpstr>Average Historical Annual Undergraduate Tuition Rate Increases – Analysis conducted in FY2020</vt:lpstr>
      <vt:lpstr> New Resident Undergraduate Students  Graduation Time 4 years Analysis Conducted in FY2020 Assumed Annual Increases 5% - Average 5 Year Historical Rate 5-year Guaranteed rate $254.62 per SCH (9.75% increase) </vt:lpstr>
      <vt:lpstr> New Resident Undergraduate Students  Graduation Time 5 years Analysis Conducted in FY2020 Assumed Annual Increases 5% - Average 5 Year Historical Rate 5-year Guaranteed rate $254.62 per SCH (9.75% increase) </vt:lpstr>
      <vt:lpstr> New Resident Undergraduate Students  Graduation Time 8 years Analysis Conducted in FY2020 Assumed Annual Increases 5% - Average 5 Year Historical Rate 5-year Guaranteed rate $254.62 per SCH (9.75% increase) </vt:lpstr>
      <vt:lpstr>Advantages of Guaranteed Tuition Program for Students</vt:lpstr>
      <vt:lpstr>Advantages of Guaranteed Tuition Program for Institution</vt:lpstr>
      <vt:lpstr>Tuition-setting process</vt:lpstr>
      <vt:lpstr>PowerPoint Presentation</vt:lpstr>
      <vt:lpstr>TFAB Recommendations: Incoming cohort of new undergraduate students (2026 Tuition Cohort)</vt:lpstr>
      <vt:lpstr>Administratively Controlled Mandatory Fees (per term)</vt:lpstr>
      <vt:lpstr>College of Business Undergraduate Differential</vt:lpstr>
      <vt:lpstr>Graduate Tuition Proposals</vt:lpstr>
      <vt:lpstr>PowerPoint Presentation</vt:lpstr>
      <vt:lpstr>PowerPoint Presentation</vt:lpstr>
      <vt:lpstr>PowerPoint Presentation</vt:lpstr>
    </vt:vector>
  </TitlesOfParts>
  <Company>ORSA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Oregon</dc:creator>
  <cp:lastModifiedBy>Debbie Sharp</cp:lastModifiedBy>
  <cp:revision>1485</cp:revision>
  <cp:lastPrinted>2026-01-13T19:26:58Z</cp:lastPrinted>
  <dcterms:created xsi:type="dcterms:W3CDTF">2006-10-01T23:20:38Z</dcterms:created>
  <dcterms:modified xsi:type="dcterms:W3CDTF">2026-02-20T02:48:19Z</dcterms:modified>
</cp:coreProperties>
</file>