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694" r:id="rId2"/>
    <p:sldId id="361" r:id="rId3"/>
    <p:sldId id="678" r:id="rId4"/>
    <p:sldId id="282" r:id="rId5"/>
    <p:sldId id="686" r:id="rId6"/>
    <p:sldId id="687" r:id="rId7"/>
    <p:sldId id="691" r:id="rId8"/>
    <p:sldId id="668" r:id="rId9"/>
    <p:sldId id="676" r:id="rId10"/>
    <p:sldId id="688" r:id="rId11"/>
    <p:sldId id="689" r:id="rId12"/>
    <p:sldId id="690" r:id="rId13"/>
    <p:sldId id="672" r:id="rId14"/>
    <p:sldId id="673" r:id="rId15"/>
    <p:sldId id="677" r:id="rId16"/>
    <p:sldId id="679" r:id="rId17"/>
    <p:sldId id="683" r:id="rId18"/>
    <p:sldId id="682" r:id="rId19"/>
    <p:sldId id="681" r:id="rId20"/>
    <p:sldId id="685" r:id="rId21"/>
    <p:sldId id="693" r:id="rId22"/>
  </p:sldIdLst>
  <p:sldSz cx="9144000" cy="6858000" type="screen4x3"/>
  <p:notesSz cx="9309100" cy="70231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11" userDrawn="1">
          <p15:clr>
            <a:srgbClr val="A4A3A4"/>
          </p15:clr>
        </p15:guide>
        <p15:guide id="2" pos="2133" userDrawn="1">
          <p15:clr>
            <a:srgbClr val="A4A3A4"/>
          </p15:clr>
        </p15:guide>
        <p15:guide id="3" pos="2142" userDrawn="1">
          <p15:clr>
            <a:srgbClr val="A4A3A4"/>
          </p15:clr>
        </p15:guide>
        <p15:guide id="4" orient="horz" pos="2213" userDrawn="1">
          <p15:clr>
            <a:srgbClr val="A4A3A4"/>
          </p15:clr>
        </p15:guide>
        <p15:guide id="5" pos="2921" userDrawn="1">
          <p15:clr>
            <a:srgbClr val="A4A3A4"/>
          </p15:clr>
        </p15:guide>
        <p15:guide id="6" pos="293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7" clrIdx="1">
    <p:extLst>
      <p:ext uri="{19B8F6BF-5375-455C-9EA6-DF929625EA0E}">
        <p15:presenceInfo xmlns:p15="http://schemas.microsoft.com/office/powerpoint/2012/main" userId="S-1-5-21-2613503727-1553357937-2150718590-26212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FF66"/>
    <a:srgbClr val="003300"/>
    <a:srgbClr val="FF0000"/>
    <a:srgbClr val="007434"/>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5ABFBE-43B8-4078-90AC-1429C46D5BA3}" v="237" dt="2023-02-15T13:33:24.0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48" autoAdjust="0"/>
    <p:restoredTop sz="85546" autoAdjust="0"/>
  </p:normalViewPr>
  <p:slideViewPr>
    <p:cSldViewPr>
      <p:cViewPr varScale="1">
        <p:scale>
          <a:sx n="57" d="100"/>
          <a:sy n="57" d="100"/>
        </p:scale>
        <p:origin x="1736" y="4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105" d="100"/>
          <a:sy n="105" d="100"/>
        </p:scale>
        <p:origin x="1548" y="120"/>
      </p:cViewPr>
      <p:guideLst>
        <p:guide orient="horz" pos="2811"/>
        <p:guide pos="2133"/>
        <p:guide pos="2142"/>
        <p:guide orient="horz" pos="2213"/>
        <p:guide pos="2921"/>
        <p:guide pos="293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e Moffitt" userId="cb409cd1-f42f-43de-b300-f6b3d1594240" providerId="ADAL" clId="{F75ABFBE-43B8-4078-90AC-1429C46D5BA3}"/>
    <pc:docChg chg="undo custSel modSld">
      <pc:chgData name="Jamie Moffitt" userId="cb409cd1-f42f-43de-b300-f6b3d1594240" providerId="ADAL" clId="{F75ABFBE-43B8-4078-90AC-1429C46D5BA3}" dt="2023-02-16T01:27:54.868" v="261" actId="20577"/>
      <pc:docMkLst>
        <pc:docMk/>
      </pc:docMkLst>
      <pc:sldChg chg="modSp mod">
        <pc:chgData name="Jamie Moffitt" userId="cb409cd1-f42f-43de-b300-f6b3d1594240" providerId="ADAL" clId="{F75ABFBE-43B8-4078-90AC-1429C46D5BA3}" dt="2023-02-16T01:27:54.868" v="261" actId="20577"/>
        <pc:sldMkLst>
          <pc:docMk/>
          <pc:sldMk cId="0" sldId="361"/>
        </pc:sldMkLst>
        <pc:spChg chg="mod">
          <ac:chgData name="Jamie Moffitt" userId="cb409cd1-f42f-43de-b300-f6b3d1594240" providerId="ADAL" clId="{F75ABFBE-43B8-4078-90AC-1429C46D5BA3}" dt="2023-02-16T01:27:54.868" v="261" actId="20577"/>
          <ac:spMkLst>
            <pc:docMk/>
            <pc:sldMk cId="0" sldId="361"/>
            <ac:spMk id="3" creationId="{00000000-0000-0000-0000-000000000000}"/>
          </ac:spMkLst>
        </pc:spChg>
      </pc:sldChg>
      <pc:sldChg chg="modSp mod addAnim delAnim modAnim">
        <pc:chgData name="Jamie Moffitt" userId="cb409cd1-f42f-43de-b300-f6b3d1594240" providerId="ADAL" clId="{F75ABFBE-43B8-4078-90AC-1429C46D5BA3}" dt="2023-02-15T13:20:51.698" v="208" actId="20577"/>
        <pc:sldMkLst>
          <pc:docMk/>
          <pc:sldMk cId="1843503146" sldId="681"/>
        </pc:sldMkLst>
        <pc:spChg chg="mod">
          <ac:chgData name="Jamie Moffitt" userId="cb409cd1-f42f-43de-b300-f6b3d1594240" providerId="ADAL" clId="{F75ABFBE-43B8-4078-90AC-1429C46D5BA3}" dt="2023-02-15T13:20:51.698" v="208" actId="20577"/>
          <ac:spMkLst>
            <pc:docMk/>
            <pc:sldMk cId="1843503146" sldId="681"/>
            <ac:spMk id="3" creationId="{00000000-0000-0000-0000-000000000000}"/>
          </ac:spMkLst>
        </pc:spChg>
      </pc:sldChg>
      <pc:sldChg chg="modSp">
        <pc:chgData name="Jamie Moffitt" userId="cb409cd1-f42f-43de-b300-f6b3d1594240" providerId="ADAL" clId="{F75ABFBE-43B8-4078-90AC-1429C46D5BA3}" dt="2023-02-15T13:33:24.086" v="238" actId="20577"/>
        <pc:sldMkLst>
          <pc:docMk/>
          <pc:sldMk cId="625512435" sldId="685"/>
        </pc:sldMkLst>
        <pc:spChg chg="mod">
          <ac:chgData name="Jamie Moffitt" userId="cb409cd1-f42f-43de-b300-f6b3d1594240" providerId="ADAL" clId="{F75ABFBE-43B8-4078-90AC-1429C46D5BA3}" dt="2023-02-15T13:33:24.086" v="238" actId="20577"/>
          <ac:spMkLst>
            <pc:docMk/>
            <pc:sldMk cId="625512435" sldId="685"/>
            <ac:spMk id="5" creationId="{00000000-0000-0000-0000-00000000000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1865486893556596E-2"/>
          <c:y val="0.102321978041026"/>
          <c:w val="0.95769620483992601"/>
          <c:h val="0.77175758194855104"/>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8.0981571777476793E-2"/>
                  <c:y val="-3.190323923385000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89DB-4C6F-ADB6-5E0513B3171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Sheet1!$B$2:$B$6</c:f>
              <c:numCache>
                <c:formatCode>_(* #,##0_);_(* \(#,##0\);_(* "-"_);_(@_)</c:formatCode>
                <c:ptCount val="5"/>
                <c:pt idx="1">
                  <c:v>243.6</c:v>
                </c:pt>
                <c:pt idx="2">
                  <c:v>255.78</c:v>
                </c:pt>
                <c:pt idx="3">
                  <c:v>268.56900000000002</c:v>
                </c:pt>
                <c:pt idx="4">
                  <c:v>281.99745000000001</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FY 2020 = $232 per SCH</c:v>
                </c:pt>
                <c:pt idx="1">
                  <c:v>2021</c:v>
                </c:pt>
                <c:pt idx="2">
                  <c:v>2022</c:v>
                </c:pt>
                <c:pt idx="3">
                  <c:v>2023</c:v>
                </c:pt>
                <c:pt idx="4">
                  <c:v>2024</c:v>
                </c:pt>
              </c:strCache>
            </c:strRef>
          </c:cat>
          <c:val>
            <c:numRef>
              <c:f>Sheet1!$C$2:$C$6</c:f>
              <c:numCache>
                <c:formatCode>_(* #,##0_);_(* \(#,##0\);_(* "-"_);_(@_)</c:formatCode>
                <c:ptCount val="5"/>
                <c:pt idx="1">
                  <c:v>254.62</c:v>
                </c:pt>
                <c:pt idx="2">
                  <c:v>254.62</c:v>
                </c:pt>
                <c:pt idx="3">
                  <c:v>254.62</c:v>
                </c:pt>
                <c:pt idx="4">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47474328"/>
        <c:axId val="-2147477912"/>
      </c:lineChart>
      <c:catAx>
        <c:axId val="-21474743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7912"/>
        <c:crosses val="autoZero"/>
        <c:auto val="1"/>
        <c:lblAlgn val="ctr"/>
        <c:lblOffset val="100"/>
        <c:noMultiLvlLbl val="0"/>
      </c:catAx>
      <c:valAx>
        <c:axId val="-2147477912"/>
        <c:scaling>
          <c:orientation val="minMax"/>
          <c:max val="290"/>
          <c:min val="230"/>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4747432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984406072834"/>
          <c:y val="0.14607848191901401"/>
          <c:w val="0.95769620483992601"/>
          <c:h val="0.73504091836367202"/>
        </c:manualLayout>
      </c:layout>
      <c:lineChart>
        <c:grouping val="standard"/>
        <c:varyColors val="0"/>
        <c:ser>
          <c:idx val="0"/>
          <c:order val="0"/>
          <c:tx>
            <c:strRef>
              <c:f>Sheet1!$B$1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89DB-4C6F-ADB6-5E0513B3171E}"/>
                </c:ext>
              </c:extLst>
            </c:dLbl>
            <c:dLbl>
              <c:idx val="2"/>
              <c:layout>
                <c:manualLayout>
                  <c:x val="-9.2822951988874899E-2"/>
                  <c:y val="-3.671657454596970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6.1021456950364775E-2"/>
                      <c:h val="5.7400244873532603E-2"/>
                    </c:manualLayout>
                  </c15:layout>
                </c:ext>
                <c:ext xmlns:c16="http://schemas.microsoft.com/office/drawing/2014/chart" uri="{C3380CC4-5D6E-409C-BE32-E72D297353CC}">
                  <c16:uniqueId val="{00000008-89DB-4C6F-ADB6-5E0513B3171E}"/>
                </c:ext>
              </c:extLst>
            </c:dLbl>
            <c:dLbl>
              <c:idx val="3"/>
              <c:layout>
                <c:manualLayout>
                  <c:x val="-6.2209409972530501E-2"/>
                  <c:y val="-1.5298572727487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89DB-4C6F-ADB6-5E0513B3171E}"/>
                </c:ext>
              </c:extLst>
            </c:dLbl>
            <c:dLbl>
              <c:idx val="4"/>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5DC-4828-84A0-4C91F4D39865}"/>
                </c:ext>
              </c:extLst>
            </c:dLbl>
            <c:dLbl>
              <c:idx val="5"/>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F7-48AE-8534-EFA0063BB990}"/>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l"/>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Sheet1!$B$2:$B$7</c:f>
              <c:numCache>
                <c:formatCode>"$"#,##0</c:formatCode>
                <c:ptCount val="6"/>
                <c:pt idx="1">
                  <c:v>243.6</c:v>
                </c:pt>
                <c:pt idx="2">
                  <c:v>255.78</c:v>
                </c:pt>
                <c:pt idx="3">
                  <c:v>268.56900000000002</c:v>
                </c:pt>
                <c:pt idx="4">
                  <c:v>281.99745000000001</c:v>
                </c:pt>
                <c:pt idx="5">
                  <c:v>296.09732250000002</c:v>
                </c:pt>
              </c:numCache>
            </c:numRef>
          </c:val>
          <c:smooth val="0"/>
          <c:extLst>
            <c:ext xmlns:c16="http://schemas.microsoft.com/office/drawing/2014/chart" uri="{C3380CC4-5D6E-409C-BE32-E72D297353CC}">
              <c16:uniqueId val="{00000000-89DB-4C6F-ADB6-5E0513B3171E}"/>
            </c:ext>
          </c:extLst>
        </c:ser>
        <c:ser>
          <c:idx val="1"/>
          <c:order val="1"/>
          <c:tx>
            <c:strRef>
              <c:f>Sheet1!$C$1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FY 2020 = $232 per SCH</c:v>
                </c:pt>
                <c:pt idx="1">
                  <c:v>2021</c:v>
                </c:pt>
                <c:pt idx="2">
                  <c:v>2022</c:v>
                </c:pt>
                <c:pt idx="3">
                  <c:v>2023</c:v>
                </c:pt>
                <c:pt idx="4">
                  <c:v>2024</c:v>
                </c:pt>
                <c:pt idx="5">
                  <c:v>2025</c:v>
                </c:pt>
              </c:strCache>
            </c:strRef>
          </c:cat>
          <c:val>
            <c:numRef>
              <c:f>Sheet1!$C$2:$C$7</c:f>
              <c:numCache>
                <c:formatCode>"$"#,##0</c:formatCode>
                <c:ptCount val="6"/>
                <c:pt idx="1">
                  <c:v>254.62</c:v>
                </c:pt>
                <c:pt idx="2">
                  <c:v>254.62</c:v>
                </c:pt>
                <c:pt idx="3">
                  <c:v>254.62</c:v>
                </c:pt>
                <c:pt idx="4">
                  <c:v>254.62</c:v>
                </c:pt>
                <c:pt idx="5">
                  <c:v>254.62</c:v>
                </c:pt>
              </c:numCache>
            </c:numRef>
          </c:val>
          <c:smooth val="0"/>
          <c:extLst>
            <c:ext xmlns:c16="http://schemas.microsoft.com/office/drawing/2014/chart" uri="{C3380CC4-5D6E-409C-BE32-E72D297353CC}">
              <c16:uniqueId val="{00000000-45DC-4828-84A0-4C91F4D39865}"/>
            </c:ext>
          </c:extLst>
        </c:ser>
        <c:dLbls>
          <c:showLegendKey val="0"/>
          <c:showVal val="0"/>
          <c:showCatName val="0"/>
          <c:showSerName val="0"/>
          <c:showPercent val="0"/>
          <c:showBubbleSize val="0"/>
        </c:dLbls>
        <c:marker val="1"/>
        <c:smooth val="0"/>
        <c:axId val="2123392168"/>
        <c:axId val="2123720824"/>
      </c:lineChart>
      <c:catAx>
        <c:axId val="2123392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720824"/>
        <c:crosses val="autoZero"/>
        <c:auto val="1"/>
        <c:lblAlgn val="ctr"/>
        <c:lblOffset val="100"/>
        <c:noMultiLvlLbl val="0"/>
      </c:catAx>
      <c:valAx>
        <c:axId val="2123720824"/>
        <c:scaling>
          <c:orientation val="minMax"/>
          <c:max val="300"/>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339216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9219495816350506E-2"/>
          <c:y val="8.5997092743737194E-2"/>
          <c:w val="0.96034966655545495"/>
          <c:h val="0.80758194333678401"/>
        </c:manualLayout>
      </c:layout>
      <c:lineChart>
        <c:grouping val="standard"/>
        <c:varyColors val="0"/>
        <c:ser>
          <c:idx val="0"/>
          <c:order val="0"/>
          <c:tx>
            <c:strRef>
              <c:f>Sheet1!$C$1</c:f>
              <c:strCache>
                <c:ptCount val="1"/>
                <c:pt idx="0">
                  <c:v>Annual Increase Program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7.3551368539631706E-2"/>
                  <c:y val="-6.6431144972539394E-2"/>
                </c:manualLayout>
              </c:layout>
              <c:spPr>
                <a:solidFill>
                  <a:schemeClr val="lt1"/>
                </a:solidFill>
                <a:ln>
                  <a:noFill/>
                </a:ln>
                <a:effectLst>
                  <a:outerShdw blurRad="50800" dist="50800" dir="5400000" algn="ctr" rotWithShape="0">
                    <a:schemeClr val="bg1"/>
                  </a:outerShdw>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 xmlns:c16="http://schemas.microsoft.com/office/drawing/2014/chart" uri="{C3380CC4-5D6E-409C-BE32-E72D297353CC}">
                  <c16:uniqueId val="{00000003-52C2-47F9-9306-1C69E48DAD82}"/>
                </c:ext>
              </c:extLst>
            </c:dLbl>
            <c:spPr>
              <a:noFill/>
              <a:ln>
                <a:noFill/>
              </a:ln>
              <a:effectLst>
                <a:outerShdw blurRad="50800" dist="50800" dir="5400000" algn="ctr" rotWithShape="0">
                  <a:srgbClr val="FFFFFF"/>
                </a:outerShdw>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Sheet1!$C$2:$C$10</c:f>
              <c:numCache>
                <c:formatCode>"$"#,##0</c:formatCode>
                <c:ptCount val="9"/>
                <c:pt idx="1">
                  <c:v>243.6</c:v>
                </c:pt>
                <c:pt idx="2">
                  <c:v>255.78</c:v>
                </c:pt>
                <c:pt idx="3">
                  <c:v>268.56900000000002</c:v>
                </c:pt>
                <c:pt idx="4">
                  <c:v>281.99745000000001</c:v>
                </c:pt>
                <c:pt idx="5">
                  <c:v>296.09732250000002</c:v>
                </c:pt>
                <c:pt idx="6">
                  <c:v>310.90218862500001</c:v>
                </c:pt>
                <c:pt idx="7">
                  <c:v>326.44729805625002</c:v>
                </c:pt>
                <c:pt idx="8">
                  <c:v>342.7696629590626</c:v>
                </c:pt>
              </c:numCache>
            </c:numRef>
          </c:val>
          <c:smooth val="0"/>
          <c:extLst>
            <c:ext xmlns:c16="http://schemas.microsoft.com/office/drawing/2014/chart" uri="{C3380CC4-5D6E-409C-BE32-E72D297353CC}">
              <c16:uniqueId val="{00000000-52C2-47F9-9306-1C69E48DAD82}"/>
            </c:ext>
          </c:extLst>
        </c:ser>
        <c:ser>
          <c:idx val="1"/>
          <c:order val="1"/>
          <c:tx>
            <c:strRef>
              <c:f>Sheet1!$D$1</c:f>
              <c:strCache>
                <c:ptCount val="1"/>
                <c:pt idx="0">
                  <c:v>Guaranteed Program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1"/>
              <c:layout>
                <c:manualLayout>
                  <c:x val="-9.8783398913433296E-2"/>
                  <c:y val="1.976843760428510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2C2-47F9-9306-1C69E48DAD8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Sheet1!$B$2:$B$10</c:f>
              <c:strCache>
                <c:ptCount val="9"/>
                <c:pt idx="0">
                  <c:v>FY 2020 = $232 per SCH</c:v>
                </c:pt>
                <c:pt idx="1">
                  <c:v>2021</c:v>
                </c:pt>
                <c:pt idx="2">
                  <c:v>2022</c:v>
                </c:pt>
                <c:pt idx="3">
                  <c:v>2023</c:v>
                </c:pt>
                <c:pt idx="4">
                  <c:v>2024</c:v>
                </c:pt>
                <c:pt idx="5">
                  <c:v>2025</c:v>
                </c:pt>
                <c:pt idx="6">
                  <c:v>2026</c:v>
                </c:pt>
                <c:pt idx="7">
                  <c:v>2027</c:v>
                </c:pt>
                <c:pt idx="8">
                  <c:v>2028</c:v>
                </c:pt>
              </c:strCache>
            </c:strRef>
          </c:cat>
          <c:val>
            <c:numRef>
              <c:f>Sheet1!$D$2:$D$10</c:f>
              <c:numCache>
                <c:formatCode>"$"#,##0</c:formatCode>
                <c:ptCount val="9"/>
                <c:pt idx="1">
                  <c:v>254.62</c:v>
                </c:pt>
                <c:pt idx="2">
                  <c:v>254.62</c:v>
                </c:pt>
                <c:pt idx="3">
                  <c:v>254.62</c:v>
                </c:pt>
                <c:pt idx="4">
                  <c:v>254.62</c:v>
                </c:pt>
                <c:pt idx="5">
                  <c:v>254.62</c:v>
                </c:pt>
                <c:pt idx="6">
                  <c:v>267.351</c:v>
                </c:pt>
                <c:pt idx="7">
                  <c:v>280.71854999999982</c:v>
                </c:pt>
                <c:pt idx="8">
                  <c:v>294.75447750000001</c:v>
                </c:pt>
              </c:numCache>
            </c:numRef>
          </c:val>
          <c:smooth val="0"/>
          <c:extLst>
            <c:ext xmlns:c16="http://schemas.microsoft.com/office/drawing/2014/chart" uri="{C3380CC4-5D6E-409C-BE32-E72D297353CC}">
              <c16:uniqueId val="{00000001-52C2-47F9-9306-1C69E48DAD82}"/>
            </c:ext>
          </c:extLst>
        </c:ser>
        <c:dLbls>
          <c:showLegendKey val="0"/>
          <c:showVal val="0"/>
          <c:showCatName val="0"/>
          <c:showSerName val="0"/>
          <c:showPercent val="0"/>
          <c:showBubbleSize val="0"/>
        </c:dLbls>
        <c:marker val="1"/>
        <c:smooth val="0"/>
        <c:axId val="2124344904"/>
        <c:axId val="2124338248"/>
      </c:lineChart>
      <c:catAx>
        <c:axId val="2124344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38248"/>
        <c:crosses val="autoZero"/>
        <c:auto val="0"/>
        <c:lblAlgn val="ctr"/>
        <c:lblOffset val="100"/>
        <c:noMultiLvlLbl val="0"/>
      </c:catAx>
      <c:valAx>
        <c:axId val="2124338248"/>
        <c:scaling>
          <c:orientation val="minMax"/>
          <c:min val="23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1243449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4033943" cy="351155"/>
          </a:xfrm>
          <a:prstGeom prst="rect">
            <a:avLst/>
          </a:prstGeom>
        </p:spPr>
        <p:txBody>
          <a:bodyPr vert="horz" lIns="92623" tIns="46312" rIns="92623" bIns="46312" rtlCol="0"/>
          <a:lstStyle>
            <a:lvl1pPr algn="l">
              <a:defRPr sz="1300"/>
            </a:lvl1pPr>
          </a:lstStyle>
          <a:p>
            <a:endParaRPr lang="en-US" dirty="0"/>
          </a:p>
        </p:txBody>
      </p:sp>
      <p:sp>
        <p:nvSpPr>
          <p:cNvPr id="3" name="Date Placeholder 2"/>
          <p:cNvSpPr>
            <a:spLocks noGrp="1"/>
          </p:cNvSpPr>
          <p:nvPr>
            <p:ph type="dt" sz="quarter" idx="1"/>
          </p:nvPr>
        </p:nvSpPr>
        <p:spPr>
          <a:xfrm>
            <a:off x="5273006" y="1"/>
            <a:ext cx="4033943" cy="351155"/>
          </a:xfrm>
          <a:prstGeom prst="rect">
            <a:avLst/>
          </a:prstGeom>
        </p:spPr>
        <p:txBody>
          <a:bodyPr vert="horz" lIns="92623" tIns="46312" rIns="92623" bIns="46312" rtlCol="0"/>
          <a:lstStyle>
            <a:lvl1pPr algn="r">
              <a:defRPr sz="1300"/>
            </a:lvl1pPr>
          </a:lstStyle>
          <a:p>
            <a:endParaRPr lang="en-US" dirty="0"/>
          </a:p>
        </p:txBody>
      </p:sp>
      <p:sp>
        <p:nvSpPr>
          <p:cNvPr id="4" name="Footer Placeholder 3"/>
          <p:cNvSpPr>
            <a:spLocks noGrp="1"/>
          </p:cNvSpPr>
          <p:nvPr>
            <p:ph type="ftr" sz="quarter" idx="2"/>
          </p:nvPr>
        </p:nvSpPr>
        <p:spPr>
          <a:xfrm>
            <a:off x="2" y="6670727"/>
            <a:ext cx="4033943" cy="351155"/>
          </a:xfrm>
          <a:prstGeom prst="rect">
            <a:avLst/>
          </a:prstGeom>
        </p:spPr>
        <p:txBody>
          <a:bodyPr vert="horz" lIns="92623" tIns="46312" rIns="92623" bIns="46312" rtlCol="0" anchor="b"/>
          <a:lstStyle>
            <a:lvl1pPr algn="l">
              <a:defRPr sz="1300"/>
            </a:lvl1pPr>
          </a:lstStyle>
          <a:p>
            <a:endParaRPr lang="en-US" dirty="0"/>
          </a:p>
        </p:txBody>
      </p:sp>
      <p:sp>
        <p:nvSpPr>
          <p:cNvPr id="5" name="Slide Number Placeholder 4"/>
          <p:cNvSpPr>
            <a:spLocks noGrp="1"/>
          </p:cNvSpPr>
          <p:nvPr>
            <p:ph type="sldNum" sz="quarter" idx="3"/>
          </p:nvPr>
        </p:nvSpPr>
        <p:spPr>
          <a:xfrm>
            <a:off x="5273006" y="6670727"/>
            <a:ext cx="4033943" cy="351155"/>
          </a:xfrm>
          <a:prstGeom prst="rect">
            <a:avLst/>
          </a:prstGeom>
        </p:spPr>
        <p:txBody>
          <a:bodyPr vert="horz" lIns="92623" tIns="46312" rIns="92623" bIns="46312" rtlCol="0" anchor="b"/>
          <a:lstStyle>
            <a:lvl1pPr algn="r">
              <a:defRPr sz="1300"/>
            </a:lvl1pPr>
          </a:lstStyle>
          <a:p>
            <a:endParaRPr lang="en-US" dirty="0"/>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2" y="1"/>
            <a:ext cx="4033943" cy="351155"/>
          </a:xfrm>
          <a:prstGeom prst="rect">
            <a:avLst/>
          </a:prstGeom>
          <a:noFill/>
          <a:ln w="9525">
            <a:noFill/>
            <a:miter lim="800000"/>
            <a:headEnd/>
            <a:tailEnd/>
          </a:ln>
          <a:effectLst/>
        </p:spPr>
        <p:txBody>
          <a:bodyPr vert="horz" wrap="square" lIns="92623" tIns="46312" rIns="92623" bIns="46312" numCol="1" anchor="t" anchorCtr="0" compatLnSpc="1">
            <a:prstTxWarp prst="textNoShape">
              <a:avLst/>
            </a:prstTxWarp>
          </a:bodyPr>
          <a:lstStyle>
            <a:lvl1pPr algn="l">
              <a:defRPr sz="1300"/>
            </a:lvl1pPr>
          </a:lstStyle>
          <a:p>
            <a:pPr>
              <a:defRPr/>
            </a:pPr>
            <a:endParaRPr lang="en-US" dirty="0"/>
          </a:p>
        </p:txBody>
      </p:sp>
      <p:sp>
        <p:nvSpPr>
          <p:cNvPr id="7171" name="Rectangle 3"/>
          <p:cNvSpPr>
            <a:spLocks noGrp="1" noChangeArrowheads="1"/>
          </p:cNvSpPr>
          <p:nvPr>
            <p:ph type="dt" idx="1"/>
          </p:nvPr>
        </p:nvSpPr>
        <p:spPr bwMode="auto">
          <a:xfrm>
            <a:off x="5273006" y="1"/>
            <a:ext cx="4033943" cy="351155"/>
          </a:xfrm>
          <a:prstGeom prst="rect">
            <a:avLst/>
          </a:prstGeom>
          <a:noFill/>
          <a:ln w="9525">
            <a:noFill/>
            <a:miter lim="800000"/>
            <a:headEnd/>
            <a:tailEnd/>
          </a:ln>
          <a:effectLst/>
        </p:spPr>
        <p:txBody>
          <a:bodyPr vert="horz" wrap="square" lIns="92623" tIns="46312" rIns="92623" bIns="46312" numCol="1" anchor="t" anchorCtr="0" compatLnSpc="1">
            <a:prstTxWarp prst="textNoShape">
              <a:avLst/>
            </a:prstTxWarp>
          </a:bodyPr>
          <a:lstStyle>
            <a:lvl1pPr algn="r">
              <a:defRPr sz="13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2897188" y="527050"/>
            <a:ext cx="3514725" cy="26352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30911" y="3335974"/>
            <a:ext cx="7447280" cy="3160395"/>
          </a:xfrm>
          <a:prstGeom prst="rect">
            <a:avLst/>
          </a:prstGeom>
          <a:noFill/>
          <a:ln w="9525">
            <a:noFill/>
            <a:miter lim="800000"/>
            <a:headEnd/>
            <a:tailEnd/>
          </a:ln>
          <a:effectLst/>
        </p:spPr>
        <p:txBody>
          <a:bodyPr vert="horz" wrap="square" lIns="92623" tIns="46312" rIns="92623" bIns="4631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2" y="6670727"/>
            <a:ext cx="4033943" cy="351155"/>
          </a:xfrm>
          <a:prstGeom prst="rect">
            <a:avLst/>
          </a:prstGeom>
          <a:noFill/>
          <a:ln w="9525">
            <a:noFill/>
            <a:miter lim="800000"/>
            <a:headEnd/>
            <a:tailEnd/>
          </a:ln>
          <a:effectLst/>
        </p:spPr>
        <p:txBody>
          <a:bodyPr vert="horz" wrap="square" lIns="92623" tIns="46312" rIns="92623" bIns="46312" numCol="1" anchor="b" anchorCtr="0" compatLnSpc="1">
            <a:prstTxWarp prst="textNoShape">
              <a:avLst/>
            </a:prstTxWarp>
          </a:bodyPr>
          <a:lstStyle>
            <a:lvl1pPr algn="l">
              <a:defRPr sz="1300"/>
            </a:lvl1pPr>
          </a:lstStyle>
          <a:p>
            <a:pPr>
              <a:defRPr/>
            </a:pPr>
            <a:endParaRPr lang="en-US" dirty="0"/>
          </a:p>
        </p:txBody>
      </p:sp>
      <p:sp>
        <p:nvSpPr>
          <p:cNvPr id="7175" name="Rectangle 7"/>
          <p:cNvSpPr>
            <a:spLocks noGrp="1" noChangeArrowheads="1"/>
          </p:cNvSpPr>
          <p:nvPr>
            <p:ph type="sldNum" sz="quarter" idx="5"/>
          </p:nvPr>
        </p:nvSpPr>
        <p:spPr bwMode="auto">
          <a:xfrm>
            <a:off x="5273006" y="6670727"/>
            <a:ext cx="4033943" cy="351155"/>
          </a:xfrm>
          <a:prstGeom prst="rect">
            <a:avLst/>
          </a:prstGeom>
          <a:noFill/>
          <a:ln w="9525">
            <a:noFill/>
            <a:miter lim="800000"/>
            <a:headEnd/>
            <a:tailEnd/>
          </a:ln>
          <a:effectLst/>
        </p:spPr>
        <p:txBody>
          <a:bodyPr vert="horz" wrap="square" lIns="92623" tIns="46312" rIns="92623" bIns="46312" numCol="1" anchor="b" anchorCtr="0" compatLnSpc="1">
            <a:prstTxWarp prst="textNoShape">
              <a:avLst/>
            </a:prstTxWarp>
          </a:bodyPr>
          <a:lstStyle>
            <a:lvl1pPr algn="r">
              <a:defRPr sz="1300"/>
            </a:lvl1pPr>
          </a:lstStyle>
          <a:p>
            <a:pPr>
              <a:defRPr/>
            </a:pPr>
            <a:fld id="{4F71E5C1-42FB-4DA5-8DE9-383A35A6BE86}" type="slidenum">
              <a:rPr lang="en-US"/>
              <a:pPr>
                <a:defRPr/>
              </a:pPr>
              <a:t>‹#›</a:t>
            </a:fld>
            <a:endParaRPr lang="en-US" dirty="0"/>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8775" y="590550"/>
            <a:ext cx="3511550" cy="2633663"/>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880858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sz="2400" dirty="0"/>
          </a:p>
        </p:txBody>
      </p:sp>
    </p:spTree>
    <p:extLst>
      <p:ext uri="{BB962C8B-B14F-4D97-AF65-F5344CB8AC3E}">
        <p14:creationId xmlns:p14="http://schemas.microsoft.com/office/powerpoint/2010/main" val="35420973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1688547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sz="2400" dirty="0"/>
          </a:p>
        </p:txBody>
      </p:sp>
    </p:spTree>
    <p:extLst>
      <p:ext uri="{BB962C8B-B14F-4D97-AF65-F5344CB8AC3E}">
        <p14:creationId xmlns:p14="http://schemas.microsoft.com/office/powerpoint/2010/main" val="23387571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sz="2400" dirty="0"/>
          </a:p>
        </p:txBody>
      </p:sp>
    </p:spTree>
    <p:extLst>
      <p:ext uri="{BB962C8B-B14F-4D97-AF65-F5344CB8AC3E}">
        <p14:creationId xmlns:p14="http://schemas.microsoft.com/office/powerpoint/2010/main" val="16715717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sz="2400" dirty="0"/>
          </a:p>
        </p:txBody>
      </p:sp>
    </p:spTree>
    <p:extLst>
      <p:ext uri="{BB962C8B-B14F-4D97-AF65-F5344CB8AC3E}">
        <p14:creationId xmlns:p14="http://schemas.microsoft.com/office/powerpoint/2010/main" val="15871935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20</a:t>
            </a:fld>
            <a:endParaRPr lang="en-US"/>
          </a:p>
        </p:txBody>
      </p:sp>
    </p:spTree>
    <p:extLst>
      <p:ext uri="{BB962C8B-B14F-4D97-AF65-F5344CB8AC3E}">
        <p14:creationId xmlns:p14="http://schemas.microsoft.com/office/powerpoint/2010/main" val="182713122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21</a:t>
            </a:fld>
            <a:endParaRPr lang="en-US"/>
          </a:p>
        </p:txBody>
      </p:sp>
    </p:spTree>
    <p:extLst>
      <p:ext uri="{BB962C8B-B14F-4D97-AF65-F5344CB8AC3E}">
        <p14:creationId xmlns:p14="http://schemas.microsoft.com/office/powerpoint/2010/main" val="1636607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49264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1"/>
          </p:nvPr>
        </p:nvSpPr>
        <p:spPr/>
        <p:txBody>
          <a:bodyPr/>
          <a:lstStyle/>
          <a:p>
            <a:pPr>
              <a:defRPr/>
            </a:pPr>
            <a:endParaRPr lang="en-US" dirty="0"/>
          </a:p>
        </p:txBody>
      </p:sp>
    </p:spTree>
    <p:extLst>
      <p:ext uri="{BB962C8B-B14F-4D97-AF65-F5344CB8AC3E}">
        <p14:creationId xmlns:p14="http://schemas.microsoft.com/office/powerpoint/2010/main" val="343344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1150" y="508000"/>
            <a:ext cx="3406775" cy="2555875"/>
          </a:xfrm>
        </p:spPr>
      </p:sp>
      <p:sp>
        <p:nvSpPr>
          <p:cNvPr id="3" name="Notes Placeholder 2"/>
          <p:cNvSpPr>
            <a:spLocks noGrp="1"/>
          </p:cNvSpPr>
          <p:nvPr>
            <p:ph type="body" idx="1"/>
          </p:nvPr>
        </p:nvSpPr>
        <p:spPr>
          <a:xfrm>
            <a:off x="1386487" y="3233583"/>
            <a:ext cx="6536270" cy="3063389"/>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5</a:t>
            </a:fld>
            <a:endParaRPr lang="en-US" dirty="0"/>
          </a:p>
        </p:txBody>
      </p:sp>
    </p:spTree>
    <p:extLst>
      <p:ext uri="{BB962C8B-B14F-4D97-AF65-F5344CB8AC3E}">
        <p14:creationId xmlns:p14="http://schemas.microsoft.com/office/powerpoint/2010/main" val="4067651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1150" y="508000"/>
            <a:ext cx="3406775" cy="2555875"/>
          </a:xfrm>
        </p:spPr>
      </p:sp>
      <p:sp>
        <p:nvSpPr>
          <p:cNvPr id="3" name="Notes Placeholder 2"/>
          <p:cNvSpPr>
            <a:spLocks noGrp="1"/>
          </p:cNvSpPr>
          <p:nvPr>
            <p:ph type="body" idx="1"/>
          </p:nvPr>
        </p:nvSpPr>
        <p:spPr>
          <a:xfrm>
            <a:off x="1386487" y="3233583"/>
            <a:ext cx="6536270" cy="3063389"/>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6</a:t>
            </a:fld>
            <a:endParaRPr lang="en-US" dirty="0"/>
          </a:p>
        </p:txBody>
      </p:sp>
    </p:spTree>
    <p:extLst>
      <p:ext uri="{BB962C8B-B14F-4D97-AF65-F5344CB8AC3E}">
        <p14:creationId xmlns:p14="http://schemas.microsoft.com/office/powerpoint/2010/main" val="1206994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019850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03699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164544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97188" y="527050"/>
            <a:ext cx="3514725" cy="2635250"/>
          </a:xfrm>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713045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0"/>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2751" y="228605"/>
            <a:ext cx="215265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2" y="228605"/>
            <a:ext cx="630555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304800" y="228605"/>
            <a:ext cx="86106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8"/>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5"/>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304800" y="228600"/>
            <a:ext cx="86106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457200" y="160020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dirty="0"/>
          </a:p>
        </p:txBody>
      </p:sp>
      <p:sp>
        <p:nvSpPr>
          <p:cNvPr id="1030" name="Rectangle 6"/>
          <p:cNvSpPr>
            <a:spLocks noGrp="1" noChangeArrowheads="1"/>
          </p:cNvSpPr>
          <p:nvPr>
            <p:ph type="sldNum" sz="quarter" idx="4"/>
          </p:nvPr>
        </p:nvSpPr>
        <p:spPr bwMode="auto">
          <a:xfrm>
            <a:off x="7010400" y="6553200"/>
            <a:ext cx="2133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2DA29134-9C90-48A3-B02D-44654E51F794}" type="slidenum">
              <a:rPr lang="en-US" smtClean="0"/>
              <a:pPr>
                <a:defRPr/>
              </a:pPr>
              <a:t>1</a:t>
            </a:fld>
            <a:endParaRPr lang="en-US" dirty="0"/>
          </a:p>
        </p:txBody>
      </p:sp>
      <p:sp>
        <p:nvSpPr>
          <p:cNvPr id="6" name="Rectangle 5"/>
          <p:cNvSpPr/>
          <p:nvPr/>
        </p:nvSpPr>
        <p:spPr bwMode="auto">
          <a:xfrm>
            <a:off x="-124502" y="-228600"/>
            <a:ext cx="9268502" cy="7086600"/>
          </a:xfrm>
          <a:prstGeom prst="rect">
            <a:avLst/>
          </a:prstGeom>
          <a:solidFill>
            <a:schemeClr val="accent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endParaRPr>
          </a:p>
        </p:txBody>
      </p:sp>
      <p:pic>
        <p:nvPicPr>
          <p:cNvPr id="5" name="Picture 4"/>
          <p:cNvPicPr>
            <a:picLocks noChangeAspect="1"/>
          </p:cNvPicPr>
          <p:nvPr/>
        </p:nvPicPr>
        <p:blipFill>
          <a:blip r:embed="rId2"/>
          <a:stretch>
            <a:fillRect/>
          </a:stretch>
        </p:blipFill>
        <p:spPr>
          <a:xfrm>
            <a:off x="-1286932" y="533400"/>
            <a:ext cx="10430932" cy="5867400"/>
          </a:xfrm>
          <a:prstGeom prst="rect">
            <a:avLst/>
          </a:prstGeom>
        </p:spPr>
      </p:pic>
    </p:spTree>
    <p:extLst>
      <p:ext uri="{BB962C8B-B14F-4D97-AF65-F5344CB8AC3E}">
        <p14:creationId xmlns:p14="http://schemas.microsoft.com/office/powerpoint/2010/main" val="3197215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862" y="381000"/>
            <a:ext cx="8459638" cy="1342733"/>
          </a:xfrm>
        </p:spPr>
        <p:txBody>
          <a:bodyPr/>
          <a:lstStyle/>
          <a:p>
            <a:br>
              <a:rPr lang="en-US" sz="2000" dirty="0"/>
            </a:br>
            <a:r>
              <a:rPr lang="en-US" sz="2000" dirty="0"/>
              <a:t>New Resident Undergraduate Students </a:t>
            </a:r>
            <a:br>
              <a:rPr lang="en-US" sz="2000" dirty="0"/>
            </a:br>
            <a:r>
              <a:rPr lang="en-US" sz="2000" dirty="0"/>
              <a:t>Graduation Time 4 </a:t>
            </a:r>
            <a:r>
              <a:rPr lang="en-US" sz="2000" dirty="0" err="1"/>
              <a:t>yrs</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graphicFrame>
        <p:nvGraphicFramePr>
          <p:cNvPr id="6" name="Content Placeholder 5"/>
          <p:cNvGraphicFramePr>
            <a:graphicFrameLocks noGrp="1"/>
          </p:cNvGraphicFramePr>
          <p:nvPr>
            <p:ph idx="1"/>
          </p:nvPr>
        </p:nvGraphicFramePr>
        <p:xfrm>
          <a:off x="1084417" y="2255504"/>
          <a:ext cx="6788989" cy="3980787"/>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560208" y="4114800"/>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$1,018</a:t>
            </a:r>
          </a:p>
        </p:txBody>
      </p:sp>
      <p:sp>
        <p:nvSpPr>
          <p:cNvPr id="3" name="Rectangle 2"/>
          <p:cNvSpPr/>
          <p:nvPr/>
        </p:nvSpPr>
        <p:spPr>
          <a:xfrm>
            <a:off x="7560208" y="2255504"/>
            <a:ext cx="1290598" cy="1200329"/>
          </a:xfrm>
          <a:prstGeom prst="rect">
            <a:avLst/>
          </a:prstGeom>
        </p:spPr>
        <p:txBody>
          <a:bodyPr wrap="square">
            <a:spAutoFit/>
          </a:bodyPr>
          <a:lstStyle/>
          <a:p>
            <a:pPr algn="ctr"/>
            <a:r>
              <a:rPr lang="en-US" dirty="0"/>
              <a:t>Total Tuition</a:t>
            </a:r>
          </a:p>
          <a:p>
            <a:pPr algn="ctr"/>
            <a:r>
              <a:rPr lang="en-US" dirty="0"/>
              <a:t>Paid</a:t>
            </a:r>
          </a:p>
          <a:p>
            <a:pPr algn="ctr"/>
            <a:r>
              <a:rPr lang="en-US" dirty="0"/>
              <a:t>$1,050</a:t>
            </a:r>
          </a:p>
        </p:txBody>
      </p:sp>
    </p:spTree>
    <p:extLst>
      <p:ext uri="{BB962C8B-B14F-4D97-AF65-F5344CB8AC3E}">
        <p14:creationId xmlns:p14="http://schemas.microsoft.com/office/powerpoint/2010/main" val="2135269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621859" y="1974757"/>
          <a:ext cx="6788989" cy="4150714"/>
        </p:xfrm>
        <a:graphic>
          <a:graphicData uri="http://schemas.openxmlformats.org/drawingml/2006/chart">
            <c:chart xmlns:c="http://schemas.openxmlformats.org/drawingml/2006/chart" xmlns:r="http://schemas.openxmlformats.org/officeDocument/2006/relationships" r:id="rId2"/>
          </a:graphicData>
        </a:graphic>
      </p:graphicFrame>
      <p:sp>
        <p:nvSpPr>
          <p:cNvPr id="9" name="Rectangle 8"/>
          <p:cNvSpPr/>
          <p:nvPr/>
        </p:nvSpPr>
        <p:spPr>
          <a:xfrm>
            <a:off x="7162800" y="4062814"/>
            <a:ext cx="1258700" cy="1200329"/>
          </a:xfrm>
          <a:prstGeom prst="rect">
            <a:avLst/>
          </a:prstGeom>
        </p:spPr>
        <p:txBody>
          <a:bodyPr wrap="square">
            <a:spAutoFit/>
          </a:bodyPr>
          <a:lstStyle/>
          <a:p>
            <a:pPr algn="ctr"/>
            <a:r>
              <a:rPr lang="en-US" dirty="0"/>
              <a:t>Total Tuition</a:t>
            </a:r>
          </a:p>
          <a:p>
            <a:pPr algn="ctr"/>
            <a:r>
              <a:rPr lang="en-US" dirty="0"/>
              <a:t>Paid</a:t>
            </a:r>
          </a:p>
          <a:p>
            <a:pPr algn="ctr"/>
            <a:r>
              <a:rPr lang="en-US" dirty="0"/>
              <a:t>$1,273 </a:t>
            </a:r>
          </a:p>
        </p:txBody>
      </p:sp>
      <p:sp>
        <p:nvSpPr>
          <p:cNvPr id="3" name="Rectangle 2"/>
          <p:cNvSpPr/>
          <p:nvPr/>
        </p:nvSpPr>
        <p:spPr>
          <a:xfrm>
            <a:off x="7266050" y="2133600"/>
            <a:ext cx="1052201" cy="1200329"/>
          </a:xfrm>
          <a:prstGeom prst="rect">
            <a:avLst/>
          </a:prstGeom>
        </p:spPr>
        <p:txBody>
          <a:bodyPr wrap="square">
            <a:spAutoFit/>
          </a:bodyPr>
          <a:lstStyle/>
          <a:p>
            <a:pPr algn="ctr"/>
            <a:r>
              <a:rPr lang="en-US" dirty="0"/>
              <a:t>Total Tuition</a:t>
            </a:r>
          </a:p>
          <a:p>
            <a:pPr algn="ctr"/>
            <a:r>
              <a:rPr lang="en-US" dirty="0"/>
              <a:t>Paid</a:t>
            </a:r>
          </a:p>
          <a:p>
            <a:pPr algn="ctr"/>
            <a:r>
              <a:rPr lang="en-US" dirty="0"/>
              <a:t>$1,346</a:t>
            </a:r>
          </a:p>
        </p:txBody>
      </p:sp>
      <p:sp>
        <p:nvSpPr>
          <p:cNvPr id="7" name="Title 1"/>
          <p:cNvSpPr>
            <a:spLocks noGrp="1"/>
          </p:cNvSpPr>
          <p:nvPr>
            <p:ph type="title"/>
          </p:nvPr>
        </p:nvSpPr>
        <p:spPr>
          <a:xfrm>
            <a:off x="302862" y="381000"/>
            <a:ext cx="8459638" cy="1342733"/>
          </a:xfrm>
        </p:spPr>
        <p:txBody>
          <a:bodyPr/>
          <a:lstStyle/>
          <a:p>
            <a:br>
              <a:rPr lang="en-US" sz="2000" dirty="0"/>
            </a:br>
            <a:r>
              <a:rPr lang="en-US" sz="2000" dirty="0"/>
              <a:t>New Resident Undergraduate Students </a:t>
            </a:r>
            <a:br>
              <a:rPr lang="en-US" sz="2000" dirty="0"/>
            </a:br>
            <a:r>
              <a:rPr lang="en-US" sz="2000" dirty="0"/>
              <a:t>Graduation Time 5 </a:t>
            </a:r>
            <a:r>
              <a:rPr lang="en-US" sz="2000" dirty="0" err="1"/>
              <a:t>yrs</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spTree>
    <p:extLst>
      <p:ext uri="{BB962C8B-B14F-4D97-AF65-F5344CB8AC3E}">
        <p14:creationId xmlns:p14="http://schemas.microsoft.com/office/powerpoint/2010/main" val="4252585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Chart bld="series"/>
        </p:bldSub>
      </p:bldGraphic>
      <p:bldP spid="9" grpId="0"/>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7423292" y="4114800"/>
            <a:ext cx="1030602" cy="1200329"/>
          </a:xfrm>
          <a:prstGeom prst="rect">
            <a:avLst/>
          </a:prstGeom>
        </p:spPr>
        <p:txBody>
          <a:bodyPr wrap="square">
            <a:spAutoFit/>
          </a:bodyPr>
          <a:lstStyle/>
          <a:p>
            <a:pPr algn="ctr"/>
            <a:r>
              <a:rPr lang="en-US" dirty="0"/>
              <a:t>Total Tuition</a:t>
            </a:r>
          </a:p>
          <a:p>
            <a:pPr algn="ctr"/>
            <a:r>
              <a:rPr lang="en-US" dirty="0"/>
              <a:t>Paid</a:t>
            </a:r>
          </a:p>
          <a:p>
            <a:pPr algn="ctr"/>
            <a:r>
              <a:rPr lang="en-US" dirty="0"/>
              <a:t>$2,116 </a:t>
            </a:r>
          </a:p>
        </p:txBody>
      </p:sp>
      <p:sp>
        <p:nvSpPr>
          <p:cNvPr id="3" name="Rectangle 2"/>
          <p:cNvSpPr/>
          <p:nvPr/>
        </p:nvSpPr>
        <p:spPr>
          <a:xfrm>
            <a:off x="7391400" y="1854119"/>
            <a:ext cx="1062494" cy="1200329"/>
          </a:xfrm>
          <a:prstGeom prst="rect">
            <a:avLst/>
          </a:prstGeom>
        </p:spPr>
        <p:txBody>
          <a:bodyPr wrap="square">
            <a:spAutoFit/>
          </a:bodyPr>
          <a:lstStyle/>
          <a:p>
            <a:pPr algn="ctr"/>
            <a:r>
              <a:rPr lang="en-US" dirty="0"/>
              <a:t>Total Tuition</a:t>
            </a:r>
          </a:p>
          <a:p>
            <a:pPr algn="ctr"/>
            <a:r>
              <a:rPr lang="en-US" dirty="0"/>
              <a:t>Paid</a:t>
            </a:r>
          </a:p>
          <a:p>
            <a:pPr algn="ctr"/>
            <a:r>
              <a:rPr lang="en-US" dirty="0"/>
              <a:t>$2,326</a:t>
            </a:r>
          </a:p>
        </p:txBody>
      </p:sp>
      <p:graphicFrame>
        <p:nvGraphicFramePr>
          <p:cNvPr id="8" name="Content Placeholder 7"/>
          <p:cNvGraphicFramePr>
            <a:graphicFrameLocks noGrp="1"/>
          </p:cNvGraphicFramePr>
          <p:nvPr>
            <p:ph idx="1"/>
          </p:nvPr>
        </p:nvGraphicFramePr>
        <p:xfrm>
          <a:off x="457199" y="1957066"/>
          <a:ext cx="7046599" cy="4419975"/>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p:cNvSpPr>
            <a:spLocks noGrp="1"/>
          </p:cNvSpPr>
          <p:nvPr>
            <p:ph type="title"/>
          </p:nvPr>
        </p:nvSpPr>
        <p:spPr>
          <a:xfrm>
            <a:off x="302862" y="381000"/>
            <a:ext cx="8459638" cy="1342733"/>
          </a:xfrm>
        </p:spPr>
        <p:txBody>
          <a:bodyPr/>
          <a:lstStyle/>
          <a:p>
            <a:br>
              <a:rPr lang="en-US" sz="2000" dirty="0"/>
            </a:br>
            <a:r>
              <a:rPr lang="en-US" sz="2000" dirty="0"/>
              <a:t>New Resident Undergraduate Students </a:t>
            </a:r>
            <a:br>
              <a:rPr lang="en-US" sz="2000" dirty="0"/>
            </a:br>
            <a:r>
              <a:rPr lang="en-US" sz="2000" dirty="0"/>
              <a:t>Graduation Time 8 </a:t>
            </a:r>
            <a:r>
              <a:rPr lang="en-US" sz="2000" dirty="0" err="1"/>
              <a:t>yrs</a:t>
            </a:r>
            <a:br>
              <a:rPr lang="en-US" sz="2000" dirty="0"/>
            </a:br>
            <a:r>
              <a:rPr lang="en-US" sz="2000" dirty="0"/>
              <a:t>Analysis Conducted in FY2020</a:t>
            </a:r>
            <a:br>
              <a:rPr lang="en-US" sz="2000" dirty="0"/>
            </a:br>
            <a:r>
              <a:rPr lang="en-US" sz="2000" dirty="0"/>
              <a:t>Assumed Annual Increases 5% - Average 5 Year Historical Rate</a:t>
            </a:r>
            <a:br>
              <a:rPr lang="en-US" sz="2000" dirty="0"/>
            </a:br>
            <a:r>
              <a:rPr lang="en-US" sz="2000" dirty="0"/>
              <a:t>5 year Guaranteed rate $254.62 per SCH (9.75% increase)</a:t>
            </a:r>
            <a:br>
              <a:rPr lang="en-US" sz="2000" dirty="0"/>
            </a:br>
            <a:endParaRPr lang="en-US" sz="2000" dirty="0"/>
          </a:p>
        </p:txBody>
      </p:sp>
    </p:spTree>
    <p:extLst>
      <p:ext uri="{BB962C8B-B14F-4D97-AF65-F5344CB8AC3E}">
        <p14:creationId xmlns:p14="http://schemas.microsoft.com/office/powerpoint/2010/main" val="4111228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graphicEl>
                                              <a:chart seriesIdx="0" categoryIdx="-4" bldStep="series"/>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8">
                                            <p:graphicEl>
                                              <a:chart seriesIdx="1" categoryIdx="-4" bldStep="series"/>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Graphic spid="8" grpId="0" uiExpand="1">
        <p:bldSub>
          <a:bldChart bld="series"/>
        </p:bldSub>
      </p:bldGraphic>
      <p:bldGraphic spid="8" grpId="1" uiExpand="1">
        <p:bldSub>
          <a:bldChart bld="series"/>
        </p:bldSub>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4" y="1493839"/>
            <a:ext cx="7651173" cy="4983163"/>
          </a:xfrm>
        </p:spPr>
        <p:txBody>
          <a:bodyPr/>
          <a:lstStyle/>
          <a:p>
            <a:pPr>
              <a:spcBef>
                <a:spcPts val="0"/>
              </a:spcBef>
              <a:spcAft>
                <a:spcPts val="600"/>
              </a:spcAft>
            </a:pPr>
            <a:endParaRPr lang="en-US" sz="1800" dirty="0">
              <a:cs typeface="Arial"/>
            </a:endParaRPr>
          </a:p>
          <a:p>
            <a:r>
              <a:rPr lang="en-US" sz="2000" b="1" i="1" dirty="0">
                <a:cs typeface="Arial"/>
              </a:rPr>
              <a:t>Financial Predictability</a:t>
            </a:r>
            <a:r>
              <a:rPr lang="en-US" sz="2000" dirty="0">
                <a:cs typeface="Arial"/>
              </a:rPr>
              <a:t>: </a:t>
            </a:r>
            <a:r>
              <a:rPr lang="en-US" sz="2000" b="1" i="1" dirty="0">
                <a:cs typeface="Arial"/>
              </a:rPr>
              <a:t> </a:t>
            </a:r>
            <a:r>
              <a:rPr lang="en-US" sz="2000" dirty="0">
                <a:cs typeface="Arial"/>
              </a:rPr>
              <a:t>Tuition rates are locked in for five years – students and their families know ahead of time exactly what they are going to pay for their education.</a:t>
            </a:r>
          </a:p>
          <a:p>
            <a:pPr marL="0" indent="0">
              <a:buNone/>
            </a:pPr>
            <a:endParaRPr lang="en-US" sz="2000" dirty="0">
              <a:cs typeface="Arial"/>
            </a:endParaRPr>
          </a:p>
          <a:p>
            <a:r>
              <a:rPr lang="en-US" sz="2000" b="1" i="1" dirty="0">
                <a:cs typeface="Arial"/>
              </a:rPr>
              <a:t>Peace of Mind</a:t>
            </a:r>
            <a:r>
              <a:rPr lang="en-US" sz="2000" dirty="0">
                <a:cs typeface="Arial"/>
              </a:rPr>
              <a:t>:</a:t>
            </a:r>
            <a:r>
              <a:rPr lang="en-US" sz="2000" b="1" i="1" dirty="0">
                <a:cs typeface="Arial"/>
              </a:rPr>
              <a:t>  </a:t>
            </a:r>
            <a:r>
              <a:rPr lang="en-US" sz="2000" dirty="0">
                <a:cs typeface="Arial"/>
              </a:rPr>
              <a:t>The guaranteed tuition program functions as a insurance policy for students.  Regardless of what happens to state funding or other costs, their tuition rates are guaranteed for five years.</a:t>
            </a:r>
          </a:p>
          <a:p>
            <a:pPr marL="0" indent="0">
              <a:buNone/>
            </a:pPr>
            <a:endParaRPr lang="en-US" sz="2000" dirty="0">
              <a:cs typeface="Arial"/>
            </a:endParaRPr>
          </a:p>
          <a:p>
            <a:r>
              <a:rPr lang="en-US" sz="2000" b="1" i="1" dirty="0">
                <a:cs typeface="Arial"/>
              </a:rPr>
              <a:t>Protection of Scholarship Value</a:t>
            </a:r>
            <a:r>
              <a:rPr lang="en-US" sz="2000" dirty="0">
                <a:cs typeface="Arial"/>
              </a:rPr>
              <a:t>:  Many scholarships are currently fixed dollar amounts.  Under a guaranteed tuition program, the value of these scholarships remains the same over their college career.</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10600" cy="1112838"/>
          </a:xfrm>
        </p:spPr>
        <p:txBody>
          <a:bodyPr/>
          <a:lstStyle/>
          <a:p>
            <a:pPr algn="l"/>
            <a:r>
              <a:rPr lang="en-US" sz="2800" dirty="0"/>
              <a:t>Advantages of Guaranteed Tuition Program</a:t>
            </a:r>
            <a:br>
              <a:rPr lang="en-US" sz="2800" dirty="0"/>
            </a:br>
            <a:r>
              <a:rPr lang="en-US" sz="2800" dirty="0"/>
              <a:t>for Students</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064539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61746"/>
            <a:ext cx="7786948" cy="4983163"/>
          </a:xfrm>
        </p:spPr>
        <p:txBody>
          <a:bodyPr/>
          <a:lstStyle/>
          <a:p>
            <a:pPr>
              <a:spcBef>
                <a:spcPts val="0"/>
              </a:spcBef>
              <a:spcAft>
                <a:spcPts val="600"/>
              </a:spcAft>
            </a:pPr>
            <a:endParaRPr lang="en-US" sz="2000" dirty="0">
              <a:cs typeface="Arial"/>
            </a:endParaRPr>
          </a:p>
          <a:p>
            <a:r>
              <a:rPr lang="en-US" sz="2000" b="1" i="1" dirty="0">
                <a:cs typeface="Arial"/>
              </a:rPr>
              <a:t>Recruiting</a:t>
            </a:r>
            <a:r>
              <a:rPr lang="en-US" sz="2000" dirty="0">
                <a:cs typeface="Arial"/>
              </a:rPr>
              <a:t>: </a:t>
            </a:r>
            <a:r>
              <a:rPr lang="en-US" sz="2000" b="1" i="1" dirty="0">
                <a:cs typeface="Arial"/>
              </a:rPr>
              <a:t> </a:t>
            </a:r>
            <a:r>
              <a:rPr lang="en-US" sz="2000" dirty="0">
                <a:cs typeface="Arial"/>
              </a:rPr>
              <a:t>The stronger value proposition of a locked-in rate should be very attractive to new students.  This should help support the institution’s enrollment growth initiative.</a:t>
            </a:r>
          </a:p>
          <a:p>
            <a:pPr marL="0" indent="0">
              <a:buNone/>
            </a:pPr>
            <a:endParaRPr lang="en-US" sz="2000" dirty="0">
              <a:cs typeface="Arial"/>
            </a:endParaRPr>
          </a:p>
          <a:p>
            <a:r>
              <a:rPr lang="en-US" sz="2000" b="1" i="1" dirty="0">
                <a:cs typeface="Arial"/>
              </a:rPr>
              <a:t>Retention</a:t>
            </a:r>
            <a:r>
              <a:rPr lang="en-US" sz="2000" dirty="0">
                <a:cs typeface="Arial"/>
              </a:rPr>
              <a:t>: </a:t>
            </a:r>
            <a:r>
              <a:rPr lang="en-US" sz="2000" b="1" i="1" dirty="0">
                <a:cs typeface="Arial"/>
              </a:rPr>
              <a:t> </a:t>
            </a:r>
            <a:r>
              <a:rPr lang="en-US" sz="2000" dirty="0">
                <a:cs typeface="Arial"/>
              </a:rPr>
              <a:t>One of the main reasons students cite for dropping out of school is financial pressure.  This can often be linked to students not anticipating tuition increases throughout their college career.  Having a locked rate for tuition should help with this issue.</a:t>
            </a:r>
          </a:p>
          <a:p>
            <a:pPr marL="0" indent="0">
              <a:buNone/>
            </a:pPr>
            <a:endParaRPr lang="en-US" sz="2000" dirty="0">
              <a:cs typeface="Arial"/>
            </a:endParaRPr>
          </a:p>
          <a:p>
            <a:r>
              <a:rPr lang="en-US" sz="2000" b="1" i="1" dirty="0">
                <a:cs typeface="Arial"/>
              </a:rPr>
              <a:t>Campus Climate</a:t>
            </a:r>
            <a:r>
              <a:rPr lang="en-US" sz="2000" dirty="0">
                <a:cs typeface="Arial"/>
              </a:rPr>
              <a:t>:  Concern about continually rising tuition rates affects students, faculty and staff, and directs time, energy and focus away from other important educational issues.</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6" name="Title 5"/>
          <p:cNvSpPr>
            <a:spLocks noGrp="1"/>
          </p:cNvSpPr>
          <p:nvPr>
            <p:ph type="title"/>
          </p:nvPr>
        </p:nvSpPr>
        <p:spPr>
          <a:xfrm>
            <a:off x="304800" y="76200"/>
            <a:ext cx="8686800" cy="1112838"/>
          </a:xfrm>
        </p:spPr>
        <p:txBody>
          <a:bodyPr/>
          <a:lstStyle/>
          <a:p>
            <a:pPr algn="l"/>
            <a:r>
              <a:rPr lang="en-US" sz="2800" dirty="0"/>
              <a:t>Advantages of Guaranteed Tuition Program</a:t>
            </a:r>
            <a:br>
              <a:rPr lang="en-US" sz="2800" dirty="0"/>
            </a:br>
            <a:r>
              <a:rPr lang="en-US" sz="2800" dirty="0"/>
              <a:t>for Institution</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1573708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5052" y="1447800"/>
            <a:ext cx="8091748" cy="1371600"/>
          </a:xfrm>
        </p:spPr>
        <p:txBody>
          <a:bodyPr/>
          <a:lstStyle/>
          <a:p>
            <a:pPr>
              <a:buFont typeface="Arial" panose="020B0604020202020204" pitchFamily="34" charset="0"/>
              <a:buChar char="•"/>
            </a:pPr>
            <a:r>
              <a:rPr lang="en-US" sz="2400" dirty="0"/>
              <a:t>Annual tuition increases for undergraduate students who started prior to the Guaranteed Tuition Program will be locked at 3.0% per year through FY2024</a:t>
            </a:r>
          </a:p>
        </p:txBody>
      </p:sp>
      <p:sp>
        <p:nvSpPr>
          <p:cNvPr id="6" name="Title 5"/>
          <p:cNvSpPr>
            <a:spLocks noGrp="1"/>
          </p:cNvSpPr>
          <p:nvPr>
            <p:ph type="title"/>
          </p:nvPr>
        </p:nvSpPr>
        <p:spPr/>
        <p:txBody>
          <a:bodyPr/>
          <a:lstStyle/>
          <a:p>
            <a:pPr algn="l"/>
            <a:r>
              <a:rPr lang="en-US" sz="2800" dirty="0"/>
              <a:t>Students who started prior to the Guaranteed Tuition Program </a:t>
            </a:r>
          </a:p>
        </p:txBody>
      </p:sp>
      <p:graphicFrame>
        <p:nvGraphicFramePr>
          <p:cNvPr id="2" name="Table 1"/>
          <p:cNvGraphicFramePr>
            <a:graphicFrameLocks noGrp="1"/>
          </p:cNvGraphicFramePr>
          <p:nvPr/>
        </p:nvGraphicFramePr>
        <p:xfrm>
          <a:off x="685800" y="3124200"/>
          <a:ext cx="8001000" cy="2804160"/>
        </p:xfrm>
        <a:graphic>
          <a:graphicData uri="http://schemas.openxmlformats.org/drawingml/2006/table">
            <a:tbl>
              <a:tblPr firstRow="1" bandRow="1">
                <a:tableStyleId>{5C22544A-7EE6-4342-B048-85BDC9FD1C3A}</a:tableStyleId>
              </a:tblPr>
              <a:tblGrid>
                <a:gridCol w="2133600">
                  <a:extLst>
                    <a:ext uri="{9D8B030D-6E8A-4147-A177-3AD203B41FA5}">
                      <a16:colId xmlns:a16="http://schemas.microsoft.com/office/drawing/2014/main" val="3158028882"/>
                    </a:ext>
                  </a:extLst>
                </a:gridCol>
                <a:gridCol w="1371600">
                  <a:extLst>
                    <a:ext uri="{9D8B030D-6E8A-4147-A177-3AD203B41FA5}">
                      <a16:colId xmlns:a16="http://schemas.microsoft.com/office/drawing/2014/main" val="1122125401"/>
                    </a:ext>
                  </a:extLst>
                </a:gridCol>
                <a:gridCol w="1447800">
                  <a:extLst>
                    <a:ext uri="{9D8B030D-6E8A-4147-A177-3AD203B41FA5}">
                      <a16:colId xmlns:a16="http://schemas.microsoft.com/office/drawing/2014/main" val="2017590486"/>
                    </a:ext>
                  </a:extLst>
                </a:gridCol>
                <a:gridCol w="1447800">
                  <a:extLst>
                    <a:ext uri="{9D8B030D-6E8A-4147-A177-3AD203B41FA5}">
                      <a16:colId xmlns:a16="http://schemas.microsoft.com/office/drawing/2014/main" val="2595260008"/>
                    </a:ext>
                  </a:extLst>
                </a:gridCol>
                <a:gridCol w="1600200">
                  <a:extLst>
                    <a:ext uri="{9D8B030D-6E8A-4147-A177-3AD203B41FA5}">
                      <a16:colId xmlns:a16="http://schemas.microsoft.com/office/drawing/2014/main" val="2375900650"/>
                    </a:ext>
                  </a:extLst>
                </a:gridCol>
              </a:tblGrid>
              <a:tr h="628650">
                <a:tc gridSpan="5">
                  <a:txBody>
                    <a:bodyPr/>
                    <a:lstStyle/>
                    <a:p>
                      <a:pPr algn="ctr"/>
                      <a:r>
                        <a:rPr lang="en-US" sz="2000" b="0" dirty="0">
                          <a:solidFill>
                            <a:schemeClr val="bg1"/>
                          </a:solidFill>
                        </a:rPr>
                        <a:t>ANNUAL TUITION</a:t>
                      </a:r>
                      <a:r>
                        <a:rPr lang="en-US" sz="2000" b="0" baseline="0" dirty="0">
                          <a:solidFill>
                            <a:schemeClr val="bg1"/>
                          </a:solidFill>
                        </a:rPr>
                        <a:t> INCREASES FOR CURRENT STUDENTS </a:t>
                      </a:r>
                    </a:p>
                    <a:p>
                      <a:pPr algn="ctr"/>
                      <a:r>
                        <a:rPr lang="en-US" sz="2000" b="0" baseline="0" dirty="0">
                          <a:solidFill>
                            <a:schemeClr val="bg1"/>
                          </a:solidFill>
                        </a:rPr>
                        <a:t>LOCKED AT 3.0% PER YEAR</a:t>
                      </a:r>
                      <a:endParaRPr lang="en-US" sz="2000" b="0" dirty="0">
                        <a:solidFill>
                          <a:schemeClr val="bg1"/>
                        </a:solidFill>
                      </a:endParaRPr>
                    </a:p>
                  </a:txBody>
                  <a:tcPr>
                    <a:solidFill>
                      <a:schemeClr val="tx1"/>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3788269104"/>
                  </a:ext>
                </a:extLst>
              </a:tr>
              <a:tr h="628650">
                <a:tc>
                  <a:txBody>
                    <a:bodyPr/>
                    <a:lstStyle/>
                    <a:p>
                      <a:pPr algn="ctr"/>
                      <a:endParaRPr lang="en-US" sz="2000" dirty="0"/>
                    </a:p>
                  </a:txBody>
                  <a:tcPr anchor="ctr">
                    <a:solidFill>
                      <a:schemeClr val="bg1">
                        <a:lumMod val="75000"/>
                      </a:schemeClr>
                    </a:solidFill>
                  </a:tcPr>
                </a:tc>
                <a:tc>
                  <a:txBody>
                    <a:bodyPr/>
                    <a:lstStyle/>
                    <a:p>
                      <a:pPr algn="ctr"/>
                      <a:r>
                        <a:rPr lang="en-US" sz="2000" dirty="0"/>
                        <a:t>FY2021</a:t>
                      </a:r>
                    </a:p>
                    <a:p>
                      <a:pPr algn="ctr"/>
                      <a:r>
                        <a:rPr lang="en-US" sz="2000" dirty="0"/>
                        <a:t>SCH Rate</a:t>
                      </a:r>
                    </a:p>
                  </a:txBody>
                  <a:tcPr anchor="ctr">
                    <a:solidFill>
                      <a:schemeClr val="bg1">
                        <a:lumMod val="75000"/>
                      </a:schemeClr>
                    </a:solidFill>
                  </a:tcPr>
                </a:tc>
                <a:tc>
                  <a:txBody>
                    <a:bodyPr/>
                    <a:lstStyle/>
                    <a:p>
                      <a:pPr algn="ctr"/>
                      <a:r>
                        <a:rPr lang="en-US" sz="2000" dirty="0"/>
                        <a:t>FY2022</a:t>
                      </a:r>
                    </a:p>
                    <a:p>
                      <a:pPr algn="ctr"/>
                      <a:r>
                        <a:rPr lang="en-US" sz="2000" dirty="0"/>
                        <a:t>SCH Rate</a:t>
                      </a:r>
                    </a:p>
                  </a:txBody>
                  <a:tcPr anchor="ctr">
                    <a:solidFill>
                      <a:schemeClr val="bg1">
                        <a:lumMod val="75000"/>
                      </a:schemeClr>
                    </a:solidFill>
                  </a:tcPr>
                </a:tc>
                <a:tc>
                  <a:txBody>
                    <a:bodyPr/>
                    <a:lstStyle/>
                    <a:p>
                      <a:pPr algn="ctr"/>
                      <a:r>
                        <a:rPr lang="en-US" sz="2000" dirty="0"/>
                        <a:t>FY2023</a:t>
                      </a:r>
                    </a:p>
                    <a:p>
                      <a:pPr algn="ctr"/>
                      <a:r>
                        <a:rPr lang="en-US" sz="2000" dirty="0"/>
                        <a:t>SCH Rate</a:t>
                      </a:r>
                    </a:p>
                  </a:txBody>
                  <a:tcPr anchor="ctr">
                    <a:solidFill>
                      <a:schemeClr val="bg1">
                        <a:lumMod val="75000"/>
                      </a:schemeClr>
                    </a:solidFill>
                  </a:tcPr>
                </a:tc>
                <a:tc>
                  <a:txBody>
                    <a:bodyPr/>
                    <a:lstStyle/>
                    <a:p>
                      <a:pPr algn="ctr"/>
                      <a:r>
                        <a:rPr lang="en-US" sz="2000" dirty="0"/>
                        <a:t>FY2024</a:t>
                      </a:r>
                      <a:r>
                        <a:rPr lang="en-US" sz="2000" baseline="0" dirty="0"/>
                        <a:t> </a:t>
                      </a:r>
                    </a:p>
                    <a:p>
                      <a:pPr algn="ctr"/>
                      <a:r>
                        <a:rPr lang="en-US" sz="2000" baseline="0" dirty="0"/>
                        <a:t>SCH Rate</a:t>
                      </a:r>
                      <a:endParaRPr lang="en-US" sz="2000" dirty="0"/>
                    </a:p>
                  </a:txBody>
                  <a:tcPr anchor="ctr">
                    <a:solidFill>
                      <a:schemeClr val="bg1">
                        <a:lumMod val="75000"/>
                      </a:schemeClr>
                    </a:solidFill>
                  </a:tcPr>
                </a:tc>
                <a:extLst>
                  <a:ext uri="{0D108BD9-81ED-4DB2-BD59-A6C34878D82A}">
                    <a16:rowId xmlns:a16="http://schemas.microsoft.com/office/drawing/2014/main" val="915566466"/>
                  </a:ext>
                </a:extLst>
              </a:tr>
              <a:tr h="628650">
                <a:tc>
                  <a:txBody>
                    <a:bodyPr/>
                    <a:lstStyle/>
                    <a:p>
                      <a:pPr algn="ctr"/>
                      <a:r>
                        <a:rPr lang="en-US" sz="2000" dirty="0"/>
                        <a:t>Resident Undergraduates</a:t>
                      </a:r>
                    </a:p>
                  </a:txBody>
                  <a:tcPr anchor="ctr">
                    <a:solidFill>
                      <a:schemeClr val="bg1">
                        <a:lumMod val="85000"/>
                      </a:schemeClr>
                    </a:solidFill>
                  </a:tcPr>
                </a:tc>
                <a:tc>
                  <a:txBody>
                    <a:bodyPr/>
                    <a:lstStyle/>
                    <a:p>
                      <a:pPr algn="ctr"/>
                      <a:r>
                        <a:rPr lang="en-US" sz="2000" dirty="0"/>
                        <a:t>$238.96</a:t>
                      </a:r>
                    </a:p>
                  </a:txBody>
                  <a:tcPr anchor="ctr">
                    <a:solidFill>
                      <a:schemeClr val="bg1">
                        <a:lumMod val="85000"/>
                      </a:schemeClr>
                    </a:solidFill>
                  </a:tcPr>
                </a:tc>
                <a:tc>
                  <a:txBody>
                    <a:bodyPr/>
                    <a:lstStyle/>
                    <a:p>
                      <a:pPr algn="ctr"/>
                      <a:r>
                        <a:rPr lang="en-US" sz="2000" dirty="0"/>
                        <a:t>$246.13</a:t>
                      </a:r>
                    </a:p>
                  </a:txBody>
                  <a:tcPr anchor="ctr">
                    <a:solidFill>
                      <a:schemeClr val="bg1">
                        <a:lumMod val="85000"/>
                      </a:schemeClr>
                    </a:solidFill>
                  </a:tcPr>
                </a:tc>
                <a:tc>
                  <a:txBody>
                    <a:bodyPr/>
                    <a:lstStyle/>
                    <a:p>
                      <a:pPr algn="ctr"/>
                      <a:r>
                        <a:rPr lang="en-US" sz="2000" dirty="0"/>
                        <a:t>$253.51</a:t>
                      </a:r>
                    </a:p>
                  </a:txBody>
                  <a:tcPr anchor="ctr">
                    <a:solidFill>
                      <a:schemeClr val="bg1">
                        <a:lumMod val="85000"/>
                      </a:schemeClr>
                    </a:solidFill>
                  </a:tcPr>
                </a:tc>
                <a:tc>
                  <a:txBody>
                    <a:bodyPr/>
                    <a:lstStyle/>
                    <a:p>
                      <a:pPr algn="ctr"/>
                      <a:r>
                        <a:rPr lang="en-US" sz="2000" dirty="0"/>
                        <a:t>$261.12</a:t>
                      </a:r>
                    </a:p>
                  </a:txBody>
                  <a:tcPr anchor="ctr">
                    <a:solidFill>
                      <a:schemeClr val="bg1">
                        <a:lumMod val="85000"/>
                      </a:schemeClr>
                    </a:solidFill>
                  </a:tcPr>
                </a:tc>
                <a:extLst>
                  <a:ext uri="{0D108BD9-81ED-4DB2-BD59-A6C34878D82A}">
                    <a16:rowId xmlns:a16="http://schemas.microsoft.com/office/drawing/2014/main" val="2441574392"/>
                  </a:ext>
                </a:extLst>
              </a:tr>
              <a:tr h="628650">
                <a:tc>
                  <a:txBody>
                    <a:bodyPr/>
                    <a:lstStyle/>
                    <a:p>
                      <a:pPr algn="ctr"/>
                      <a:r>
                        <a:rPr lang="en-US" sz="2000" dirty="0"/>
                        <a:t>Non-resident Undergraduates</a:t>
                      </a:r>
                    </a:p>
                  </a:txBody>
                  <a:tcPr anchor="ctr">
                    <a:solidFill>
                      <a:schemeClr val="bg1">
                        <a:lumMod val="75000"/>
                      </a:schemeClr>
                    </a:solidFill>
                  </a:tcPr>
                </a:tc>
                <a:tc>
                  <a:txBody>
                    <a:bodyPr/>
                    <a:lstStyle/>
                    <a:p>
                      <a:pPr algn="ctr"/>
                      <a:r>
                        <a:rPr lang="en-US" sz="2000" dirty="0"/>
                        <a:t>$785.89</a:t>
                      </a:r>
                    </a:p>
                  </a:txBody>
                  <a:tcPr anchor="ctr">
                    <a:solidFill>
                      <a:schemeClr val="bg1">
                        <a:lumMod val="75000"/>
                      </a:schemeClr>
                    </a:solidFill>
                  </a:tcPr>
                </a:tc>
                <a:tc>
                  <a:txBody>
                    <a:bodyPr/>
                    <a:lstStyle/>
                    <a:p>
                      <a:pPr algn="ctr"/>
                      <a:r>
                        <a:rPr lang="en-US" sz="2000" dirty="0"/>
                        <a:t>$809.47</a:t>
                      </a:r>
                    </a:p>
                  </a:txBody>
                  <a:tcPr anchor="ctr">
                    <a:solidFill>
                      <a:schemeClr val="bg1">
                        <a:lumMod val="75000"/>
                      </a:schemeClr>
                    </a:solidFill>
                  </a:tcPr>
                </a:tc>
                <a:tc>
                  <a:txBody>
                    <a:bodyPr/>
                    <a:lstStyle/>
                    <a:p>
                      <a:pPr algn="ctr"/>
                      <a:r>
                        <a:rPr lang="en-US" sz="2000" dirty="0"/>
                        <a:t>$833.75</a:t>
                      </a:r>
                    </a:p>
                  </a:txBody>
                  <a:tcPr anchor="ctr">
                    <a:solidFill>
                      <a:schemeClr val="bg1">
                        <a:lumMod val="75000"/>
                      </a:schemeClr>
                    </a:solidFill>
                  </a:tcPr>
                </a:tc>
                <a:tc>
                  <a:txBody>
                    <a:bodyPr/>
                    <a:lstStyle/>
                    <a:p>
                      <a:pPr algn="ctr"/>
                      <a:r>
                        <a:rPr lang="en-US" sz="2000" dirty="0"/>
                        <a:t>$858.76</a:t>
                      </a:r>
                    </a:p>
                  </a:txBody>
                  <a:tcPr anchor="ctr">
                    <a:solidFill>
                      <a:schemeClr val="bg1">
                        <a:lumMod val="75000"/>
                      </a:schemeClr>
                    </a:solidFill>
                  </a:tcPr>
                </a:tc>
                <a:extLst>
                  <a:ext uri="{0D108BD9-81ED-4DB2-BD59-A6C34878D82A}">
                    <a16:rowId xmlns:a16="http://schemas.microsoft.com/office/drawing/2014/main" val="1830304261"/>
                  </a:ext>
                </a:extLst>
              </a:tr>
            </a:tbl>
          </a:graphicData>
        </a:graphic>
      </p:graphicFrame>
      <p:cxnSp>
        <p:nvCxnSpPr>
          <p:cNvPr id="5" name="Straight Connector 4"/>
          <p:cNvCxnSpPr/>
          <p:nvPr/>
        </p:nvCxnSpPr>
        <p:spPr bwMode="auto">
          <a:xfrm>
            <a:off x="304800" y="13716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40447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1371600" y="1447802"/>
            <a:ext cx="6781800" cy="4983163"/>
          </a:xfrm>
        </p:spPr>
        <p:txBody>
          <a:bodyPr/>
          <a:lstStyle/>
          <a:p>
            <a:pPr>
              <a:spcBef>
                <a:spcPts val="0"/>
              </a:spcBef>
            </a:pPr>
            <a:r>
              <a:rPr lang="en-US" dirty="0"/>
              <a:t>UO Budget Structure</a:t>
            </a:r>
          </a:p>
          <a:p>
            <a:pPr>
              <a:spcBef>
                <a:spcPts val="0"/>
              </a:spcBef>
            </a:pPr>
            <a:endParaRPr lang="en-US" dirty="0"/>
          </a:p>
          <a:p>
            <a:pPr>
              <a:spcBef>
                <a:spcPts val="0"/>
              </a:spcBef>
            </a:pPr>
            <a:r>
              <a:rPr lang="en-US" dirty="0"/>
              <a:t>Cost Drivers </a:t>
            </a:r>
          </a:p>
          <a:p>
            <a:pPr>
              <a:spcBef>
                <a:spcPts val="0"/>
              </a:spcBef>
            </a:pPr>
            <a:endParaRPr lang="en-US" dirty="0">
              <a:cs typeface="Arial"/>
            </a:endParaRPr>
          </a:p>
          <a:p>
            <a:pPr>
              <a:spcBef>
                <a:spcPts val="0"/>
              </a:spcBef>
            </a:pPr>
            <a:r>
              <a:rPr lang="en-US" dirty="0">
                <a:cs typeface="Arial"/>
              </a:rPr>
              <a:t>Guaranteed Tuition Program </a:t>
            </a:r>
          </a:p>
          <a:p>
            <a:pPr>
              <a:spcBef>
                <a:spcPts val="0"/>
              </a:spcBef>
            </a:pPr>
            <a:endParaRPr lang="en-US" dirty="0">
              <a:cs typeface="Arial"/>
            </a:endParaRPr>
          </a:p>
          <a:p>
            <a:pPr>
              <a:spcBef>
                <a:spcPts val="0"/>
              </a:spcBef>
            </a:pPr>
            <a:r>
              <a:rPr lang="en-US" dirty="0">
                <a:cs typeface="Arial"/>
              </a:rPr>
              <a:t>TFAB Recommendations </a:t>
            </a:r>
          </a:p>
          <a:p>
            <a:pPr>
              <a:spcBef>
                <a:spcPts val="0"/>
              </a:spcBef>
            </a:pPr>
            <a:endParaRPr lang="en-US" dirty="0">
              <a:cs typeface="Arial"/>
            </a:endParaRPr>
          </a:p>
          <a:p>
            <a:pPr>
              <a:spcBef>
                <a:spcPts val="0"/>
              </a:spcBef>
            </a:pPr>
            <a:r>
              <a:rPr lang="en-US" dirty="0">
                <a:cs typeface="Arial"/>
              </a:rPr>
              <a:t>Small Group Discussions</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7" name="Title 1"/>
          <p:cNvSpPr txBox="1">
            <a:spLocks/>
          </p:cNvSpPr>
          <p:nvPr/>
        </p:nvSpPr>
        <p:spPr bwMode="auto">
          <a:xfrm>
            <a:off x="548054" y="381002"/>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4000" dirty="0"/>
              <a:t>Agenda</a:t>
            </a:r>
            <a:endParaRPr lang="en-US" sz="4000" kern="0" dirty="0">
              <a:latin typeface="Arial" panose="020B0604020202020204" pitchFamily="34" charset="0"/>
              <a:cs typeface="Arial" panose="020B0604020202020204" pitchFamily="34" charset="0"/>
            </a:endParaRPr>
          </a:p>
        </p:txBody>
      </p:sp>
      <p:sp>
        <p:nvSpPr>
          <p:cNvPr id="2" name="Arrow: Right 1">
            <a:extLst>
              <a:ext uri="{FF2B5EF4-FFF2-40B4-BE49-F238E27FC236}">
                <a16:creationId xmlns:a16="http://schemas.microsoft.com/office/drawing/2014/main" id="{88C46C93-7AE6-4A10-BE59-45BE500E11E3}"/>
              </a:ext>
            </a:extLst>
          </p:cNvPr>
          <p:cNvSpPr/>
          <p:nvPr/>
        </p:nvSpPr>
        <p:spPr bwMode="auto">
          <a:xfrm>
            <a:off x="548054" y="4389437"/>
            <a:ext cx="671146" cy="563563"/>
          </a:xfrm>
          <a:prstGeom prst="rightArrow">
            <a:avLst/>
          </a:prstGeom>
          <a:solidFill>
            <a:srgbClr val="00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p>
        </p:txBody>
      </p:sp>
    </p:spTree>
    <p:extLst>
      <p:ext uri="{BB962C8B-B14F-4D97-AF65-F5344CB8AC3E}">
        <p14:creationId xmlns:p14="http://schemas.microsoft.com/office/powerpoint/2010/main" val="38869546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9200"/>
            <a:ext cx="8382000" cy="3048000"/>
          </a:xfrm>
        </p:spPr>
        <p:txBody>
          <a:bodyPr/>
          <a:lstStyle/>
          <a:p>
            <a:pPr>
              <a:spcBef>
                <a:spcPts val="0"/>
              </a:spcBef>
            </a:pPr>
            <a:endParaRPr lang="en-US" sz="1400" dirty="0"/>
          </a:p>
          <a:p>
            <a:pPr>
              <a:spcBef>
                <a:spcPts val="0"/>
              </a:spcBef>
            </a:pPr>
            <a:r>
              <a:rPr lang="en-US" sz="2200" dirty="0"/>
              <a:t>TFAB recommends the guaranteed tuition rate for new, incoming undergraduate students be set at a rate that is:</a:t>
            </a:r>
          </a:p>
          <a:p>
            <a:pPr>
              <a:spcBef>
                <a:spcPts val="0"/>
              </a:spcBef>
            </a:pPr>
            <a:endParaRPr lang="en-US" sz="2200" dirty="0"/>
          </a:p>
          <a:p>
            <a:pPr marL="633413" lvl="1">
              <a:spcBef>
                <a:spcPts val="0"/>
              </a:spcBef>
              <a:buFont typeface="Courier New" panose="02070309020205020404" pitchFamily="49" charset="0"/>
              <a:buChar char="o"/>
            </a:pPr>
            <a:r>
              <a:rPr lang="en-US" sz="2200" b="1" dirty="0"/>
              <a:t>3.8%</a:t>
            </a:r>
            <a:r>
              <a:rPr lang="en-US" sz="2200" dirty="0"/>
              <a:t> higher than this year’s </a:t>
            </a:r>
            <a:r>
              <a:rPr lang="en-US" sz="2200" b="1" dirty="0"/>
              <a:t>non-resident</a:t>
            </a:r>
            <a:r>
              <a:rPr lang="en-US" sz="2200" dirty="0"/>
              <a:t> first-year students ($903.24 per SCH / $40,645.80 per year)</a:t>
            </a:r>
          </a:p>
          <a:p>
            <a:pPr marL="347663" lvl="1" indent="0">
              <a:spcBef>
                <a:spcPts val="0"/>
              </a:spcBef>
              <a:buNone/>
            </a:pPr>
            <a:endParaRPr lang="en-US" sz="2200" dirty="0"/>
          </a:p>
          <a:p>
            <a:pPr marL="633413" lvl="1">
              <a:spcBef>
                <a:spcPts val="0"/>
              </a:spcBef>
              <a:buFont typeface="Courier New" panose="02070309020205020404" pitchFamily="49" charset="0"/>
              <a:buChar char="o"/>
            </a:pPr>
            <a:r>
              <a:rPr lang="en-US" sz="2200" b="1" dirty="0"/>
              <a:t>4.0%</a:t>
            </a:r>
            <a:r>
              <a:rPr lang="en-US" sz="2200" dirty="0"/>
              <a:t> higher than this year’s </a:t>
            </a:r>
            <a:r>
              <a:rPr lang="en-US" sz="2200" b="1" dirty="0"/>
              <a:t>resident</a:t>
            </a:r>
            <a:r>
              <a:rPr lang="en-US" sz="2200" dirty="0"/>
              <a:t> first-year students ($289.18 per SCH / $13,013.10 per year)</a:t>
            </a:r>
          </a:p>
          <a:p>
            <a:pPr marL="457200" lvl="1" indent="0">
              <a:spcBef>
                <a:spcPts val="0"/>
              </a:spcBef>
              <a:buNone/>
            </a:pPr>
            <a:endParaRPr lang="en-US" sz="2000" dirty="0"/>
          </a:p>
          <a:p>
            <a:pPr>
              <a:spcBef>
                <a:spcPts val="0"/>
              </a:spcBef>
              <a:buFont typeface="Arial" panose="020B0604020202020204" pitchFamily="34" charset="0"/>
              <a:buChar char="•"/>
            </a:pPr>
            <a:r>
              <a:rPr lang="en-US" sz="2200" dirty="0"/>
              <a:t>For </a:t>
            </a:r>
            <a:r>
              <a:rPr lang="en-US" sz="2200" b="1" dirty="0"/>
              <a:t>resident</a:t>
            </a:r>
            <a:r>
              <a:rPr lang="en-US" sz="2200" dirty="0"/>
              <a:t> and </a:t>
            </a:r>
            <a:r>
              <a:rPr lang="en-US" sz="2200" b="1" dirty="0"/>
              <a:t>non-resident</a:t>
            </a:r>
            <a:r>
              <a:rPr lang="en-US" sz="2200" dirty="0"/>
              <a:t> undergraduate students in the 2023 Tuition Cohort, administratively controlled mandatory fees would be </a:t>
            </a:r>
            <a:r>
              <a:rPr lang="en-US" sz="2200" b="1" dirty="0"/>
              <a:t>4.32% </a:t>
            </a:r>
            <a:r>
              <a:rPr lang="en-US" sz="2200" dirty="0"/>
              <a:t>higher than the 2022 Tuition Cohort</a:t>
            </a:r>
            <a:endParaRPr lang="en-US" sz="2400" dirty="0"/>
          </a:p>
          <a:p>
            <a:pPr>
              <a:spcBef>
                <a:spcPts val="0"/>
              </a:spcBef>
              <a:buFont typeface="Arial" panose="020B0604020202020204" pitchFamily="34" charset="0"/>
              <a:buChar char="•"/>
            </a:pPr>
            <a:endParaRPr lang="en-US" sz="2400" dirty="0"/>
          </a:p>
          <a:p>
            <a:pPr>
              <a:spcBef>
                <a:spcPts val="0"/>
              </a:spcBef>
              <a:buFont typeface="Arial" panose="020B0604020202020204" pitchFamily="34" charset="0"/>
              <a:buChar char="•"/>
            </a:pPr>
            <a:r>
              <a:rPr lang="en-US" sz="2200" dirty="0"/>
              <a:t>For the incoming UG cohort, tuition rates and admin-controlled mandatory fees would be </a:t>
            </a:r>
            <a:r>
              <a:rPr lang="en-US" sz="2200" b="1" dirty="0"/>
              <a:t>locked for 5 years</a:t>
            </a:r>
            <a:endParaRPr lang="en-US" sz="2200" dirty="0"/>
          </a:p>
        </p:txBody>
      </p:sp>
      <p:sp>
        <p:nvSpPr>
          <p:cNvPr id="6" name="Title 5"/>
          <p:cNvSpPr>
            <a:spLocks noGrp="1"/>
          </p:cNvSpPr>
          <p:nvPr>
            <p:ph type="title"/>
          </p:nvPr>
        </p:nvSpPr>
        <p:spPr/>
        <p:txBody>
          <a:bodyPr/>
          <a:lstStyle/>
          <a:p>
            <a:pPr algn="l"/>
            <a:r>
              <a:rPr lang="en-US" sz="2800" dirty="0"/>
              <a:t>TFAB Recommendations: Incoming cohort of new undergraduate students </a:t>
            </a:r>
            <a:r>
              <a:rPr lang="en-US" sz="2400" dirty="0"/>
              <a:t>(2023 Tuition Cohort)</a:t>
            </a:r>
            <a:endParaRPr lang="en-US" sz="2800" dirty="0"/>
          </a:p>
        </p:txBody>
      </p:sp>
      <p:cxnSp>
        <p:nvCxnSpPr>
          <p:cNvPr id="5" name="Straight Connector 4"/>
          <p:cNvCxnSpPr/>
          <p:nvPr/>
        </p:nvCxnSpPr>
        <p:spPr bwMode="auto">
          <a:xfrm>
            <a:off x="304800" y="13716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155103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pPr algn="l"/>
            <a:r>
              <a:rPr lang="en-US" sz="2800" dirty="0"/>
              <a:t>Administratively Controlled Mandatory Fees</a:t>
            </a:r>
          </a:p>
        </p:txBody>
      </p:sp>
      <p:cxnSp>
        <p:nvCxnSpPr>
          <p:cNvPr id="5" name="Straight Connector 4"/>
          <p:cNvCxnSpPr/>
          <p:nvPr/>
        </p:nvCxnSpPr>
        <p:spPr bwMode="auto">
          <a:xfrm>
            <a:off x="304800" y="13716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3" name="Picture 2"/>
          <p:cNvPicPr>
            <a:picLocks noChangeAspect="1"/>
          </p:cNvPicPr>
          <p:nvPr/>
        </p:nvPicPr>
        <p:blipFill>
          <a:blip r:embed="rId3"/>
          <a:stretch>
            <a:fillRect/>
          </a:stretch>
        </p:blipFill>
        <p:spPr>
          <a:xfrm>
            <a:off x="76200" y="2057400"/>
            <a:ext cx="9015761" cy="2971800"/>
          </a:xfrm>
          <a:prstGeom prst="rect">
            <a:avLst/>
          </a:prstGeom>
        </p:spPr>
      </p:pic>
      <p:sp>
        <p:nvSpPr>
          <p:cNvPr id="2" name="Rectangle 1"/>
          <p:cNvSpPr/>
          <p:nvPr/>
        </p:nvSpPr>
        <p:spPr>
          <a:xfrm>
            <a:off x="209549" y="6019800"/>
            <a:ext cx="8801101" cy="646331"/>
          </a:xfrm>
          <a:prstGeom prst="rect">
            <a:avLst/>
          </a:prstGeom>
        </p:spPr>
        <p:txBody>
          <a:bodyPr wrap="square">
            <a:spAutoFit/>
          </a:bodyPr>
          <a:lstStyle/>
          <a:p>
            <a:pPr algn="l"/>
            <a:r>
              <a:rPr lang="en-US" dirty="0">
                <a:cs typeface="Arial"/>
              </a:rPr>
              <a:t>Note: </a:t>
            </a:r>
            <a:r>
              <a:rPr lang="en-US" dirty="0"/>
              <a:t>The Incidental Fee (I-Fee) proposal is developed by the ASUO and does not run through the TFAB review process. </a:t>
            </a:r>
          </a:p>
        </p:txBody>
      </p:sp>
    </p:spTree>
    <p:extLst>
      <p:ext uri="{BB962C8B-B14F-4D97-AF65-F5344CB8AC3E}">
        <p14:creationId xmlns:p14="http://schemas.microsoft.com/office/powerpoint/2010/main" val="10047601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524000"/>
            <a:ext cx="8534400" cy="4724400"/>
          </a:xfrm>
        </p:spPr>
        <p:txBody>
          <a:bodyPr/>
          <a:lstStyle/>
          <a:p>
            <a:pPr>
              <a:buFont typeface="Arial" panose="020B0604020202020204" pitchFamily="34" charset="0"/>
              <a:buChar char="•"/>
            </a:pPr>
            <a:r>
              <a:rPr lang="en-US" sz="2400" dirty="0"/>
              <a:t>Most proposed graduate tuition increases for FY24 vary between 0% and 5.0%</a:t>
            </a:r>
          </a:p>
          <a:p>
            <a:pPr>
              <a:buFont typeface="Arial" panose="020B0604020202020204" pitchFamily="34" charset="0"/>
              <a:buChar char="•"/>
            </a:pPr>
            <a:endParaRPr lang="en-US" sz="1600" dirty="0"/>
          </a:p>
          <a:p>
            <a:pPr>
              <a:buFont typeface="Arial" panose="020B0604020202020204" pitchFamily="34" charset="0"/>
              <a:buChar char="•"/>
            </a:pPr>
            <a:r>
              <a:rPr lang="en-US" sz="2400" dirty="0"/>
              <a:t>School of Law: proposed increases of 5% for all    programs to</a:t>
            </a:r>
          </a:p>
          <a:p>
            <a:pPr marL="633413" lvl="1">
              <a:spcBef>
                <a:spcPts val="0"/>
              </a:spcBef>
              <a:buFont typeface="Courier New" panose="02070309020205020404" pitchFamily="49" charset="0"/>
              <a:buChar char="o"/>
            </a:pPr>
            <a:r>
              <a:rPr lang="en-US" sz="2200" dirty="0"/>
              <a:t>Cover increasing operational costs</a:t>
            </a:r>
          </a:p>
          <a:p>
            <a:pPr marL="633413" lvl="1">
              <a:spcBef>
                <a:spcPts val="0"/>
              </a:spcBef>
              <a:buFont typeface="Courier New" panose="02070309020205020404" pitchFamily="49" charset="0"/>
              <a:buChar char="o"/>
            </a:pPr>
            <a:r>
              <a:rPr lang="en-US" sz="2200" dirty="0"/>
              <a:t>Invest in key student supports</a:t>
            </a:r>
          </a:p>
          <a:p>
            <a:pPr marL="1090613" lvl="2" indent="-285750">
              <a:spcBef>
                <a:spcPts val="0"/>
              </a:spcBef>
              <a:buFont typeface="Wingdings" panose="05000000000000000000" pitchFamily="2" charset="2"/>
              <a:buChar char="§"/>
            </a:pPr>
            <a:r>
              <a:rPr lang="en-US" sz="2000" dirty="0"/>
              <a:t>Scholarships</a:t>
            </a:r>
          </a:p>
          <a:p>
            <a:pPr marL="1090613" lvl="2" indent="-285750">
              <a:spcBef>
                <a:spcPts val="0"/>
              </a:spcBef>
              <a:buFont typeface="Wingdings" panose="05000000000000000000" pitchFamily="2" charset="2"/>
              <a:buChar char="§"/>
            </a:pPr>
            <a:r>
              <a:rPr lang="en-US" sz="2000" dirty="0"/>
              <a:t>Student advising and wellness resources</a:t>
            </a:r>
          </a:p>
          <a:p>
            <a:pPr marL="1090613" lvl="2" indent="-285750">
              <a:spcBef>
                <a:spcPts val="0"/>
              </a:spcBef>
              <a:buFont typeface="Wingdings" panose="05000000000000000000" pitchFamily="2" charset="2"/>
              <a:buChar char="§"/>
            </a:pPr>
            <a:r>
              <a:rPr lang="en-US" sz="2000" dirty="0"/>
              <a:t>Faculty expertise (Indian law, Business law, Environmental law)</a:t>
            </a:r>
          </a:p>
          <a:p>
            <a:pPr marL="1090613" lvl="2" indent="-285750">
              <a:spcBef>
                <a:spcPts val="0"/>
              </a:spcBef>
              <a:buFont typeface="Wingdings" panose="05000000000000000000" pitchFamily="2" charset="2"/>
              <a:buChar char="§"/>
            </a:pPr>
            <a:endParaRPr lang="en-US" sz="2000" dirty="0"/>
          </a:p>
          <a:p>
            <a:pPr>
              <a:spcBef>
                <a:spcPts val="0"/>
              </a:spcBef>
            </a:pPr>
            <a:r>
              <a:rPr lang="en-US" sz="2400" dirty="0"/>
              <a:t>Business School proposed to restructure tuition for new MBA / MSF students to better reflect tuition structure of underlying programs</a:t>
            </a:r>
          </a:p>
          <a:p>
            <a:pPr marL="1090613" lvl="2" indent="-285750">
              <a:spcBef>
                <a:spcPts val="0"/>
              </a:spcBef>
              <a:buFont typeface="Wingdings" panose="05000000000000000000" pitchFamily="2" charset="2"/>
              <a:buChar char="§"/>
            </a:pPr>
            <a:endParaRPr lang="en-US" sz="2000" dirty="0"/>
          </a:p>
          <a:p>
            <a:pPr marL="290513">
              <a:spcBef>
                <a:spcPts val="0"/>
              </a:spcBef>
              <a:buFont typeface="Wingdings" panose="05000000000000000000" pitchFamily="2" charset="2"/>
              <a:buChar char="§"/>
            </a:pPr>
            <a:endParaRPr lang="en-US" sz="2800" dirty="0"/>
          </a:p>
        </p:txBody>
      </p:sp>
      <p:sp>
        <p:nvSpPr>
          <p:cNvPr id="6" name="Title 5"/>
          <p:cNvSpPr>
            <a:spLocks noGrp="1"/>
          </p:cNvSpPr>
          <p:nvPr>
            <p:ph type="title"/>
          </p:nvPr>
        </p:nvSpPr>
        <p:spPr>
          <a:xfrm>
            <a:off x="304800" y="228600"/>
            <a:ext cx="8610600" cy="1112838"/>
          </a:xfrm>
        </p:spPr>
        <p:txBody>
          <a:bodyPr/>
          <a:lstStyle/>
          <a:p>
            <a:pPr algn="l"/>
            <a:r>
              <a:rPr lang="en-US" sz="2800" dirty="0"/>
              <a:t>Graduate Tuition Proposals</a:t>
            </a:r>
          </a:p>
        </p:txBody>
      </p:sp>
      <p:cxnSp>
        <p:nvCxnSpPr>
          <p:cNvPr id="5" name="Straight Connector 4"/>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843503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5"/>
          <p:cNvPicPr>
            <a:picLocks noChangeAspect="1" noChangeArrowheads="1"/>
          </p:cNvPicPr>
          <p:nvPr/>
        </p:nvPicPr>
        <p:blipFill>
          <a:blip r:embed="rId3" cstate="print"/>
          <a:srcRect/>
          <a:stretch>
            <a:fillRect/>
          </a:stretch>
        </p:blipFill>
        <p:spPr bwMode="auto">
          <a:xfrm>
            <a:off x="0" y="0"/>
            <a:ext cx="9144000" cy="1074738"/>
          </a:xfrm>
          <a:prstGeom prst="rect">
            <a:avLst/>
          </a:prstGeom>
          <a:noFill/>
          <a:ln w="9525">
            <a:noFill/>
            <a:miter lim="800000"/>
            <a:headEnd/>
            <a:tailEnd/>
          </a:ln>
        </p:spPr>
      </p:pic>
      <p:sp>
        <p:nvSpPr>
          <p:cNvPr id="3" name="Title 2"/>
          <p:cNvSpPr>
            <a:spLocks noGrp="1"/>
          </p:cNvSpPr>
          <p:nvPr>
            <p:ph type="ctrTitle"/>
          </p:nvPr>
        </p:nvSpPr>
        <p:spPr>
          <a:xfrm>
            <a:off x="685800" y="2339977"/>
            <a:ext cx="7772400" cy="1470025"/>
          </a:xfrm>
        </p:spPr>
        <p:txBody>
          <a:bodyPr/>
          <a:lstStyle/>
          <a:p>
            <a:r>
              <a:rPr lang="en-US" sz="3600" dirty="0"/>
              <a:t>President’s Tuition Forum</a:t>
            </a:r>
            <a:br>
              <a:rPr lang="en-US" sz="3600" dirty="0"/>
            </a:br>
            <a:r>
              <a:rPr lang="en-US" sz="3600" dirty="0"/>
              <a:t>Financial Briefing</a:t>
            </a:r>
            <a:br>
              <a:rPr lang="en-US" sz="3600" dirty="0"/>
            </a:br>
            <a:r>
              <a:rPr lang="en-US" sz="3600" dirty="0"/>
              <a:t>&amp; </a:t>
            </a:r>
            <a:r>
              <a:rPr lang="en-US" sz="3600"/>
              <a:t>TFAB Recommendations</a:t>
            </a:r>
            <a:endParaRPr lang="en-US" sz="3600" dirty="0"/>
          </a:p>
        </p:txBody>
      </p:sp>
      <p:sp>
        <p:nvSpPr>
          <p:cNvPr id="2" name="Content Placeholder 1"/>
          <p:cNvSpPr>
            <a:spLocks noGrp="1"/>
          </p:cNvSpPr>
          <p:nvPr>
            <p:ph type="subTitle" idx="1"/>
          </p:nvPr>
        </p:nvSpPr>
        <p:spPr>
          <a:xfrm>
            <a:off x="1371600" y="4343400"/>
            <a:ext cx="6248400" cy="1752600"/>
          </a:xfrm>
        </p:spPr>
        <p:txBody>
          <a:bodyPr/>
          <a:lstStyle/>
          <a:p>
            <a:r>
              <a:rPr lang="en-US" sz="2800" b="1"/>
              <a:t>February 16th, 2023</a:t>
            </a:r>
            <a:endParaRPr lang="en-US" sz="2800" b="1" dirty="0"/>
          </a:p>
          <a:p>
            <a:endParaRPr 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1524000"/>
            <a:ext cx="8305800" cy="3840163"/>
          </a:xfrm>
        </p:spPr>
        <p:txBody>
          <a:bodyPr/>
          <a:lstStyle/>
          <a:p>
            <a:pPr>
              <a:spcBef>
                <a:spcPts val="0"/>
              </a:spcBef>
            </a:pPr>
            <a:r>
              <a:rPr lang="en-US" sz="2400" dirty="0"/>
              <a:t>President is collecting feedback from students, faculty, and staff on TFAB Recommendations (via forum and online survey)</a:t>
            </a:r>
          </a:p>
          <a:p>
            <a:pPr marL="457200" lvl="1" indent="0">
              <a:spcBef>
                <a:spcPts val="0"/>
              </a:spcBef>
              <a:buNone/>
            </a:pPr>
            <a:endParaRPr lang="en-US" sz="2000" dirty="0"/>
          </a:p>
          <a:p>
            <a:pPr>
              <a:spcBef>
                <a:spcPts val="0"/>
              </a:spcBef>
            </a:pPr>
            <a:endParaRPr lang="en-US" sz="2400" dirty="0"/>
          </a:p>
          <a:p>
            <a:pPr>
              <a:spcBef>
                <a:spcPts val="0"/>
              </a:spcBef>
            </a:pPr>
            <a:r>
              <a:rPr lang="en-US" sz="2400" dirty="0"/>
              <a:t>President will forward his tuition and fee proposals to the Board of Trustees in early March</a:t>
            </a:r>
          </a:p>
          <a:p>
            <a:pPr>
              <a:spcBef>
                <a:spcPts val="0"/>
              </a:spcBef>
            </a:pPr>
            <a:endParaRPr lang="en-US" sz="2400" dirty="0"/>
          </a:p>
          <a:p>
            <a:pPr>
              <a:spcBef>
                <a:spcPts val="0"/>
              </a:spcBef>
            </a:pPr>
            <a:endParaRPr lang="en-US" sz="2400" dirty="0"/>
          </a:p>
          <a:p>
            <a:pPr>
              <a:spcBef>
                <a:spcPts val="0"/>
              </a:spcBef>
            </a:pPr>
            <a:r>
              <a:rPr lang="en-US" sz="2400" dirty="0"/>
              <a:t>Board will make decisions about FY24 tuition and fee proposal at Board Meeting on March 13th &amp; 14th</a:t>
            </a:r>
            <a:endParaRPr lang="en-US" sz="2400" dirty="0">
              <a:cs typeface="Arial"/>
            </a:endParaRPr>
          </a:p>
        </p:txBody>
      </p:sp>
      <p:sp>
        <p:nvSpPr>
          <p:cNvPr id="7" name="Title 1"/>
          <p:cNvSpPr txBox="1">
            <a:spLocks/>
          </p:cNvSpPr>
          <p:nvPr/>
        </p:nvSpPr>
        <p:spPr bwMode="auto">
          <a:xfrm>
            <a:off x="304800" y="384571"/>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2800" dirty="0"/>
              <a:t>Next Steps </a:t>
            </a: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625512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533401"/>
            <a:ext cx="8305800" cy="6019800"/>
          </a:xfrm>
        </p:spPr>
        <p:txBody>
          <a:bodyPr/>
          <a:lstStyle/>
          <a:p>
            <a:pPr marL="0" indent="0" algn="ctr">
              <a:spcBef>
                <a:spcPts val="0"/>
              </a:spcBef>
              <a:buNone/>
            </a:pPr>
            <a:r>
              <a:rPr lang="en-US" sz="5400" dirty="0"/>
              <a:t>Small group discussions</a:t>
            </a:r>
          </a:p>
          <a:p>
            <a:pPr marL="0" indent="0" algn="ctr">
              <a:spcBef>
                <a:spcPts val="0"/>
              </a:spcBef>
              <a:buNone/>
            </a:pPr>
            <a:endParaRPr lang="en-US" sz="6600" dirty="0">
              <a:cs typeface="Arial"/>
            </a:endParaRPr>
          </a:p>
          <a:p>
            <a:pPr marL="0" indent="0" algn="ctr">
              <a:spcBef>
                <a:spcPts val="0"/>
              </a:spcBef>
              <a:buNone/>
            </a:pPr>
            <a:r>
              <a:rPr lang="en-US" sz="3600" dirty="0">
                <a:cs typeface="Arial"/>
              </a:rPr>
              <a:t>Form for your feedback online:</a:t>
            </a:r>
          </a:p>
          <a:p>
            <a:pPr marL="0" indent="0" algn="ctr">
              <a:spcBef>
                <a:spcPts val="0"/>
              </a:spcBef>
              <a:buNone/>
            </a:pPr>
            <a:endParaRPr lang="en-US" sz="3400" dirty="0">
              <a:cs typeface="Arial"/>
            </a:endParaRPr>
          </a:p>
          <a:p>
            <a:pPr marL="0" indent="0" algn="ctr">
              <a:spcBef>
                <a:spcPts val="0"/>
              </a:spcBef>
              <a:buNone/>
            </a:pPr>
            <a:endParaRPr lang="en-US" sz="3400" dirty="0">
              <a:cs typeface="Arial"/>
            </a:endParaRPr>
          </a:p>
          <a:p>
            <a:pPr marL="0" indent="0" algn="ctr">
              <a:spcBef>
                <a:spcPts val="0"/>
              </a:spcBef>
              <a:buNone/>
            </a:pPr>
            <a:endParaRPr lang="en-US" sz="3400" dirty="0">
              <a:cs typeface="Arial"/>
            </a:endParaRPr>
          </a:p>
          <a:p>
            <a:pPr marL="0" indent="0" algn="ctr">
              <a:spcBef>
                <a:spcPts val="0"/>
              </a:spcBef>
              <a:buNone/>
            </a:pPr>
            <a:endParaRPr lang="en-US" sz="3400" dirty="0">
              <a:cs typeface="Arial"/>
            </a:endParaRPr>
          </a:p>
          <a:p>
            <a:pPr marL="0" indent="0" algn="ctr">
              <a:spcBef>
                <a:spcPts val="0"/>
              </a:spcBef>
              <a:buNone/>
            </a:pPr>
            <a:endParaRPr lang="en-US" sz="3400" dirty="0">
              <a:cs typeface="Arial"/>
            </a:endParaRPr>
          </a:p>
          <a:p>
            <a:pPr marL="0" indent="0" algn="ctr">
              <a:spcBef>
                <a:spcPts val="0"/>
              </a:spcBef>
              <a:buNone/>
            </a:pPr>
            <a:endParaRPr lang="en-US" sz="3400" dirty="0">
              <a:cs typeface="Arial"/>
            </a:endParaRPr>
          </a:p>
          <a:p>
            <a:pPr marL="0" indent="0" algn="ctr">
              <a:spcBef>
                <a:spcPts val="0"/>
              </a:spcBef>
              <a:buNone/>
            </a:pPr>
            <a:r>
              <a:rPr lang="en-US" sz="3600" dirty="0">
                <a:cs typeface="Arial"/>
              </a:rPr>
              <a:t>See also: </a:t>
            </a:r>
            <a:r>
              <a:rPr lang="en-US" sz="3600" u="sng" dirty="0">
                <a:cs typeface="Arial"/>
              </a:rPr>
              <a:t>tuition.uoregon.edu</a:t>
            </a:r>
          </a:p>
        </p:txBody>
      </p:sp>
      <p:pic>
        <p:nvPicPr>
          <p:cNvPr id="2" name="Picture 1"/>
          <p:cNvPicPr>
            <a:picLocks noChangeAspect="1"/>
          </p:cNvPicPr>
          <p:nvPr/>
        </p:nvPicPr>
        <p:blipFill>
          <a:blip r:embed="rId3"/>
          <a:stretch>
            <a:fillRect/>
          </a:stretch>
        </p:blipFill>
        <p:spPr>
          <a:xfrm>
            <a:off x="3162300" y="2971800"/>
            <a:ext cx="3048000" cy="3068548"/>
          </a:xfrm>
          <a:prstGeom prst="rect">
            <a:avLst/>
          </a:prstGeom>
        </p:spPr>
      </p:pic>
    </p:spTree>
    <p:extLst>
      <p:ext uri="{BB962C8B-B14F-4D97-AF65-F5344CB8AC3E}">
        <p14:creationId xmlns:p14="http://schemas.microsoft.com/office/powerpoint/2010/main" val="28714425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548054" y="381002"/>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4000" dirty="0"/>
              <a:t>Agenda</a:t>
            </a:r>
            <a:endParaRPr lang="en-US" sz="4000" kern="0" dirty="0">
              <a:latin typeface="Arial" panose="020B0604020202020204" pitchFamily="34" charset="0"/>
              <a:cs typeface="Arial" panose="020B0604020202020204" pitchFamily="34" charset="0"/>
            </a:endParaRPr>
          </a:p>
        </p:txBody>
      </p:sp>
      <p:sp>
        <p:nvSpPr>
          <p:cNvPr id="5" name="Content Placeholder 2"/>
          <p:cNvSpPr>
            <a:spLocks noGrp="1"/>
          </p:cNvSpPr>
          <p:nvPr>
            <p:ph idx="1"/>
          </p:nvPr>
        </p:nvSpPr>
        <p:spPr>
          <a:xfrm>
            <a:off x="1371600" y="1447802"/>
            <a:ext cx="6781800" cy="4983163"/>
          </a:xfrm>
        </p:spPr>
        <p:txBody>
          <a:bodyPr/>
          <a:lstStyle/>
          <a:p>
            <a:pPr>
              <a:spcBef>
                <a:spcPts val="0"/>
              </a:spcBef>
            </a:pPr>
            <a:r>
              <a:rPr lang="en-US" dirty="0"/>
              <a:t>UO Budget Structure</a:t>
            </a:r>
          </a:p>
          <a:p>
            <a:pPr>
              <a:spcBef>
                <a:spcPts val="0"/>
              </a:spcBef>
            </a:pPr>
            <a:endParaRPr lang="en-US" dirty="0"/>
          </a:p>
          <a:p>
            <a:pPr>
              <a:spcBef>
                <a:spcPts val="0"/>
              </a:spcBef>
            </a:pPr>
            <a:r>
              <a:rPr lang="en-US" dirty="0"/>
              <a:t>Cost Drivers </a:t>
            </a:r>
          </a:p>
          <a:p>
            <a:pPr>
              <a:spcBef>
                <a:spcPts val="0"/>
              </a:spcBef>
            </a:pPr>
            <a:endParaRPr lang="en-US" dirty="0">
              <a:cs typeface="Arial"/>
            </a:endParaRPr>
          </a:p>
          <a:p>
            <a:pPr>
              <a:spcBef>
                <a:spcPts val="0"/>
              </a:spcBef>
            </a:pPr>
            <a:r>
              <a:rPr lang="en-US" dirty="0">
                <a:cs typeface="Arial"/>
              </a:rPr>
              <a:t>Guaranteed Tuition Program </a:t>
            </a:r>
          </a:p>
          <a:p>
            <a:pPr>
              <a:spcBef>
                <a:spcPts val="0"/>
              </a:spcBef>
            </a:pPr>
            <a:endParaRPr lang="en-US" dirty="0">
              <a:cs typeface="Arial"/>
            </a:endParaRPr>
          </a:p>
          <a:p>
            <a:pPr>
              <a:spcBef>
                <a:spcPts val="0"/>
              </a:spcBef>
            </a:pPr>
            <a:r>
              <a:rPr lang="en-US" dirty="0">
                <a:cs typeface="Arial"/>
              </a:rPr>
              <a:t>TFAB Recommendations </a:t>
            </a:r>
          </a:p>
          <a:p>
            <a:pPr>
              <a:spcBef>
                <a:spcPts val="0"/>
              </a:spcBef>
            </a:pPr>
            <a:endParaRPr lang="en-US" dirty="0">
              <a:cs typeface="Arial"/>
            </a:endParaRPr>
          </a:p>
          <a:p>
            <a:pPr>
              <a:spcBef>
                <a:spcPts val="0"/>
              </a:spcBef>
            </a:pPr>
            <a:r>
              <a:rPr lang="en-US" dirty="0">
                <a:cs typeface="Arial"/>
              </a:rPr>
              <a:t>Small Group Discussions </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Tree>
    <p:extLst>
      <p:ext uri="{BB962C8B-B14F-4D97-AF65-F5344CB8AC3E}">
        <p14:creationId xmlns:p14="http://schemas.microsoft.com/office/powerpoint/2010/main" val="2210039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1143000" y="423658"/>
            <a:ext cx="7010400" cy="811720"/>
          </a:xfrm>
        </p:spPr>
        <p:txBody>
          <a:bodyPr/>
          <a:lstStyle/>
          <a:p>
            <a:pPr algn="l" eaLnBrk="1" hangingPunct="1"/>
            <a:r>
              <a:rPr lang="en-US" altLang="en-US" sz="3600" dirty="0">
                <a:latin typeface="+mn-lt"/>
                <a:cs typeface="Arial" panose="020B0604020202020204" pitchFamily="34" charset="0"/>
              </a:rPr>
              <a:t>UO Budget Structure</a:t>
            </a:r>
          </a:p>
        </p:txBody>
      </p:sp>
      <p:sp>
        <p:nvSpPr>
          <p:cNvPr id="8" name="Rectangle 7"/>
          <p:cNvSpPr/>
          <p:nvPr/>
        </p:nvSpPr>
        <p:spPr>
          <a:xfrm>
            <a:off x="1981200" y="3283740"/>
            <a:ext cx="2362200" cy="2667000"/>
          </a:xfrm>
          <a:prstGeom prst="rect">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latin typeface="Arial" panose="020B0604020202020204" pitchFamily="34" charset="0"/>
              <a:cs typeface="Arial" panose="020B0604020202020204" pitchFamily="34" charset="0"/>
            </a:endParaRPr>
          </a:p>
        </p:txBody>
      </p:sp>
      <p:sp>
        <p:nvSpPr>
          <p:cNvPr id="9" name="Rectangle 8"/>
          <p:cNvSpPr/>
          <p:nvPr/>
        </p:nvSpPr>
        <p:spPr>
          <a:xfrm>
            <a:off x="2130650" y="312603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School &amp; College Budgets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0" name="TextBox 9"/>
          <p:cNvSpPr txBox="1">
            <a:spLocks noChangeArrowheads="1"/>
          </p:cNvSpPr>
          <p:nvPr/>
        </p:nvSpPr>
        <p:spPr bwMode="auto">
          <a:xfrm>
            <a:off x="2135413" y="1384543"/>
            <a:ext cx="15103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en-US" sz="2000" u="sng" dirty="0">
                <a:latin typeface="Arial" panose="020B0604020202020204" pitchFamily="34" charset="0"/>
                <a:cs typeface="Arial" panose="020B0604020202020204" pitchFamily="34" charset="0"/>
              </a:rPr>
              <a:t>E&amp;G Funds</a:t>
            </a:r>
          </a:p>
        </p:txBody>
      </p:sp>
      <p:sp>
        <p:nvSpPr>
          <p:cNvPr id="11" name="TextBox 10"/>
          <p:cNvSpPr txBox="1">
            <a:spLocks noChangeArrowheads="1"/>
          </p:cNvSpPr>
          <p:nvPr/>
        </p:nvSpPr>
        <p:spPr bwMode="auto">
          <a:xfrm>
            <a:off x="5029202" y="1371600"/>
            <a:ext cx="160813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en-US" altLang="en-US" sz="2000" u="sng" dirty="0">
                <a:latin typeface="Arial" panose="020B0604020202020204" pitchFamily="34" charset="0"/>
                <a:cs typeface="Arial" panose="020B0604020202020204" pitchFamily="34" charset="0"/>
              </a:rPr>
              <a:t>Other Funds</a:t>
            </a:r>
          </a:p>
        </p:txBody>
      </p:sp>
      <p:sp>
        <p:nvSpPr>
          <p:cNvPr id="12" name="Rectangle 11"/>
          <p:cNvSpPr/>
          <p:nvPr/>
        </p:nvSpPr>
        <p:spPr>
          <a:xfrm>
            <a:off x="2130650" y="396423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Central Admin</a:t>
            </a:r>
          </a:p>
          <a:p>
            <a:pPr algn="ctr">
              <a:defRPr/>
            </a:pPr>
            <a:r>
              <a:rPr lang="en-US" sz="1400" dirty="0">
                <a:solidFill>
                  <a:schemeClr val="tx1"/>
                </a:solidFill>
                <a:latin typeface="Arial" panose="020B0604020202020204" pitchFamily="34" charset="0"/>
                <a:cs typeface="Arial" panose="020B0604020202020204" pitchFamily="34" charset="0"/>
              </a:rPr>
              <a:t>Budgets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3" name="Rectangle 12"/>
          <p:cNvSpPr/>
          <p:nvPr/>
        </p:nvSpPr>
        <p:spPr>
          <a:xfrm>
            <a:off x="2130650" y="480243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Institutional Expenses</a:t>
            </a:r>
          </a:p>
          <a:p>
            <a:pPr algn="ctr">
              <a:defRPr/>
            </a:pPr>
            <a:r>
              <a:rPr lang="en-US" sz="1400" dirty="0">
                <a:solidFill>
                  <a:schemeClr val="tx1"/>
                </a:solidFill>
                <a:latin typeface="Arial" panose="020B0604020202020204" pitchFamily="34" charset="0"/>
                <a:cs typeface="Arial" panose="020B0604020202020204" pitchFamily="34" charset="0"/>
              </a:rPr>
              <a:t>(Debt, assessments, utilities, leases)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4" name="TextBox 13"/>
          <p:cNvSpPr txBox="1">
            <a:spLocks noChangeArrowheads="1"/>
          </p:cNvSpPr>
          <p:nvPr/>
        </p:nvSpPr>
        <p:spPr bwMode="auto">
          <a:xfrm>
            <a:off x="1902050" y="1786485"/>
            <a:ext cx="2898550"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eaLnBrk="1" hangingPunct="1">
              <a:buFont typeface="Arial" charset="0"/>
              <a:buChar char="•"/>
            </a:pPr>
            <a:r>
              <a:rPr lang="en-US" altLang="en-US" sz="1400" i="1" dirty="0">
                <a:latin typeface="Arial" panose="020B0604020202020204" pitchFamily="34" charset="0"/>
                <a:cs typeface="Arial" panose="020B0604020202020204" pitchFamily="34" charset="0"/>
              </a:rPr>
              <a:t>Tuition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State Appropriation</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F&amp;A Return</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Overhead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Fee revenue, interest earnings</a:t>
            </a:r>
          </a:p>
        </p:txBody>
      </p:sp>
      <p:sp>
        <p:nvSpPr>
          <p:cNvPr id="15" name="TextBox 14"/>
          <p:cNvSpPr txBox="1">
            <a:spLocks noChangeArrowheads="1"/>
          </p:cNvSpPr>
          <p:nvPr/>
        </p:nvSpPr>
        <p:spPr bwMode="auto">
          <a:xfrm>
            <a:off x="4876802" y="1784655"/>
            <a:ext cx="3070071"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285750" indent="-28575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l" eaLnBrk="1" hangingPunct="1">
              <a:buFont typeface="Arial" charset="0"/>
              <a:buChar char="•"/>
            </a:pPr>
            <a:r>
              <a:rPr lang="en-US" altLang="en-US" sz="1400" i="1" dirty="0">
                <a:latin typeface="Arial" panose="020B0604020202020204" pitchFamily="34" charset="0"/>
                <a:cs typeface="Arial" panose="020B0604020202020204" pitchFamily="34" charset="0"/>
              </a:rPr>
              <a:t>Grants and Contracts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Auxiliary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Service Center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Designated Operations Revenue</a:t>
            </a:r>
          </a:p>
          <a:p>
            <a:pPr algn="l" eaLnBrk="1" hangingPunct="1">
              <a:buFont typeface="Arial" charset="0"/>
              <a:buChar char="•"/>
            </a:pPr>
            <a:r>
              <a:rPr lang="en-US" altLang="en-US" sz="1400" i="1" dirty="0">
                <a:latin typeface="Arial" panose="020B0604020202020204" pitchFamily="34" charset="0"/>
                <a:cs typeface="Arial" panose="020B0604020202020204" pitchFamily="34" charset="0"/>
              </a:rPr>
              <a:t>Restricted gifts</a:t>
            </a:r>
          </a:p>
        </p:txBody>
      </p:sp>
      <p:sp>
        <p:nvSpPr>
          <p:cNvPr id="17" name="Rectangle 16"/>
          <p:cNvSpPr/>
          <p:nvPr/>
        </p:nvSpPr>
        <p:spPr>
          <a:xfrm>
            <a:off x="5105400" y="31242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Grants &amp; Contracts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8" name="Rectangle 17"/>
          <p:cNvSpPr/>
          <p:nvPr/>
        </p:nvSpPr>
        <p:spPr>
          <a:xfrm>
            <a:off x="5105400" y="39624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Plant Funds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19" name="Rectangle 18"/>
          <p:cNvSpPr/>
          <p:nvPr/>
        </p:nvSpPr>
        <p:spPr>
          <a:xfrm>
            <a:off x="5105400" y="48006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200" dirty="0">
                <a:solidFill>
                  <a:schemeClr val="tx1"/>
                </a:solidFill>
                <a:latin typeface="Arial" panose="020B0604020202020204" pitchFamily="34" charset="0"/>
                <a:cs typeface="Arial" panose="020B0604020202020204" pitchFamily="34" charset="0"/>
              </a:rPr>
              <a:t>Auxiliary, Service Centers, and Designated Ops Funds</a:t>
            </a:r>
          </a:p>
          <a:p>
            <a:pPr algn="ctr">
              <a:defRPr/>
            </a:pPr>
            <a:endParaRPr lang="en-US" dirty="0">
              <a:solidFill>
                <a:schemeClr val="tx1"/>
              </a:solidFill>
              <a:latin typeface="Arial" panose="020B0604020202020204" pitchFamily="34" charset="0"/>
              <a:cs typeface="Arial" panose="020B0604020202020204" pitchFamily="34" charset="0"/>
            </a:endParaRPr>
          </a:p>
        </p:txBody>
      </p:sp>
      <p:sp>
        <p:nvSpPr>
          <p:cNvPr id="20" name="Rectangle 19"/>
          <p:cNvSpPr/>
          <p:nvPr/>
        </p:nvSpPr>
        <p:spPr>
          <a:xfrm>
            <a:off x="5105400" y="5562600"/>
            <a:ext cx="1981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latin typeface="Arial" panose="020B0604020202020204" pitchFamily="34" charset="0"/>
              <a:cs typeface="Arial" panose="020B0604020202020204" pitchFamily="34" charset="0"/>
            </a:endParaRPr>
          </a:p>
          <a:p>
            <a:pPr algn="ctr">
              <a:defRPr/>
            </a:pPr>
            <a:r>
              <a:rPr lang="en-US" sz="1400" dirty="0">
                <a:solidFill>
                  <a:schemeClr val="tx1"/>
                </a:solidFill>
                <a:latin typeface="Arial" panose="020B0604020202020204" pitchFamily="34" charset="0"/>
                <a:cs typeface="Arial" panose="020B0604020202020204" pitchFamily="34" charset="0"/>
              </a:rPr>
              <a:t>Restricted Gifts</a:t>
            </a:r>
          </a:p>
          <a:p>
            <a:pPr algn="ctr">
              <a:defRPr/>
            </a:pPr>
            <a:endParaRPr lang="en-US"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934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52399" y="685800"/>
          <a:ext cx="8839200" cy="6107370"/>
        </p:xfrm>
        <a:graphic>
          <a:graphicData uri="http://schemas.openxmlformats.org/drawingml/2006/table">
            <a:tbl>
              <a:tblPr firstRow="1" bandRow="1">
                <a:tableStyleId>{5C22544A-7EE6-4342-B048-85BDC9FD1C3A}</a:tableStyleId>
              </a:tblPr>
              <a:tblGrid>
                <a:gridCol w="1722894">
                  <a:extLst>
                    <a:ext uri="{9D8B030D-6E8A-4147-A177-3AD203B41FA5}">
                      <a16:colId xmlns:a16="http://schemas.microsoft.com/office/drawing/2014/main" val="3781524584"/>
                    </a:ext>
                  </a:extLst>
                </a:gridCol>
                <a:gridCol w="1629907">
                  <a:extLst>
                    <a:ext uri="{9D8B030D-6E8A-4147-A177-3AD203B41FA5}">
                      <a16:colId xmlns:a16="http://schemas.microsoft.com/office/drawing/2014/main" val="2755805797"/>
                    </a:ext>
                  </a:extLst>
                </a:gridCol>
                <a:gridCol w="5486399">
                  <a:extLst>
                    <a:ext uri="{9D8B030D-6E8A-4147-A177-3AD203B41FA5}">
                      <a16:colId xmlns:a16="http://schemas.microsoft.com/office/drawing/2014/main" val="1822197485"/>
                    </a:ext>
                  </a:extLst>
                </a:gridCol>
              </a:tblGrid>
              <a:tr h="715956">
                <a:tc>
                  <a:txBody>
                    <a:bodyPr/>
                    <a:lstStyle/>
                    <a:p>
                      <a:pPr algn="ctr"/>
                      <a:r>
                        <a:rPr lang="en-US" sz="1600" dirty="0">
                          <a:solidFill>
                            <a:schemeClr val="bg1"/>
                          </a:solidFill>
                        </a:rPr>
                        <a:t>Cost Driver</a:t>
                      </a:r>
                      <a:r>
                        <a:rPr lang="en-US" sz="1600" dirty="0">
                          <a:solidFill>
                            <a:schemeClr val="tx1"/>
                          </a:solidFill>
                        </a:rPr>
                        <a:t>  </a:t>
                      </a:r>
                    </a:p>
                  </a:txBody>
                  <a:tcPr marL="68580" marR="68580" marT="34291" marB="34291" anchor="ctr">
                    <a:solidFill>
                      <a:schemeClr val="tx1"/>
                    </a:solidFill>
                  </a:tcPr>
                </a:tc>
                <a:tc>
                  <a:txBody>
                    <a:bodyPr/>
                    <a:lstStyle/>
                    <a:p>
                      <a:pPr algn="ctr"/>
                      <a:r>
                        <a:rPr lang="en-US" sz="1600" baseline="0" dirty="0">
                          <a:solidFill>
                            <a:schemeClr val="bg1"/>
                          </a:solidFill>
                        </a:rPr>
                        <a:t>Projected FY24 Cost Increase</a:t>
                      </a:r>
                      <a:endParaRPr lang="en-US" sz="1600" dirty="0">
                        <a:solidFill>
                          <a:srgbClr val="FF0000"/>
                        </a:solidFill>
                      </a:endParaRPr>
                    </a:p>
                  </a:txBody>
                  <a:tcPr marL="68580" marR="68580" marT="34291" marB="34291" anchor="ctr">
                    <a:solidFill>
                      <a:schemeClr val="tx1"/>
                    </a:solidFill>
                  </a:tcPr>
                </a:tc>
                <a:tc>
                  <a:txBody>
                    <a:bodyPr/>
                    <a:lstStyle/>
                    <a:p>
                      <a:pPr algn="ctr"/>
                      <a:r>
                        <a:rPr lang="en-US" sz="1600" dirty="0">
                          <a:solidFill>
                            <a:schemeClr val="bg1"/>
                          </a:solidFill>
                        </a:rPr>
                        <a:t>Notes</a:t>
                      </a:r>
                    </a:p>
                  </a:txBody>
                  <a:tcPr marL="68580" marR="68580" marT="34291" marB="34291" anchor="ctr">
                    <a:solidFill>
                      <a:schemeClr val="tx1"/>
                    </a:solidFill>
                  </a:tcPr>
                </a:tc>
                <a:extLst>
                  <a:ext uri="{0D108BD9-81ED-4DB2-BD59-A6C34878D82A}">
                    <a16:rowId xmlns:a16="http://schemas.microsoft.com/office/drawing/2014/main" val="144838737"/>
                  </a:ext>
                </a:extLst>
              </a:tr>
              <a:tr h="1318591">
                <a:tc>
                  <a:txBody>
                    <a:bodyPr/>
                    <a:lstStyle/>
                    <a:p>
                      <a:r>
                        <a:rPr lang="en-US" sz="1450" dirty="0">
                          <a:solidFill>
                            <a:schemeClr val="tx1"/>
                          </a:solidFill>
                        </a:rPr>
                        <a:t>Faculty, Staff and GE Salary and OPE</a:t>
                      </a:r>
                    </a:p>
                  </a:txBody>
                  <a:tcPr marL="68580" marR="68580" marT="34291" marB="34291" anchor="ctr">
                    <a:solidFill>
                      <a:schemeClr val="bg1">
                        <a:lumMod val="75000"/>
                      </a:schemeClr>
                    </a:solidFill>
                  </a:tcPr>
                </a:tc>
                <a:tc>
                  <a:txBody>
                    <a:bodyPr/>
                    <a:lstStyle/>
                    <a:p>
                      <a:pPr algn="ctr"/>
                      <a:r>
                        <a:rPr lang="en-US" sz="1450" dirty="0">
                          <a:solidFill>
                            <a:schemeClr val="tx1"/>
                          </a:solidFill>
                        </a:rPr>
                        <a:t>$11.9 </a:t>
                      </a:r>
                      <a:r>
                        <a:rPr lang="en-US" sz="1450" baseline="0" dirty="0">
                          <a:solidFill>
                            <a:schemeClr val="tx1"/>
                          </a:solidFill>
                        </a:rPr>
                        <a:t>million</a:t>
                      </a:r>
                      <a:endParaRPr lang="en-US" sz="1450" dirty="0">
                        <a:solidFill>
                          <a:schemeClr val="tx1"/>
                        </a:solidFill>
                      </a:endParaRPr>
                    </a:p>
                  </a:txBody>
                  <a:tcPr marL="68580" marR="68580" marT="34291" marB="34291" anchor="ct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50" dirty="0">
                          <a:solidFill>
                            <a:schemeClr val="tx1"/>
                          </a:solidFill>
                        </a:rPr>
                        <a:t>E&amp;G employee increases based on collective bargaining</a:t>
                      </a:r>
                      <a:r>
                        <a:rPr lang="en-US" sz="1450" baseline="0" dirty="0">
                          <a:solidFill>
                            <a:schemeClr val="tx1"/>
                          </a:solidFill>
                        </a:rPr>
                        <a:t> agreements for approximately 1,216 graduate employees, 1,471 faculty, and 700 classified staff.  Also includes salary increases for approximately 1,085 unrepresented staff. Figures are for employees paid with E&amp;G funds only.  Does not include any projected funding for retention, equity or market adjustments or funds needed for refilling staffing vacancies.</a:t>
                      </a:r>
                      <a:endParaRPr lang="en-US" sz="1450" dirty="0">
                        <a:solidFill>
                          <a:schemeClr val="tx1"/>
                        </a:solidFill>
                      </a:endParaRPr>
                    </a:p>
                  </a:txBody>
                  <a:tcPr marL="68580" marR="68580" marT="34291" marB="34291" anchor="ctr">
                    <a:solidFill>
                      <a:schemeClr val="bg1">
                        <a:lumMod val="75000"/>
                      </a:schemeClr>
                    </a:solidFill>
                  </a:tcPr>
                </a:tc>
                <a:extLst>
                  <a:ext uri="{0D108BD9-81ED-4DB2-BD59-A6C34878D82A}">
                    <a16:rowId xmlns:a16="http://schemas.microsoft.com/office/drawing/2014/main" val="1080385944"/>
                  </a:ext>
                </a:extLst>
              </a:tr>
              <a:tr h="579449">
                <a:tc>
                  <a:txBody>
                    <a:bodyPr/>
                    <a:lstStyle/>
                    <a:p>
                      <a:r>
                        <a:rPr lang="en-US" sz="1450" dirty="0">
                          <a:solidFill>
                            <a:schemeClr val="tx1"/>
                          </a:solidFill>
                        </a:rPr>
                        <a:t>Medical Costs</a:t>
                      </a:r>
                    </a:p>
                  </a:txBody>
                  <a:tcPr marL="68580" marR="68580" marT="34291" marB="34291" anchor="ctr">
                    <a:solidFill>
                      <a:schemeClr val="bg1">
                        <a:lumMod val="75000"/>
                      </a:schemeClr>
                    </a:solidFill>
                  </a:tcPr>
                </a:tc>
                <a:tc>
                  <a:txBody>
                    <a:bodyPr/>
                    <a:lstStyle/>
                    <a:p>
                      <a:pPr algn="ctr"/>
                      <a:r>
                        <a:rPr lang="en-US" sz="1450" dirty="0">
                          <a:solidFill>
                            <a:schemeClr val="tx1"/>
                          </a:solidFill>
                        </a:rPr>
                        <a:t>$2.2 million</a:t>
                      </a:r>
                    </a:p>
                  </a:txBody>
                  <a:tcPr marL="68580" marR="68580" marT="34291" marB="34291" anchor="ctr">
                    <a:solidFill>
                      <a:schemeClr val="bg1">
                        <a:lumMod val="75000"/>
                      </a:schemeClr>
                    </a:solidFill>
                  </a:tcPr>
                </a:tc>
                <a:tc>
                  <a:txBody>
                    <a:bodyPr/>
                    <a:lstStyle/>
                    <a:p>
                      <a:pPr marL="0" indent="0" algn="l" defTabSz="914400" rtl="0" eaLnBrk="1" latinLnBrk="0" hangingPunct="1">
                        <a:buFont typeface="Arial" panose="020B0604020202020204" pitchFamily="34" charset="0"/>
                        <a:buNone/>
                      </a:pPr>
                      <a:r>
                        <a:rPr lang="en-US" sz="1450" kern="1200" dirty="0">
                          <a:solidFill>
                            <a:schemeClr val="tx1"/>
                          </a:solidFill>
                          <a:latin typeface="+mn-lt"/>
                          <a:ea typeface="+mn-ea"/>
                          <a:cs typeface="+mn-cs"/>
                        </a:rPr>
                        <a:t>Includes weighted average increase of 4.2% for December 2022 and assumes 4.2% increase in December 2023.</a:t>
                      </a:r>
                    </a:p>
                  </a:txBody>
                  <a:tcPr marL="68580" marR="68580" marT="34291" marB="34291" anchor="ctr">
                    <a:solidFill>
                      <a:schemeClr val="bg1">
                        <a:lumMod val="75000"/>
                      </a:schemeClr>
                    </a:solidFill>
                  </a:tcPr>
                </a:tc>
                <a:extLst>
                  <a:ext uri="{0D108BD9-81ED-4DB2-BD59-A6C34878D82A}">
                    <a16:rowId xmlns:a16="http://schemas.microsoft.com/office/drawing/2014/main" val="1876283799"/>
                  </a:ext>
                </a:extLst>
              </a:tr>
              <a:tr h="457200">
                <a:tc>
                  <a:txBody>
                    <a:bodyPr/>
                    <a:lstStyle/>
                    <a:p>
                      <a:r>
                        <a:rPr lang="en-US" sz="1450" dirty="0">
                          <a:solidFill>
                            <a:schemeClr val="tx1"/>
                          </a:solidFill>
                        </a:rPr>
                        <a:t>Retirement Costs</a:t>
                      </a:r>
                    </a:p>
                  </a:txBody>
                  <a:tcPr marL="68580" marR="68580" marT="34291" marB="34291" anchor="ctr">
                    <a:solidFill>
                      <a:schemeClr val="bg1">
                        <a:lumMod val="75000"/>
                      </a:schemeClr>
                    </a:solidFill>
                  </a:tcPr>
                </a:tc>
                <a:tc>
                  <a:txBody>
                    <a:bodyPr/>
                    <a:lstStyle/>
                    <a:p>
                      <a:pPr algn="ctr"/>
                      <a:r>
                        <a:rPr lang="en-US" sz="1450" dirty="0">
                          <a:solidFill>
                            <a:schemeClr val="tx1"/>
                          </a:solidFill>
                        </a:rPr>
                        <a:t>$1.9 million</a:t>
                      </a:r>
                    </a:p>
                  </a:txBody>
                  <a:tcPr marL="68580" marR="68580" marT="34291" marB="34291" anchor="ctr">
                    <a:solidFill>
                      <a:schemeClr val="bg1">
                        <a:lumMod val="75000"/>
                      </a:schemeClr>
                    </a:solidFill>
                  </a:tcPr>
                </a:tc>
                <a:tc>
                  <a:txBody>
                    <a:bodyPr/>
                    <a:lstStyle/>
                    <a:p>
                      <a:pPr marL="0" indent="0" algn="l">
                        <a:buFont typeface="Arial" panose="020B0604020202020204" pitchFamily="34" charset="0"/>
                        <a:buNone/>
                      </a:pPr>
                      <a:r>
                        <a:rPr lang="en-US" sz="1450" dirty="0">
                          <a:solidFill>
                            <a:schemeClr val="tx1"/>
                          </a:solidFill>
                        </a:rPr>
                        <a:t>Increases for PERS for FY24</a:t>
                      </a:r>
                    </a:p>
                  </a:txBody>
                  <a:tcPr marL="68580" marR="68580" marT="34291" marB="34291" anchor="ctr">
                    <a:solidFill>
                      <a:schemeClr val="bg1">
                        <a:lumMod val="75000"/>
                      </a:schemeClr>
                    </a:solidFill>
                  </a:tcPr>
                </a:tc>
                <a:extLst>
                  <a:ext uri="{0D108BD9-81ED-4DB2-BD59-A6C34878D82A}">
                    <a16:rowId xmlns:a16="http://schemas.microsoft.com/office/drawing/2014/main" val="1252447954"/>
                  </a:ext>
                </a:extLst>
              </a:tr>
              <a:tr h="457200">
                <a:tc>
                  <a:txBody>
                    <a:bodyPr/>
                    <a:lstStyle/>
                    <a:p>
                      <a:r>
                        <a:rPr lang="en-US" sz="1450" dirty="0">
                          <a:solidFill>
                            <a:schemeClr val="tx1"/>
                          </a:solidFill>
                        </a:rPr>
                        <a:t>Oregon Paid Leave</a:t>
                      </a:r>
                    </a:p>
                  </a:txBody>
                  <a:tcPr marL="68580" marR="68580" marT="34291" marB="34291" anchor="ctr">
                    <a:solidFill>
                      <a:schemeClr val="bg1">
                        <a:lumMod val="75000"/>
                      </a:schemeClr>
                    </a:solidFill>
                  </a:tcPr>
                </a:tc>
                <a:tc>
                  <a:txBody>
                    <a:bodyPr/>
                    <a:lstStyle/>
                    <a:p>
                      <a:pPr algn="ctr"/>
                      <a:r>
                        <a:rPr lang="en-US" sz="1450" dirty="0">
                          <a:solidFill>
                            <a:schemeClr val="tx1"/>
                          </a:solidFill>
                        </a:rPr>
                        <a:t>$900K</a:t>
                      </a:r>
                    </a:p>
                  </a:txBody>
                  <a:tcPr marL="68580" marR="68580" marT="34291" marB="34291" anchor="ctr">
                    <a:solidFill>
                      <a:schemeClr val="bg1">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50" dirty="0">
                          <a:solidFill>
                            <a:schemeClr val="tx1"/>
                          </a:solidFill>
                        </a:rPr>
                        <a:t>Oregon Paid leave program starting in FY24 - September</a:t>
                      </a:r>
                    </a:p>
                    <a:p>
                      <a:pPr marL="0" indent="0" algn="l">
                        <a:buFont typeface="Arial" panose="020B0604020202020204" pitchFamily="34" charset="0"/>
                        <a:buNone/>
                      </a:pPr>
                      <a:endParaRPr lang="en-US" sz="1450" dirty="0">
                        <a:solidFill>
                          <a:schemeClr val="tx1"/>
                        </a:solidFill>
                      </a:endParaRPr>
                    </a:p>
                  </a:txBody>
                  <a:tcPr marL="68580" marR="68580" marT="34291" marB="34291" anchor="ctr">
                    <a:solidFill>
                      <a:schemeClr val="bg1">
                        <a:lumMod val="75000"/>
                      </a:schemeClr>
                    </a:solidFill>
                  </a:tcPr>
                </a:tc>
                <a:extLst>
                  <a:ext uri="{0D108BD9-81ED-4DB2-BD59-A6C34878D82A}">
                    <a16:rowId xmlns:a16="http://schemas.microsoft.com/office/drawing/2014/main" val="1503387576"/>
                  </a:ext>
                </a:extLst>
              </a:tr>
              <a:tr h="571498">
                <a:tc>
                  <a:txBody>
                    <a:bodyPr/>
                    <a:lstStyle/>
                    <a:p>
                      <a:r>
                        <a:rPr lang="en-US" sz="1450" dirty="0">
                          <a:solidFill>
                            <a:schemeClr val="tx1"/>
                          </a:solidFill>
                        </a:rPr>
                        <a:t>Blended OPE</a:t>
                      </a:r>
                    </a:p>
                  </a:txBody>
                  <a:tcPr marL="68580" marR="68580" marT="34291" marB="34291" anchor="ctr">
                    <a:solidFill>
                      <a:schemeClr val="bg1">
                        <a:lumMod val="75000"/>
                      </a:schemeClr>
                    </a:solidFill>
                  </a:tcPr>
                </a:tc>
                <a:tc>
                  <a:txBody>
                    <a:bodyPr/>
                    <a:lstStyle/>
                    <a:p>
                      <a:pPr algn="ctr"/>
                      <a:r>
                        <a:rPr lang="en-US" sz="1450" dirty="0">
                          <a:solidFill>
                            <a:schemeClr val="tx1"/>
                          </a:solidFill>
                        </a:rPr>
                        <a:t>$4.0 million</a:t>
                      </a:r>
                    </a:p>
                  </a:txBody>
                  <a:tcPr marL="68580" marR="68580" marT="34291" marB="34291" anchor="ctr">
                    <a:solidFill>
                      <a:schemeClr val="bg1">
                        <a:lumMod val="75000"/>
                      </a:schemeClr>
                    </a:solidFill>
                  </a:tcPr>
                </a:tc>
                <a:tc>
                  <a:txBody>
                    <a:bodyPr/>
                    <a:lstStyle/>
                    <a:p>
                      <a:pPr marL="0" indent="0" algn="l">
                        <a:buFont typeface="Arial" panose="020B0604020202020204" pitchFamily="34" charset="0"/>
                        <a:buNone/>
                      </a:pPr>
                      <a:r>
                        <a:rPr lang="en-US" sz="1450" dirty="0">
                          <a:solidFill>
                            <a:schemeClr val="tx1"/>
                          </a:solidFill>
                        </a:rPr>
                        <a:t>Blended OPE rates artificially low in FY23 due to extremely low level of leave usage in FY21.  Rates renormalizing in FY24.</a:t>
                      </a:r>
                    </a:p>
                  </a:txBody>
                  <a:tcPr marL="68580" marR="68580" marT="34291" marB="34291" anchor="ctr">
                    <a:solidFill>
                      <a:schemeClr val="bg1">
                        <a:lumMod val="75000"/>
                      </a:schemeClr>
                    </a:solidFill>
                  </a:tcPr>
                </a:tc>
                <a:extLst>
                  <a:ext uri="{0D108BD9-81ED-4DB2-BD59-A6C34878D82A}">
                    <a16:rowId xmlns:a16="http://schemas.microsoft.com/office/drawing/2014/main" val="3532289162"/>
                  </a:ext>
                </a:extLst>
              </a:tr>
              <a:tr h="590480">
                <a:tc>
                  <a:txBody>
                    <a:bodyPr/>
                    <a:lstStyle/>
                    <a:p>
                      <a:r>
                        <a:rPr lang="en-US" sz="1450" dirty="0">
                          <a:solidFill>
                            <a:schemeClr val="tx1"/>
                          </a:solidFill>
                        </a:rPr>
                        <a:t>Institutional</a:t>
                      </a:r>
                      <a:r>
                        <a:rPr lang="en-US" sz="1450" baseline="0" dirty="0">
                          <a:solidFill>
                            <a:schemeClr val="tx1"/>
                          </a:solidFill>
                        </a:rPr>
                        <a:t> Expenses</a:t>
                      </a:r>
                      <a:endParaRPr lang="en-US" sz="1450" dirty="0">
                        <a:solidFill>
                          <a:schemeClr val="tx1"/>
                        </a:solidFill>
                      </a:endParaRPr>
                    </a:p>
                  </a:txBody>
                  <a:tcPr marL="68580" marR="68580" marT="34291" marB="34291" anchor="ctr">
                    <a:solidFill>
                      <a:schemeClr val="bg1">
                        <a:lumMod val="75000"/>
                      </a:schemeClr>
                    </a:solidFill>
                  </a:tcPr>
                </a:tc>
                <a:tc>
                  <a:txBody>
                    <a:bodyPr/>
                    <a:lstStyle/>
                    <a:p>
                      <a:pPr algn="ctr"/>
                      <a:r>
                        <a:rPr lang="en-US" sz="1450" dirty="0">
                          <a:solidFill>
                            <a:schemeClr val="tx1"/>
                          </a:solidFill>
                        </a:rPr>
                        <a:t>$1.5 million</a:t>
                      </a:r>
                    </a:p>
                  </a:txBody>
                  <a:tcPr marL="68580" marR="68580" marT="34291" marB="34291" anchor="ctr">
                    <a:solidFill>
                      <a:schemeClr val="bg1">
                        <a:lumMod val="75000"/>
                      </a:schemeClr>
                    </a:solidFill>
                  </a:tcPr>
                </a:tc>
                <a:tc>
                  <a:txBody>
                    <a:bodyPr/>
                    <a:lstStyle/>
                    <a:p>
                      <a:pPr marL="0" indent="0" algn="l">
                        <a:buFont typeface="Arial" panose="020B0604020202020204" pitchFamily="34" charset="0"/>
                        <a:buNone/>
                      </a:pPr>
                      <a:r>
                        <a:rPr lang="en-US" sz="1450" dirty="0">
                          <a:solidFill>
                            <a:schemeClr val="tx1"/>
                          </a:solidFill>
                        </a:rPr>
                        <a:t>Increases</a:t>
                      </a:r>
                      <a:r>
                        <a:rPr lang="en-US" sz="1450" baseline="0" dirty="0">
                          <a:solidFill>
                            <a:schemeClr val="tx1"/>
                          </a:solidFill>
                        </a:rPr>
                        <a:t> related to utilities, insurance, debt for academic buildings, assessments, and leases.</a:t>
                      </a:r>
                      <a:endParaRPr lang="en-US" sz="1450" dirty="0">
                        <a:solidFill>
                          <a:schemeClr val="tx1"/>
                        </a:solidFill>
                      </a:endParaRPr>
                    </a:p>
                  </a:txBody>
                  <a:tcPr marL="68580" marR="68580" marT="34291" marB="34291" anchor="ctr">
                    <a:solidFill>
                      <a:schemeClr val="bg1">
                        <a:lumMod val="75000"/>
                      </a:schemeClr>
                    </a:solidFill>
                  </a:tcPr>
                </a:tc>
                <a:extLst>
                  <a:ext uri="{0D108BD9-81ED-4DB2-BD59-A6C34878D82A}">
                    <a16:rowId xmlns:a16="http://schemas.microsoft.com/office/drawing/2014/main" val="1401703997"/>
                  </a:ext>
                </a:extLst>
              </a:tr>
              <a:tr h="312421">
                <a:tc>
                  <a:txBody>
                    <a:bodyPr/>
                    <a:lstStyle/>
                    <a:p>
                      <a:r>
                        <a:rPr lang="en-US" sz="1450" dirty="0">
                          <a:solidFill>
                            <a:schemeClr val="tx1"/>
                          </a:solidFill>
                        </a:rPr>
                        <a:t>Strategic Investments</a:t>
                      </a:r>
                    </a:p>
                  </a:txBody>
                  <a:tcPr marL="68580" marR="68580" marT="34291" marB="34291" anchor="ctr">
                    <a:solidFill>
                      <a:schemeClr val="bg1">
                        <a:lumMod val="7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50" dirty="0">
                          <a:solidFill>
                            <a:schemeClr val="tx1"/>
                          </a:solidFill>
                        </a:rPr>
                        <a:t>$2.0 million</a:t>
                      </a:r>
                    </a:p>
                  </a:txBody>
                  <a:tcPr marL="68580" marR="68580" marT="34291" marB="34291" anchor="ctr">
                    <a:solidFill>
                      <a:schemeClr val="bg1">
                        <a:lumMod val="75000"/>
                      </a:schemeClr>
                    </a:solidFill>
                  </a:tcPr>
                </a:tc>
                <a:tc>
                  <a:txBody>
                    <a:bodyPr/>
                    <a:lstStyle/>
                    <a:p>
                      <a:pPr marL="0" indent="0" algn="l">
                        <a:buFont typeface="Arial" panose="020B0604020202020204" pitchFamily="34" charset="0"/>
                        <a:buNone/>
                      </a:pPr>
                      <a:r>
                        <a:rPr lang="en-US" sz="1450" dirty="0">
                          <a:solidFill>
                            <a:schemeClr val="tx1"/>
                          </a:solidFill>
                        </a:rPr>
                        <a:t>Allocated via strategic investment process.  </a:t>
                      </a:r>
                    </a:p>
                  </a:txBody>
                  <a:tcPr marL="68580" marR="68580" marT="34291" marB="34291" anchor="ctr">
                    <a:solidFill>
                      <a:schemeClr val="bg1">
                        <a:lumMod val="75000"/>
                      </a:schemeClr>
                    </a:solidFill>
                  </a:tcPr>
                </a:tc>
                <a:extLst>
                  <a:ext uri="{0D108BD9-81ED-4DB2-BD59-A6C34878D82A}">
                    <a16:rowId xmlns:a16="http://schemas.microsoft.com/office/drawing/2014/main" val="3316286162"/>
                  </a:ext>
                </a:extLst>
              </a:tr>
              <a:tr h="556261">
                <a:tc>
                  <a:txBody>
                    <a:bodyPr/>
                    <a:lstStyle/>
                    <a:p>
                      <a:r>
                        <a:rPr lang="en-US" sz="1450" b="1" i="1" dirty="0">
                          <a:solidFill>
                            <a:schemeClr val="tx1"/>
                          </a:solidFill>
                        </a:rPr>
                        <a:t>Total Projected Cost Increases</a:t>
                      </a:r>
                    </a:p>
                  </a:txBody>
                  <a:tcPr marL="68580" marR="68580" marT="34291" marB="34291" anchor="ctr">
                    <a:solidFill>
                      <a:schemeClr val="bg1">
                        <a:lumMod val="75000"/>
                      </a:schemeClr>
                    </a:solidFill>
                  </a:tcPr>
                </a:tc>
                <a:tc>
                  <a:txBody>
                    <a:bodyPr/>
                    <a:lstStyle/>
                    <a:p>
                      <a:pPr algn="ctr"/>
                      <a:r>
                        <a:rPr lang="en-US" sz="1450" b="1" i="1" dirty="0">
                          <a:solidFill>
                            <a:schemeClr val="tx1"/>
                          </a:solidFill>
                        </a:rPr>
                        <a:t>$24.4</a:t>
                      </a:r>
                      <a:r>
                        <a:rPr lang="en-US" sz="1450" b="1" i="1" baseline="0" dirty="0">
                          <a:solidFill>
                            <a:schemeClr val="tx1"/>
                          </a:solidFill>
                        </a:rPr>
                        <a:t> </a:t>
                      </a:r>
                      <a:r>
                        <a:rPr lang="en-US" sz="1450" b="1" i="1" dirty="0">
                          <a:solidFill>
                            <a:schemeClr val="tx1"/>
                          </a:solidFill>
                        </a:rPr>
                        <a:t>million</a:t>
                      </a:r>
                    </a:p>
                  </a:txBody>
                  <a:tcPr marL="68580" marR="68580" marT="34291" marB="34291" anchor="ctr">
                    <a:solidFill>
                      <a:schemeClr val="bg1">
                        <a:lumMod val="75000"/>
                      </a:schemeClr>
                    </a:solidFill>
                  </a:tcPr>
                </a:tc>
                <a:tc>
                  <a:txBody>
                    <a:bodyPr/>
                    <a:lstStyle/>
                    <a:p>
                      <a:pPr algn="l"/>
                      <a:endParaRPr lang="en-US" sz="1450" b="1" i="1" dirty="0">
                        <a:solidFill>
                          <a:schemeClr val="tx1"/>
                        </a:solidFill>
                      </a:endParaRPr>
                    </a:p>
                  </a:txBody>
                  <a:tcPr marL="68580" marR="68580" marT="34291" marB="34291" anchor="ctr">
                    <a:solidFill>
                      <a:schemeClr val="bg1">
                        <a:lumMod val="75000"/>
                      </a:schemeClr>
                    </a:solidFill>
                  </a:tcPr>
                </a:tc>
                <a:extLst>
                  <a:ext uri="{0D108BD9-81ED-4DB2-BD59-A6C34878D82A}">
                    <a16:rowId xmlns:a16="http://schemas.microsoft.com/office/drawing/2014/main" val="1631907863"/>
                  </a:ext>
                </a:extLst>
              </a:tr>
            </a:tbl>
          </a:graphicData>
        </a:graphic>
      </p:graphicFrame>
      <p:sp>
        <p:nvSpPr>
          <p:cNvPr id="4" name="Title 1"/>
          <p:cNvSpPr txBox="1">
            <a:spLocks/>
          </p:cNvSpPr>
          <p:nvPr/>
        </p:nvSpPr>
        <p:spPr bwMode="auto">
          <a:xfrm>
            <a:off x="0" y="-72629"/>
            <a:ext cx="9144000" cy="8346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2800" kern="0" dirty="0">
                <a:latin typeface="Arial" panose="020B0604020202020204" pitchFamily="34" charset="0"/>
                <a:cs typeface="Arial" panose="020B0604020202020204" pitchFamily="34" charset="0"/>
              </a:rPr>
              <a:t>Summary – Major FY2024 E&amp;G Fund Cost Drivers</a:t>
            </a:r>
          </a:p>
        </p:txBody>
      </p:sp>
    </p:spTree>
    <p:extLst>
      <p:ext uri="{BB962C8B-B14F-4D97-AF65-F5344CB8AC3E}">
        <p14:creationId xmlns:p14="http://schemas.microsoft.com/office/powerpoint/2010/main" val="2787171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152401" y="987033"/>
          <a:ext cx="8839199" cy="5659404"/>
        </p:xfrm>
        <a:graphic>
          <a:graphicData uri="http://schemas.openxmlformats.org/drawingml/2006/table">
            <a:tbl>
              <a:tblPr firstRow="1" bandRow="1">
                <a:tableStyleId>{5C22544A-7EE6-4342-B048-85BDC9FD1C3A}</a:tableStyleId>
              </a:tblPr>
              <a:tblGrid>
                <a:gridCol w="3585310">
                  <a:extLst>
                    <a:ext uri="{9D8B030D-6E8A-4147-A177-3AD203B41FA5}">
                      <a16:colId xmlns:a16="http://schemas.microsoft.com/office/drawing/2014/main" val="3781524584"/>
                    </a:ext>
                  </a:extLst>
                </a:gridCol>
                <a:gridCol w="1713216">
                  <a:extLst>
                    <a:ext uri="{9D8B030D-6E8A-4147-A177-3AD203B41FA5}">
                      <a16:colId xmlns:a16="http://schemas.microsoft.com/office/drawing/2014/main" val="1199477974"/>
                    </a:ext>
                  </a:extLst>
                </a:gridCol>
                <a:gridCol w="1692759">
                  <a:extLst>
                    <a:ext uri="{9D8B030D-6E8A-4147-A177-3AD203B41FA5}">
                      <a16:colId xmlns:a16="http://schemas.microsoft.com/office/drawing/2014/main" val="2755805797"/>
                    </a:ext>
                  </a:extLst>
                </a:gridCol>
                <a:gridCol w="1847914">
                  <a:extLst>
                    <a:ext uri="{9D8B030D-6E8A-4147-A177-3AD203B41FA5}">
                      <a16:colId xmlns:a16="http://schemas.microsoft.com/office/drawing/2014/main" val="1822197485"/>
                    </a:ext>
                  </a:extLst>
                </a:gridCol>
              </a:tblGrid>
              <a:tr h="614573">
                <a:tc>
                  <a:txBody>
                    <a:bodyPr/>
                    <a:lstStyle/>
                    <a:p>
                      <a:pPr algn="ctr"/>
                      <a:r>
                        <a:rPr lang="en-US" sz="1600" dirty="0"/>
                        <a:t>Cost Driver </a:t>
                      </a:r>
                    </a:p>
                  </a:txBody>
                  <a:tcPr marL="68580" marR="68580" marT="34291" marB="34291" anchor="ctr">
                    <a:solidFill>
                      <a:schemeClr val="tx1"/>
                    </a:solidFill>
                  </a:tcPr>
                </a:tc>
                <a:tc>
                  <a:txBody>
                    <a:bodyPr/>
                    <a:lstStyle/>
                    <a:p>
                      <a:pPr marL="0" algn="ctr" defTabSz="914400" rtl="0" eaLnBrk="1" latinLnBrk="0" hangingPunct="1"/>
                      <a:r>
                        <a:rPr lang="en-US" sz="1600" b="1" kern="1200" dirty="0">
                          <a:solidFill>
                            <a:schemeClr val="lt1"/>
                          </a:solidFill>
                          <a:latin typeface="+mn-lt"/>
                          <a:ea typeface="+mn-ea"/>
                          <a:cs typeface="+mn-cs"/>
                        </a:rPr>
                        <a:t>FY23</a:t>
                      </a:r>
                      <a:br>
                        <a:rPr lang="en-US" sz="1600" b="1" kern="1200" dirty="0">
                          <a:solidFill>
                            <a:schemeClr val="lt1"/>
                          </a:solidFill>
                          <a:latin typeface="+mn-lt"/>
                          <a:ea typeface="+mn-ea"/>
                          <a:cs typeface="+mn-cs"/>
                        </a:rPr>
                      </a:br>
                      <a:r>
                        <a:rPr lang="en-US" sz="1600" b="1" kern="1200" dirty="0">
                          <a:solidFill>
                            <a:schemeClr val="lt1"/>
                          </a:solidFill>
                          <a:latin typeface="+mn-lt"/>
                          <a:ea typeface="+mn-ea"/>
                          <a:cs typeface="+mn-cs"/>
                        </a:rPr>
                        <a:t>Base</a:t>
                      </a:r>
                    </a:p>
                  </a:txBody>
                  <a:tcPr marL="68580" marR="68580" marT="34291" marB="34291" anchor="ctr">
                    <a:solidFill>
                      <a:schemeClr val="tx1"/>
                    </a:solidFill>
                  </a:tcPr>
                </a:tc>
                <a:tc>
                  <a:txBody>
                    <a:bodyPr/>
                    <a:lstStyle/>
                    <a:p>
                      <a:pPr marL="0" algn="ctr" defTabSz="914400" rtl="0" eaLnBrk="1" latinLnBrk="0" hangingPunct="1"/>
                      <a:r>
                        <a:rPr lang="en-US" sz="1600" b="1" kern="1200" dirty="0">
                          <a:solidFill>
                            <a:schemeClr val="lt1"/>
                          </a:solidFill>
                          <a:latin typeface="+mn-lt"/>
                          <a:ea typeface="+mn-ea"/>
                          <a:cs typeface="+mn-cs"/>
                        </a:rPr>
                        <a:t>Projected FY24  Cost Increase</a:t>
                      </a:r>
                    </a:p>
                  </a:txBody>
                  <a:tcPr marL="68580" marR="68580" marT="34291" marB="34291" anchor="ctr">
                    <a:solidFill>
                      <a:schemeClr val="tx1"/>
                    </a:solidFill>
                  </a:tcPr>
                </a:tc>
                <a:tc>
                  <a:txBody>
                    <a:bodyPr/>
                    <a:lstStyle/>
                    <a:p>
                      <a:pPr marL="0" algn="ctr" defTabSz="914400" rtl="0" eaLnBrk="1" latinLnBrk="0" hangingPunct="1"/>
                      <a:r>
                        <a:rPr lang="en-US" sz="1600" b="1" kern="1200" dirty="0">
                          <a:solidFill>
                            <a:schemeClr val="lt1"/>
                          </a:solidFill>
                          <a:latin typeface="+mn-lt"/>
                          <a:ea typeface="+mn-ea"/>
                          <a:cs typeface="+mn-cs"/>
                        </a:rPr>
                        <a:t>FY24%</a:t>
                      </a:r>
                    </a:p>
                    <a:p>
                      <a:pPr marL="0" algn="ctr" defTabSz="914400" rtl="0" eaLnBrk="1" latinLnBrk="0" hangingPunct="1"/>
                      <a:r>
                        <a:rPr lang="en-US" sz="1600" b="1" kern="1200" dirty="0">
                          <a:solidFill>
                            <a:schemeClr val="lt1"/>
                          </a:solidFill>
                          <a:latin typeface="+mn-lt"/>
                          <a:ea typeface="+mn-ea"/>
                          <a:cs typeface="+mn-cs"/>
                        </a:rPr>
                        <a:t>Increase</a:t>
                      </a:r>
                    </a:p>
                  </a:txBody>
                  <a:tcPr marL="68580" marR="68580" marT="34291" marB="34291" anchor="ctr">
                    <a:solidFill>
                      <a:schemeClr val="tx1"/>
                    </a:solidFill>
                  </a:tcPr>
                </a:tc>
                <a:extLst>
                  <a:ext uri="{0D108BD9-81ED-4DB2-BD59-A6C34878D82A}">
                    <a16:rowId xmlns:a16="http://schemas.microsoft.com/office/drawing/2014/main" val="144838737"/>
                  </a:ext>
                </a:extLst>
              </a:tr>
              <a:tr h="614573">
                <a:tc>
                  <a:txBody>
                    <a:bodyPr/>
                    <a:lstStyle/>
                    <a:p>
                      <a:r>
                        <a:rPr lang="en-US" sz="1600" dirty="0">
                          <a:solidFill>
                            <a:schemeClr val="tx1"/>
                          </a:solidFill>
                        </a:rPr>
                        <a:t>Faculty, Staff and GE Salary and Wages</a:t>
                      </a:r>
                    </a:p>
                  </a:txBody>
                  <a:tcPr marL="68580" marR="68580" marT="34291" marB="34291" anchor="ctr">
                    <a:solidFill>
                      <a:schemeClr val="bg1">
                        <a:lumMod val="75000"/>
                      </a:schemeClr>
                    </a:solidFill>
                  </a:tcPr>
                </a:tc>
                <a:tc>
                  <a:txBody>
                    <a:bodyPr/>
                    <a:lstStyle/>
                    <a:p>
                      <a:pPr algn="ctr"/>
                      <a:r>
                        <a:rPr lang="en-US" sz="1600" dirty="0">
                          <a:solidFill>
                            <a:schemeClr val="tx1"/>
                          </a:solidFill>
                        </a:rPr>
                        <a:t>$467.5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$11.9</a:t>
                      </a:r>
                      <a:r>
                        <a:rPr lang="en-US" sz="1600" baseline="0" dirty="0">
                          <a:solidFill>
                            <a:schemeClr val="tx1"/>
                          </a:solidFill>
                        </a:rPr>
                        <a:t> million</a:t>
                      </a:r>
                      <a:endParaRPr lang="en-US" sz="1600" dirty="0">
                        <a:solidFill>
                          <a:schemeClr val="tx1"/>
                        </a:solidFill>
                      </a:endParaRPr>
                    </a:p>
                  </a:txBody>
                  <a:tcPr marL="68580" marR="68580" marT="34291" marB="34291" anchor="ctr">
                    <a:solidFill>
                      <a:schemeClr val="bg1">
                        <a:lumMod val="75000"/>
                      </a:schemeClr>
                    </a:solidFill>
                  </a:tcPr>
                </a:tc>
                <a:tc>
                  <a:txBody>
                    <a:bodyPr/>
                    <a:lstStyle/>
                    <a:p>
                      <a:pPr algn="ctr"/>
                      <a:r>
                        <a:rPr lang="en-US" sz="1600" dirty="0">
                          <a:solidFill>
                            <a:schemeClr val="tx1"/>
                          </a:solidFill>
                        </a:rPr>
                        <a:t>2.5%</a:t>
                      </a:r>
                    </a:p>
                  </a:txBody>
                  <a:tcPr marL="68580" marR="68580" marT="34291" marB="34291" anchor="ctr">
                    <a:solidFill>
                      <a:schemeClr val="bg1">
                        <a:lumMod val="75000"/>
                      </a:schemeClr>
                    </a:solidFill>
                  </a:tcPr>
                </a:tc>
                <a:extLst>
                  <a:ext uri="{0D108BD9-81ED-4DB2-BD59-A6C34878D82A}">
                    <a16:rowId xmlns:a16="http://schemas.microsoft.com/office/drawing/2014/main" val="1080385944"/>
                  </a:ext>
                </a:extLst>
              </a:tr>
              <a:tr h="587239">
                <a:tc>
                  <a:txBody>
                    <a:bodyPr/>
                    <a:lstStyle/>
                    <a:p>
                      <a:r>
                        <a:rPr lang="en-US" sz="1600" dirty="0">
                          <a:solidFill>
                            <a:schemeClr val="tx1"/>
                          </a:solidFill>
                        </a:rPr>
                        <a:t>Medical Costs</a:t>
                      </a:r>
                    </a:p>
                  </a:txBody>
                  <a:tcPr marL="68580" marR="68580" marT="34291" marB="34291" anchor="ctr">
                    <a:solidFill>
                      <a:schemeClr val="bg1">
                        <a:lumMod val="75000"/>
                      </a:schemeClr>
                    </a:solidFill>
                  </a:tcPr>
                </a:tc>
                <a:tc>
                  <a:txBody>
                    <a:bodyPr/>
                    <a:lstStyle/>
                    <a:p>
                      <a:pPr algn="ctr"/>
                      <a:r>
                        <a:rPr lang="en-US" sz="1600" dirty="0">
                          <a:solidFill>
                            <a:schemeClr val="tx1"/>
                          </a:solidFill>
                        </a:rPr>
                        <a:t>$52.9</a:t>
                      </a:r>
                      <a:r>
                        <a:rPr lang="en-US" sz="1600" baseline="0" dirty="0">
                          <a:solidFill>
                            <a:schemeClr val="tx1"/>
                          </a:solidFill>
                        </a:rPr>
                        <a:t> million</a:t>
                      </a:r>
                      <a:endParaRPr lang="en-US" sz="1600" dirty="0">
                        <a:solidFill>
                          <a:schemeClr val="tx1"/>
                        </a:solidFill>
                      </a:endParaRPr>
                    </a:p>
                  </a:txBody>
                  <a:tcPr marL="68580" marR="68580" marT="34291" marB="34291" anchor="ctr">
                    <a:solidFill>
                      <a:schemeClr val="bg1">
                        <a:lumMod val="75000"/>
                      </a:schemeClr>
                    </a:solidFill>
                  </a:tcPr>
                </a:tc>
                <a:tc>
                  <a:txBody>
                    <a:bodyPr/>
                    <a:lstStyle/>
                    <a:p>
                      <a:pPr algn="ctr"/>
                      <a:r>
                        <a:rPr lang="en-US" sz="1600" dirty="0">
                          <a:solidFill>
                            <a:schemeClr val="tx1"/>
                          </a:solidFill>
                        </a:rPr>
                        <a:t>$2.2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4.2%</a:t>
                      </a:r>
                    </a:p>
                  </a:txBody>
                  <a:tcPr marL="68580" marR="68580" marT="34291" marB="34291" anchor="ctr">
                    <a:solidFill>
                      <a:schemeClr val="bg1">
                        <a:lumMod val="75000"/>
                      </a:schemeClr>
                    </a:solidFill>
                  </a:tcPr>
                </a:tc>
                <a:extLst>
                  <a:ext uri="{0D108BD9-81ED-4DB2-BD59-A6C34878D82A}">
                    <a16:rowId xmlns:a16="http://schemas.microsoft.com/office/drawing/2014/main" val="1876283799"/>
                  </a:ext>
                </a:extLst>
              </a:tr>
              <a:tr h="587239">
                <a:tc>
                  <a:txBody>
                    <a:bodyPr/>
                    <a:lstStyle/>
                    <a:p>
                      <a:r>
                        <a:rPr lang="en-US" sz="1600" dirty="0">
                          <a:solidFill>
                            <a:schemeClr val="tx1"/>
                          </a:solidFill>
                        </a:rPr>
                        <a:t>Retirement Costs</a:t>
                      </a:r>
                    </a:p>
                  </a:txBody>
                  <a:tcPr marL="68580" marR="68580" marT="34291" marB="34291" anchor="ctr">
                    <a:solidFill>
                      <a:schemeClr val="bg1">
                        <a:lumMod val="75000"/>
                      </a:schemeClr>
                    </a:solidFill>
                  </a:tcPr>
                </a:tc>
                <a:tc>
                  <a:txBody>
                    <a:bodyPr/>
                    <a:lstStyle/>
                    <a:p>
                      <a:pPr algn="ctr"/>
                      <a:r>
                        <a:rPr lang="en-US" sz="1600" dirty="0">
                          <a:solidFill>
                            <a:schemeClr val="tx1"/>
                          </a:solidFill>
                        </a:rPr>
                        <a:t>$62.5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$1.9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3.0%</a:t>
                      </a:r>
                    </a:p>
                  </a:txBody>
                  <a:tcPr marL="68580" marR="68580" marT="34291" marB="34291" anchor="ctr">
                    <a:solidFill>
                      <a:schemeClr val="bg1">
                        <a:lumMod val="75000"/>
                      </a:schemeClr>
                    </a:solidFill>
                  </a:tcPr>
                </a:tc>
                <a:extLst>
                  <a:ext uri="{0D108BD9-81ED-4DB2-BD59-A6C34878D82A}">
                    <a16:rowId xmlns:a16="http://schemas.microsoft.com/office/drawing/2014/main" val="3478516917"/>
                  </a:ext>
                </a:extLst>
              </a:tr>
              <a:tr h="587239">
                <a:tc>
                  <a:txBody>
                    <a:bodyPr/>
                    <a:lstStyle/>
                    <a:p>
                      <a:r>
                        <a:rPr lang="en-US" sz="1600" dirty="0">
                          <a:solidFill>
                            <a:schemeClr val="tx1"/>
                          </a:solidFill>
                        </a:rPr>
                        <a:t>Oregon Paid Leave</a:t>
                      </a:r>
                    </a:p>
                  </a:txBody>
                  <a:tcPr marL="68580" marR="68580" marT="34291" marB="34291" anchor="ctr">
                    <a:solidFill>
                      <a:schemeClr val="bg1">
                        <a:lumMod val="75000"/>
                      </a:schemeClr>
                    </a:solidFill>
                  </a:tcPr>
                </a:tc>
                <a:tc>
                  <a:txBody>
                    <a:bodyPr/>
                    <a:lstStyle/>
                    <a:p>
                      <a:pPr algn="ctr"/>
                      <a:r>
                        <a:rPr lang="en-US" sz="1600" dirty="0">
                          <a:solidFill>
                            <a:schemeClr val="tx1"/>
                          </a:solidFill>
                        </a:rPr>
                        <a:t>$467.5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$900K</a:t>
                      </a:r>
                    </a:p>
                  </a:txBody>
                  <a:tcPr marL="68580" marR="68580" marT="34291" marB="34291" anchor="ctr">
                    <a:solidFill>
                      <a:schemeClr val="bg1">
                        <a:lumMod val="75000"/>
                      </a:schemeClr>
                    </a:solidFill>
                  </a:tcPr>
                </a:tc>
                <a:tc>
                  <a:txBody>
                    <a:bodyPr/>
                    <a:lstStyle/>
                    <a:p>
                      <a:pPr algn="ctr"/>
                      <a:r>
                        <a:rPr lang="en-US" sz="1600" dirty="0">
                          <a:solidFill>
                            <a:schemeClr val="tx1"/>
                          </a:solidFill>
                        </a:rPr>
                        <a:t>0.2%</a:t>
                      </a:r>
                    </a:p>
                  </a:txBody>
                  <a:tcPr marL="68580" marR="68580" marT="34291" marB="34291" anchor="ctr">
                    <a:solidFill>
                      <a:schemeClr val="bg1">
                        <a:lumMod val="75000"/>
                      </a:schemeClr>
                    </a:solidFill>
                  </a:tcPr>
                </a:tc>
                <a:extLst>
                  <a:ext uri="{0D108BD9-81ED-4DB2-BD59-A6C34878D82A}">
                    <a16:rowId xmlns:a16="http://schemas.microsoft.com/office/drawing/2014/main" val="2357210092"/>
                  </a:ext>
                </a:extLst>
              </a:tr>
              <a:tr h="587239">
                <a:tc>
                  <a:txBody>
                    <a:bodyPr/>
                    <a:lstStyle/>
                    <a:p>
                      <a:r>
                        <a:rPr lang="en-US" sz="1600" dirty="0">
                          <a:solidFill>
                            <a:schemeClr val="tx1"/>
                          </a:solidFill>
                        </a:rPr>
                        <a:t>Blended OPE</a:t>
                      </a:r>
                    </a:p>
                  </a:txBody>
                  <a:tcPr marL="68580" marR="68580" marT="34291" marB="34291" anchor="ctr">
                    <a:solidFill>
                      <a:schemeClr val="bg1">
                        <a:lumMod val="75000"/>
                      </a:schemeClr>
                    </a:solidFill>
                  </a:tcPr>
                </a:tc>
                <a:tc>
                  <a:txBody>
                    <a:bodyPr/>
                    <a:lstStyle/>
                    <a:p>
                      <a:pPr algn="ctr"/>
                      <a:r>
                        <a:rPr lang="en-US" sz="1600" dirty="0">
                          <a:solidFill>
                            <a:schemeClr val="tx1"/>
                          </a:solidFill>
                        </a:rPr>
                        <a:t>$187.4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$4.0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2.1%</a:t>
                      </a:r>
                    </a:p>
                  </a:txBody>
                  <a:tcPr marL="68580" marR="68580" marT="34291" marB="34291" anchor="ctr">
                    <a:solidFill>
                      <a:schemeClr val="bg1">
                        <a:lumMod val="75000"/>
                      </a:schemeClr>
                    </a:solidFill>
                  </a:tcPr>
                </a:tc>
                <a:extLst>
                  <a:ext uri="{0D108BD9-81ED-4DB2-BD59-A6C34878D82A}">
                    <a16:rowId xmlns:a16="http://schemas.microsoft.com/office/drawing/2014/main" val="3538866839"/>
                  </a:ext>
                </a:extLst>
              </a:tr>
              <a:tr h="587239">
                <a:tc>
                  <a:txBody>
                    <a:bodyPr/>
                    <a:lstStyle/>
                    <a:p>
                      <a:r>
                        <a:rPr lang="en-US" sz="1600" dirty="0">
                          <a:solidFill>
                            <a:schemeClr val="tx1"/>
                          </a:solidFill>
                        </a:rPr>
                        <a:t>Institutional</a:t>
                      </a:r>
                      <a:r>
                        <a:rPr lang="en-US" sz="1600" baseline="0" dirty="0">
                          <a:solidFill>
                            <a:schemeClr val="tx1"/>
                          </a:solidFill>
                        </a:rPr>
                        <a:t> Expenses</a:t>
                      </a:r>
                      <a:endParaRPr lang="en-US" sz="1600" dirty="0">
                        <a:solidFill>
                          <a:schemeClr val="tx1"/>
                        </a:solidFill>
                      </a:endParaRPr>
                    </a:p>
                  </a:txBody>
                  <a:tcPr marL="68580" marR="68580" marT="34291" marB="34291" anchor="ctr">
                    <a:solidFill>
                      <a:schemeClr val="bg1">
                        <a:lumMod val="75000"/>
                      </a:schemeClr>
                    </a:solidFill>
                  </a:tcPr>
                </a:tc>
                <a:tc>
                  <a:txBody>
                    <a:bodyPr/>
                    <a:lstStyle/>
                    <a:p>
                      <a:pPr algn="ctr"/>
                      <a:r>
                        <a:rPr lang="en-US" sz="1600" dirty="0">
                          <a:solidFill>
                            <a:schemeClr val="tx1"/>
                          </a:solidFill>
                        </a:rPr>
                        <a:t>$36.7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$1.5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4.1%</a:t>
                      </a:r>
                    </a:p>
                  </a:txBody>
                  <a:tcPr marL="68580" marR="68580" marT="34291" marB="34291" anchor="ctr">
                    <a:solidFill>
                      <a:schemeClr val="bg1">
                        <a:lumMod val="75000"/>
                      </a:schemeClr>
                    </a:solidFill>
                  </a:tcPr>
                </a:tc>
                <a:extLst>
                  <a:ext uri="{0D108BD9-81ED-4DB2-BD59-A6C34878D82A}">
                    <a16:rowId xmlns:a16="http://schemas.microsoft.com/office/drawing/2014/main" val="1401703997"/>
                  </a:ext>
                </a:extLst>
              </a:tr>
              <a:tr h="795643">
                <a:tc>
                  <a:txBody>
                    <a:bodyPr/>
                    <a:lstStyle/>
                    <a:p>
                      <a:r>
                        <a:rPr lang="en-US" sz="1600" dirty="0">
                          <a:solidFill>
                            <a:schemeClr val="tx1"/>
                          </a:solidFill>
                        </a:rPr>
                        <a:t>Strategic Investments</a:t>
                      </a:r>
                    </a:p>
                  </a:txBody>
                  <a:tcPr marL="68580" marR="68580" marT="34291" marB="34291" anchor="ctr">
                    <a:solidFill>
                      <a:schemeClr val="bg1">
                        <a:lumMod val="75000"/>
                      </a:schemeClr>
                    </a:solidFill>
                  </a:tcPr>
                </a:tc>
                <a:tc>
                  <a:txBody>
                    <a:bodyPr/>
                    <a:lstStyle/>
                    <a:p>
                      <a:pPr algn="ctr"/>
                      <a:r>
                        <a:rPr lang="en-US" sz="1600" dirty="0">
                          <a:solidFill>
                            <a:schemeClr val="tx1"/>
                          </a:solidFill>
                        </a:rPr>
                        <a:t>$606.0 million</a:t>
                      </a:r>
                    </a:p>
                  </a:txBody>
                  <a:tcPr marL="68580" marR="68580" marT="34291" marB="34291" anchor="ctr">
                    <a:solidFill>
                      <a:schemeClr val="bg1">
                        <a:lumMod val="75000"/>
                      </a:schemeClr>
                    </a:solidFill>
                  </a:tcPr>
                </a:tc>
                <a:tc>
                  <a:txBody>
                    <a:bodyPr/>
                    <a:lstStyle/>
                    <a:p>
                      <a:pPr algn="ctr"/>
                      <a:r>
                        <a:rPr lang="en-US" sz="1600" dirty="0">
                          <a:solidFill>
                            <a:schemeClr val="tx1"/>
                          </a:solidFill>
                        </a:rPr>
                        <a:t>$2.0</a:t>
                      </a:r>
                      <a:r>
                        <a:rPr lang="en-US" sz="1600" baseline="0" dirty="0">
                          <a:solidFill>
                            <a:schemeClr val="tx1"/>
                          </a:solidFill>
                        </a:rPr>
                        <a:t> million</a:t>
                      </a:r>
                      <a:endParaRPr lang="en-US" sz="1600" dirty="0">
                        <a:solidFill>
                          <a:schemeClr val="tx1"/>
                        </a:solidFill>
                      </a:endParaRPr>
                    </a:p>
                  </a:txBody>
                  <a:tcPr marL="68580" marR="68580" marT="34291" marB="34291" anchor="ctr">
                    <a:solidFill>
                      <a:schemeClr val="bg1">
                        <a:lumMod val="75000"/>
                      </a:schemeClr>
                    </a:solidFill>
                  </a:tcPr>
                </a:tc>
                <a:tc>
                  <a:txBody>
                    <a:bodyPr/>
                    <a:lstStyle/>
                    <a:p>
                      <a:pPr algn="ctr"/>
                      <a:r>
                        <a:rPr lang="en-US" sz="1600" dirty="0">
                          <a:solidFill>
                            <a:schemeClr val="tx1"/>
                          </a:solidFill>
                        </a:rPr>
                        <a:t>0.3%</a:t>
                      </a:r>
                    </a:p>
                  </a:txBody>
                  <a:tcPr marL="68580" marR="68580" marT="34291" marB="34291" anchor="ctr">
                    <a:solidFill>
                      <a:schemeClr val="bg1">
                        <a:lumMod val="75000"/>
                      </a:schemeClr>
                    </a:solidFill>
                  </a:tcPr>
                </a:tc>
                <a:extLst>
                  <a:ext uri="{0D108BD9-81ED-4DB2-BD59-A6C34878D82A}">
                    <a16:rowId xmlns:a16="http://schemas.microsoft.com/office/drawing/2014/main" val="3316286162"/>
                  </a:ext>
                </a:extLst>
              </a:tr>
              <a:tr h="698420">
                <a:tc>
                  <a:txBody>
                    <a:bodyPr/>
                    <a:lstStyle/>
                    <a:p>
                      <a:r>
                        <a:rPr lang="en-US" sz="1600" b="1" i="1" dirty="0">
                          <a:solidFill>
                            <a:schemeClr val="tx1"/>
                          </a:solidFill>
                        </a:rPr>
                        <a:t>Totals</a:t>
                      </a:r>
                    </a:p>
                  </a:txBody>
                  <a:tcPr marL="68580" marR="68580" marT="34291" marB="34291" anchor="ctr">
                    <a:solidFill>
                      <a:schemeClr val="bg1">
                        <a:lumMod val="75000"/>
                      </a:schemeClr>
                    </a:solidFill>
                  </a:tcPr>
                </a:tc>
                <a:tc>
                  <a:txBody>
                    <a:bodyPr/>
                    <a:lstStyle/>
                    <a:p>
                      <a:pPr algn="ctr"/>
                      <a:r>
                        <a:rPr lang="en-US" sz="1600" b="1" i="1" dirty="0">
                          <a:solidFill>
                            <a:schemeClr val="tx1"/>
                          </a:solidFill>
                        </a:rPr>
                        <a:t>$606.0 million</a:t>
                      </a:r>
                    </a:p>
                  </a:txBody>
                  <a:tcPr marL="68580" marR="68580" marT="34291" marB="34291" anchor="ctr">
                    <a:solidFill>
                      <a:schemeClr val="bg1">
                        <a:lumMod val="75000"/>
                      </a:schemeClr>
                    </a:solidFill>
                  </a:tcPr>
                </a:tc>
                <a:tc>
                  <a:txBody>
                    <a:bodyPr/>
                    <a:lstStyle/>
                    <a:p>
                      <a:pPr algn="ctr"/>
                      <a:r>
                        <a:rPr lang="en-US" sz="1600" b="1" i="1" dirty="0">
                          <a:solidFill>
                            <a:schemeClr val="tx1"/>
                          </a:solidFill>
                        </a:rPr>
                        <a:t>$24.4</a:t>
                      </a:r>
                      <a:r>
                        <a:rPr lang="en-US" sz="1600" b="1" i="1" baseline="0" dirty="0">
                          <a:solidFill>
                            <a:schemeClr val="tx1"/>
                          </a:solidFill>
                        </a:rPr>
                        <a:t> </a:t>
                      </a:r>
                      <a:r>
                        <a:rPr lang="en-US" sz="1600" b="1" i="1" dirty="0">
                          <a:solidFill>
                            <a:schemeClr val="tx1"/>
                          </a:solidFill>
                        </a:rPr>
                        <a:t>million</a:t>
                      </a:r>
                    </a:p>
                  </a:txBody>
                  <a:tcPr marL="68580" marR="68580" marT="34291" marB="34291" anchor="ctr">
                    <a:solidFill>
                      <a:schemeClr val="bg1">
                        <a:lumMod val="75000"/>
                      </a:schemeClr>
                    </a:solidFill>
                  </a:tcPr>
                </a:tc>
                <a:tc>
                  <a:txBody>
                    <a:bodyPr/>
                    <a:lstStyle/>
                    <a:p>
                      <a:pPr algn="ctr"/>
                      <a:r>
                        <a:rPr lang="en-US" sz="1600" b="1" dirty="0">
                          <a:solidFill>
                            <a:schemeClr val="tx1"/>
                          </a:solidFill>
                        </a:rPr>
                        <a:t>4.0%</a:t>
                      </a:r>
                    </a:p>
                  </a:txBody>
                  <a:tcPr marL="68580" marR="68580" marT="34291" marB="34291" anchor="ctr">
                    <a:solidFill>
                      <a:schemeClr val="bg1">
                        <a:lumMod val="75000"/>
                      </a:schemeClr>
                    </a:solidFill>
                  </a:tcPr>
                </a:tc>
                <a:extLst>
                  <a:ext uri="{0D108BD9-81ED-4DB2-BD59-A6C34878D82A}">
                    <a16:rowId xmlns:a16="http://schemas.microsoft.com/office/drawing/2014/main" val="1631907863"/>
                  </a:ext>
                </a:extLst>
              </a:tr>
            </a:tbl>
          </a:graphicData>
        </a:graphic>
      </p:graphicFrame>
      <p:sp>
        <p:nvSpPr>
          <p:cNvPr id="4" name="Title 1"/>
          <p:cNvSpPr txBox="1">
            <a:spLocks/>
          </p:cNvSpPr>
          <p:nvPr/>
        </p:nvSpPr>
        <p:spPr bwMode="auto">
          <a:xfrm>
            <a:off x="0" y="152405"/>
            <a:ext cx="9144000" cy="8346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2800" kern="0" dirty="0">
                <a:latin typeface="Arial" panose="020B0604020202020204" pitchFamily="34" charset="0"/>
                <a:cs typeface="Arial" panose="020B0604020202020204" pitchFamily="34" charset="0"/>
              </a:rPr>
              <a:t>Summary – Major FY2024 E&amp;G Fund Cost Drivers</a:t>
            </a:r>
          </a:p>
        </p:txBody>
      </p:sp>
    </p:spTree>
    <p:extLst>
      <p:ext uri="{BB962C8B-B14F-4D97-AF65-F5344CB8AC3E}">
        <p14:creationId xmlns:p14="http://schemas.microsoft.com/office/powerpoint/2010/main" val="1751685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548054" y="381002"/>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4000" dirty="0"/>
              <a:t>Agenda</a:t>
            </a:r>
            <a:endParaRPr lang="en-US" sz="4000" kern="0" dirty="0">
              <a:latin typeface="Arial" panose="020B0604020202020204" pitchFamily="34" charset="0"/>
              <a:cs typeface="Arial" panose="020B0604020202020204" pitchFamily="34" charset="0"/>
            </a:endParaRPr>
          </a:p>
        </p:txBody>
      </p:sp>
      <p:sp>
        <p:nvSpPr>
          <p:cNvPr id="5" name="Content Placeholder 2"/>
          <p:cNvSpPr>
            <a:spLocks noGrp="1"/>
          </p:cNvSpPr>
          <p:nvPr>
            <p:ph idx="1"/>
          </p:nvPr>
        </p:nvSpPr>
        <p:spPr>
          <a:xfrm>
            <a:off x="1371600" y="1447802"/>
            <a:ext cx="6781800" cy="4983163"/>
          </a:xfrm>
        </p:spPr>
        <p:txBody>
          <a:bodyPr/>
          <a:lstStyle/>
          <a:p>
            <a:pPr>
              <a:spcBef>
                <a:spcPts val="0"/>
              </a:spcBef>
            </a:pPr>
            <a:r>
              <a:rPr lang="en-US" dirty="0"/>
              <a:t>UO Budget Structure</a:t>
            </a:r>
          </a:p>
          <a:p>
            <a:pPr>
              <a:spcBef>
                <a:spcPts val="0"/>
              </a:spcBef>
            </a:pPr>
            <a:endParaRPr lang="en-US" dirty="0"/>
          </a:p>
          <a:p>
            <a:pPr>
              <a:spcBef>
                <a:spcPts val="0"/>
              </a:spcBef>
            </a:pPr>
            <a:r>
              <a:rPr lang="en-US" dirty="0"/>
              <a:t>Cost Drivers </a:t>
            </a:r>
          </a:p>
          <a:p>
            <a:pPr>
              <a:spcBef>
                <a:spcPts val="0"/>
              </a:spcBef>
            </a:pPr>
            <a:endParaRPr lang="en-US" dirty="0">
              <a:cs typeface="Arial"/>
            </a:endParaRPr>
          </a:p>
          <a:p>
            <a:pPr>
              <a:spcBef>
                <a:spcPts val="0"/>
              </a:spcBef>
            </a:pPr>
            <a:r>
              <a:rPr lang="en-US" dirty="0">
                <a:cs typeface="Arial"/>
              </a:rPr>
              <a:t>Guaranteed Tuition Program </a:t>
            </a:r>
          </a:p>
          <a:p>
            <a:pPr>
              <a:spcBef>
                <a:spcPts val="0"/>
              </a:spcBef>
            </a:pPr>
            <a:endParaRPr lang="en-US" dirty="0">
              <a:cs typeface="Arial"/>
            </a:endParaRPr>
          </a:p>
          <a:p>
            <a:pPr>
              <a:spcBef>
                <a:spcPts val="0"/>
              </a:spcBef>
            </a:pPr>
            <a:r>
              <a:rPr lang="en-US" dirty="0">
                <a:cs typeface="Arial"/>
              </a:rPr>
              <a:t>TFAB Recommendations </a:t>
            </a:r>
          </a:p>
          <a:p>
            <a:pPr>
              <a:spcBef>
                <a:spcPts val="0"/>
              </a:spcBef>
            </a:pPr>
            <a:endParaRPr lang="en-US" dirty="0">
              <a:cs typeface="Arial"/>
            </a:endParaRPr>
          </a:p>
          <a:p>
            <a:pPr>
              <a:spcBef>
                <a:spcPts val="0"/>
              </a:spcBef>
            </a:pPr>
            <a:r>
              <a:rPr lang="en-US" dirty="0">
                <a:cs typeface="Arial"/>
              </a:rPr>
              <a:t>Small Group Discussions</a:t>
            </a: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4" name="Arrow: Right 1">
            <a:extLst>
              <a:ext uri="{FF2B5EF4-FFF2-40B4-BE49-F238E27FC236}">
                <a16:creationId xmlns:a16="http://schemas.microsoft.com/office/drawing/2014/main" id="{88C46C93-7AE6-4A10-BE59-45BE500E11E3}"/>
              </a:ext>
            </a:extLst>
          </p:cNvPr>
          <p:cNvSpPr/>
          <p:nvPr/>
        </p:nvSpPr>
        <p:spPr bwMode="auto">
          <a:xfrm>
            <a:off x="548054" y="3429000"/>
            <a:ext cx="671146" cy="563563"/>
          </a:xfrm>
          <a:prstGeom prst="rightArrow">
            <a:avLst/>
          </a:prstGeom>
          <a:solidFill>
            <a:srgbClr val="00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a:p>
        </p:txBody>
      </p:sp>
    </p:spTree>
    <p:extLst>
      <p:ext uri="{BB962C8B-B14F-4D97-AF65-F5344CB8AC3E}">
        <p14:creationId xmlns:p14="http://schemas.microsoft.com/office/powerpoint/2010/main" val="48412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a:spLocks noGrp="1"/>
          </p:cNvSpPr>
          <p:nvPr>
            <p:ph idx="1"/>
          </p:nvPr>
        </p:nvSpPr>
        <p:spPr>
          <a:xfrm>
            <a:off x="533400" y="1417639"/>
            <a:ext cx="8305800" cy="4983163"/>
          </a:xfrm>
        </p:spPr>
        <p:txBody>
          <a:bodyPr/>
          <a:lstStyle/>
          <a:p>
            <a:pPr>
              <a:spcBef>
                <a:spcPts val="0"/>
              </a:spcBef>
            </a:pPr>
            <a:r>
              <a:rPr lang="en-US" sz="2400" dirty="0"/>
              <a:t>For each entering class year, there is a set resident and non-resident tuition rate per student credit hour (SCH)</a:t>
            </a:r>
          </a:p>
          <a:p>
            <a:pPr>
              <a:spcBef>
                <a:spcPts val="0"/>
              </a:spcBef>
            </a:pPr>
            <a:endParaRPr lang="en-US" sz="2400" dirty="0"/>
          </a:p>
          <a:p>
            <a:pPr>
              <a:spcBef>
                <a:spcPts val="0"/>
              </a:spcBef>
            </a:pPr>
            <a:r>
              <a:rPr lang="en-US" sz="2400" dirty="0"/>
              <a:t>That rate is guaranteed or locked for five years - no matter what</a:t>
            </a:r>
          </a:p>
          <a:p>
            <a:pPr marL="0" indent="0">
              <a:spcBef>
                <a:spcPts val="0"/>
              </a:spcBef>
              <a:buNone/>
            </a:pPr>
            <a:endParaRPr lang="en-US" sz="2400" dirty="0"/>
          </a:p>
          <a:p>
            <a:pPr>
              <a:spcBef>
                <a:spcPts val="0"/>
              </a:spcBef>
            </a:pPr>
            <a:r>
              <a:rPr lang="en-US" sz="2400" dirty="0"/>
              <a:t>Other tuition and fees that are locked include administratively controlled mandatory fees, summer tuition, honors college differential tuition, business school differential tuition and the international student fee</a:t>
            </a:r>
          </a:p>
          <a:p>
            <a:pPr marL="0" indent="0">
              <a:spcBef>
                <a:spcPts val="0"/>
              </a:spcBef>
              <a:buNone/>
            </a:pPr>
            <a:endParaRPr lang="en-US" sz="2400" dirty="0"/>
          </a:p>
          <a:p>
            <a:pPr>
              <a:spcBef>
                <a:spcPts val="0"/>
              </a:spcBef>
            </a:pPr>
            <a:r>
              <a:rPr lang="en-US" sz="2400" dirty="0"/>
              <a:t>Students know the expected cost of their education before they decide to come to the University of Oregon</a:t>
            </a:r>
            <a:endParaRPr lang="en-US" sz="2400" dirty="0">
              <a:cs typeface="Arial"/>
            </a:endParaRPr>
          </a:p>
          <a:p>
            <a:pPr lvl="1">
              <a:spcBef>
                <a:spcPts val="0"/>
              </a:spcBef>
              <a:spcAft>
                <a:spcPts val="600"/>
              </a:spcAft>
            </a:pPr>
            <a:endParaRPr lang="en-US" sz="3600" dirty="0">
              <a:cs typeface="Arial"/>
            </a:endParaRPr>
          </a:p>
          <a:p>
            <a:pPr lvl="1">
              <a:spcBef>
                <a:spcPts val="0"/>
              </a:spcBef>
              <a:spcAft>
                <a:spcPts val="600"/>
              </a:spcAft>
            </a:pPr>
            <a:endParaRPr lang="en-US" sz="4000" dirty="0">
              <a:cs typeface="Arial"/>
            </a:endParaRPr>
          </a:p>
        </p:txBody>
      </p:sp>
      <p:sp>
        <p:nvSpPr>
          <p:cNvPr id="7" name="Title 1"/>
          <p:cNvSpPr txBox="1">
            <a:spLocks/>
          </p:cNvSpPr>
          <p:nvPr/>
        </p:nvSpPr>
        <p:spPr bwMode="auto">
          <a:xfrm>
            <a:off x="304800" y="304802"/>
            <a:ext cx="8824546" cy="75842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pPr algn="l"/>
            <a:r>
              <a:rPr lang="en-US" sz="2800" dirty="0"/>
              <a:t>Framework – Guaranteed Tuition Program </a:t>
            </a:r>
          </a:p>
          <a:p>
            <a:pPr algn="l"/>
            <a:r>
              <a:rPr lang="en-US" sz="2800" dirty="0"/>
              <a:t>for Undergraduate Students </a:t>
            </a:r>
            <a:endParaRPr lang="en-US" sz="2800" kern="0" dirty="0">
              <a:latin typeface="Arial" panose="020B0604020202020204" pitchFamily="34" charset="0"/>
              <a:cs typeface="Arial" panose="020B0604020202020204" pitchFamily="34" charset="0"/>
            </a:endParaRPr>
          </a:p>
        </p:txBody>
      </p:sp>
      <p:cxnSp>
        <p:nvCxnSpPr>
          <p:cNvPr id="4" name="Straight Connector 3"/>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24841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839196" cy="1746036"/>
          </a:xfrm>
        </p:spPr>
        <p:txBody>
          <a:bodyPr/>
          <a:lstStyle/>
          <a:p>
            <a:pPr algn="l"/>
            <a:r>
              <a:rPr lang="en-US" sz="2800" dirty="0"/>
              <a:t>Average Historical Annual Undergraduate Tuition Rate Increases – Analysis conducted in FY2020</a:t>
            </a:r>
          </a:p>
        </p:txBody>
      </p:sp>
      <p:sp>
        <p:nvSpPr>
          <p:cNvPr id="3" name="Content Placeholder 2"/>
          <p:cNvSpPr>
            <a:spLocks noGrp="1"/>
          </p:cNvSpPr>
          <p:nvPr>
            <p:ph idx="1"/>
          </p:nvPr>
        </p:nvSpPr>
        <p:spPr>
          <a:xfrm>
            <a:off x="856211" y="3304701"/>
            <a:ext cx="3059084" cy="644230"/>
          </a:xfrm>
        </p:spPr>
        <p:txBody>
          <a:bodyPr/>
          <a:lstStyle/>
          <a:p>
            <a:pPr marL="0" indent="0">
              <a:buNone/>
            </a:pPr>
            <a:r>
              <a:rPr lang="en-US" dirty="0"/>
              <a:t>Resident</a:t>
            </a:r>
          </a:p>
        </p:txBody>
      </p:sp>
      <p:sp>
        <p:nvSpPr>
          <p:cNvPr id="5" name="Content Placeholder 2"/>
          <p:cNvSpPr txBox="1">
            <a:spLocks/>
          </p:cNvSpPr>
          <p:nvPr/>
        </p:nvSpPr>
        <p:spPr bwMode="auto">
          <a:xfrm>
            <a:off x="856211" y="4664771"/>
            <a:ext cx="3059084" cy="64423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buNone/>
            </a:pPr>
            <a:r>
              <a:rPr lang="en-US" kern="0" dirty="0"/>
              <a:t>Non-resident </a:t>
            </a:r>
          </a:p>
        </p:txBody>
      </p:sp>
      <p:sp>
        <p:nvSpPr>
          <p:cNvPr id="6" name="Content Placeholder 2"/>
          <p:cNvSpPr txBox="1">
            <a:spLocks/>
          </p:cNvSpPr>
          <p:nvPr/>
        </p:nvSpPr>
        <p:spPr bwMode="auto">
          <a:xfrm>
            <a:off x="4569437"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10 Year Average </a:t>
            </a:r>
          </a:p>
        </p:txBody>
      </p:sp>
      <p:sp>
        <p:nvSpPr>
          <p:cNvPr id="7" name="Content Placeholder 2"/>
          <p:cNvSpPr txBox="1">
            <a:spLocks/>
          </p:cNvSpPr>
          <p:nvPr/>
        </p:nvSpPr>
        <p:spPr bwMode="auto">
          <a:xfrm>
            <a:off x="6738850" y="2349792"/>
            <a:ext cx="1396537" cy="774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har char="•"/>
              <a:defRPr sz="3200">
                <a:solidFill>
                  <a:srgbClr val="003300"/>
                </a:solidFill>
                <a:latin typeface="+mn-lt"/>
                <a:ea typeface="+mn-ea"/>
                <a:cs typeface="+mn-cs"/>
              </a:defRPr>
            </a:lvl1pPr>
            <a:lvl2pPr marL="742932" indent="-285744" algn="l" rtl="0" eaLnBrk="0" fontAlgn="base" hangingPunct="0">
              <a:spcBef>
                <a:spcPct val="20000"/>
              </a:spcBef>
              <a:spcAft>
                <a:spcPct val="0"/>
              </a:spcAft>
              <a:buChar char="–"/>
              <a:defRPr sz="2800">
                <a:solidFill>
                  <a:srgbClr val="003300"/>
                </a:solidFill>
                <a:latin typeface="+mn-lt"/>
              </a:defRPr>
            </a:lvl2pPr>
            <a:lvl3pPr marL="1142971" indent="-228594" algn="l" rtl="0" eaLnBrk="0" fontAlgn="base" hangingPunct="0">
              <a:spcBef>
                <a:spcPct val="20000"/>
              </a:spcBef>
              <a:spcAft>
                <a:spcPct val="0"/>
              </a:spcAft>
              <a:buChar char="•"/>
              <a:defRPr sz="2400">
                <a:solidFill>
                  <a:srgbClr val="003300"/>
                </a:solidFill>
                <a:latin typeface="+mn-lt"/>
              </a:defRPr>
            </a:lvl3pPr>
            <a:lvl4pPr marL="1600160" indent="-228594" algn="l" rtl="0" eaLnBrk="0" fontAlgn="base" hangingPunct="0">
              <a:spcBef>
                <a:spcPct val="20000"/>
              </a:spcBef>
              <a:spcAft>
                <a:spcPct val="0"/>
              </a:spcAft>
              <a:buChar char="–"/>
              <a:defRPr sz="2000">
                <a:solidFill>
                  <a:srgbClr val="003300"/>
                </a:solidFill>
                <a:latin typeface="+mn-lt"/>
              </a:defRPr>
            </a:lvl4pPr>
            <a:lvl5pPr marL="2057349" indent="-228594" algn="l" rtl="0" eaLnBrk="0" fontAlgn="base" hangingPunct="0">
              <a:spcBef>
                <a:spcPct val="20000"/>
              </a:spcBef>
              <a:spcAft>
                <a:spcPct val="0"/>
              </a:spcAft>
              <a:buChar char="»"/>
              <a:defRPr sz="2000">
                <a:solidFill>
                  <a:srgbClr val="003300"/>
                </a:solidFill>
                <a:latin typeface="+mn-lt"/>
              </a:defRPr>
            </a:lvl5pPr>
            <a:lvl6pPr marL="2514537" indent="-228594" algn="l" rtl="0" fontAlgn="base">
              <a:spcBef>
                <a:spcPct val="20000"/>
              </a:spcBef>
              <a:spcAft>
                <a:spcPct val="0"/>
              </a:spcAft>
              <a:buChar char="»"/>
              <a:defRPr sz="2000">
                <a:solidFill>
                  <a:srgbClr val="003300"/>
                </a:solidFill>
                <a:latin typeface="+mn-lt"/>
              </a:defRPr>
            </a:lvl6pPr>
            <a:lvl7pPr marL="2971726" indent="-228594" algn="l" rtl="0" fontAlgn="base">
              <a:spcBef>
                <a:spcPct val="20000"/>
              </a:spcBef>
              <a:spcAft>
                <a:spcPct val="0"/>
              </a:spcAft>
              <a:buChar char="»"/>
              <a:defRPr sz="2000">
                <a:solidFill>
                  <a:srgbClr val="003300"/>
                </a:solidFill>
                <a:latin typeface="+mn-lt"/>
              </a:defRPr>
            </a:lvl7pPr>
            <a:lvl8pPr marL="3428914" indent="-228594" algn="l" rtl="0" fontAlgn="base">
              <a:spcBef>
                <a:spcPct val="20000"/>
              </a:spcBef>
              <a:spcAft>
                <a:spcPct val="0"/>
              </a:spcAft>
              <a:buChar char="»"/>
              <a:defRPr sz="2000">
                <a:solidFill>
                  <a:srgbClr val="003300"/>
                </a:solidFill>
                <a:latin typeface="+mn-lt"/>
              </a:defRPr>
            </a:lvl8pPr>
            <a:lvl9pPr marL="3886103" indent="-228594" algn="l" rtl="0" fontAlgn="base">
              <a:spcBef>
                <a:spcPct val="20000"/>
              </a:spcBef>
              <a:spcAft>
                <a:spcPct val="0"/>
              </a:spcAft>
              <a:buChar char="»"/>
              <a:defRPr sz="2000">
                <a:solidFill>
                  <a:srgbClr val="003300"/>
                </a:solidFill>
                <a:latin typeface="+mn-lt"/>
              </a:defRPr>
            </a:lvl9pPr>
          </a:lstStyle>
          <a:p>
            <a:pPr marL="0" indent="0" algn="ctr">
              <a:buNone/>
            </a:pPr>
            <a:r>
              <a:rPr lang="en-US" sz="2400" u="sng" kern="0" dirty="0"/>
              <a:t>5 Year Average </a:t>
            </a:r>
          </a:p>
        </p:txBody>
      </p:sp>
      <p:sp>
        <p:nvSpPr>
          <p:cNvPr id="8" name="TextBox 7"/>
          <p:cNvSpPr txBox="1"/>
          <p:nvPr/>
        </p:nvSpPr>
        <p:spPr>
          <a:xfrm>
            <a:off x="4739845" y="3442152"/>
            <a:ext cx="1055717" cy="461665"/>
          </a:xfrm>
          <a:prstGeom prst="rect">
            <a:avLst/>
          </a:prstGeom>
          <a:noFill/>
        </p:spPr>
        <p:txBody>
          <a:bodyPr wrap="square" rtlCol="0">
            <a:spAutoFit/>
          </a:bodyPr>
          <a:lstStyle/>
          <a:p>
            <a:pPr algn="ctr"/>
            <a:r>
              <a:rPr lang="en-US" sz="2400" dirty="0"/>
              <a:t>5.4%</a:t>
            </a:r>
          </a:p>
        </p:txBody>
      </p:sp>
      <p:sp>
        <p:nvSpPr>
          <p:cNvPr id="9" name="TextBox 8"/>
          <p:cNvSpPr txBox="1"/>
          <p:nvPr/>
        </p:nvSpPr>
        <p:spPr>
          <a:xfrm>
            <a:off x="4739846" y="4802222"/>
            <a:ext cx="1055717" cy="461665"/>
          </a:xfrm>
          <a:prstGeom prst="rect">
            <a:avLst/>
          </a:prstGeom>
          <a:noFill/>
        </p:spPr>
        <p:txBody>
          <a:bodyPr wrap="square" rtlCol="0">
            <a:spAutoFit/>
          </a:bodyPr>
          <a:lstStyle/>
          <a:p>
            <a:pPr algn="ctr"/>
            <a:r>
              <a:rPr lang="en-US" sz="2400" dirty="0"/>
              <a:t>4.4%</a:t>
            </a:r>
          </a:p>
        </p:txBody>
      </p:sp>
      <p:sp>
        <p:nvSpPr>
          <p:cNvPr id="10" name="TextBox 9"/>
          <p:cNvSpPr txBox="1"/>
          <p:nvPr/>
        </p:nvSpPr>
        <p:spPr>
          <a:xfrm>
            <a:off x="6960518" y="3442152"/>
            <a:ext cx="1055717" cy="461665"/>
          </a:xfrm>
          <a:prstGeom prst="rect">
            <a:avLst/>
          </a:prstGeom>
          <a:noFill/>
        </p:spPr>
        <p:txBody>
          <a:bodyPr wrap="square" rtlCol="0">
            <a:spAutoFit/>
          </a:bodyPr>
          <a:lstStyle/>
          <a:p>
            <a:pPr algn="ctr"/>
            <a:r>
              <a:rPr lang="en-US" sz="2400" dirty="0"/>
              <a:t>5.0%</a:t>
            </a:r>
          </a:p>
        </p:txBody>
      </p:sp>
      <p:sp>
        <p:nvSpPr>
          <p:cNvPr id="11" name="TextBox 10"/>
          <p:cNvSpPr txBox="1"/>
          <p:nvPr/>
        </p:nvSpPr>
        <p:spPr>
          <a:xfrm>
            <a:off x="6960519" y="4802222"/>
            <a:ext cx="1055717" cy="461665"/>
          </a:xfrm>
          <a:prstGeom prst="rect">
            <a:avLst/>
          </a:prstGeom>
          <a:noFill/>
        </p:spPr>
        <p:txBody>
          <a:bodyPr wrap="square" rtlCol="0">
            <a:spAutoFit/>
          </a:bodyPr>
          <a:lstStyle/>
          <a:p>
            <a:pPr algn="ctr"/>
            <a:r>
              <a:rPr lang="en-US" sz="2400" dirty="0"/>
              <a:t>3.3%</a:t>
            </a:r>
          </a:p>
        </p:txBody>
      </p:sp>
      <p:cxnSp>
        <p:nvCxnSpPr>
          <p:cNvPr id="12" name="Straight Connector 11"/>
          <p:cNvCxnSpPr/>
          <p:nvPr/>
        </p:nvCxnSpPr>
        <p:spPr bwMode="auto">
          <a:xfrm>
            <a:off x="304800" y="1143000"/>
            <a:ext cx="8305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019422504"/>
      </p:ext>
    </p:extLst>
  </p:cSld>
  <p:clrMapOvr>
    <a:masterClrMapping/>
  </p:clrMapOvr>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42375</TotalTime>
  <Words>1325</Words>
  <Application>Microsoft Office PowerPoint</Application>
  <PresentationFormat>On-screen Show (4:3)</PresentationFormat>
  <Paragraphs>256</Paragraphs>
  <Slides>21</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Courier New</vt:lpstr>
      <vt:lpstr>Wingdings</vt:lpstr>
      <vt:lpstr>Default Design</vt:lpstr>
      <vt:lpstr>PowerPoint Presentation</vt:lpstr>
      <vt:lpstr>President’s Tuition Forum Financial Briefing &amp; TFAB Recommendations</vt:lpstr>
      <vt:lpstr>PowerPoint Presentation</vt:lpstr>
      <vt:lpstr>UO Budget Structure</vt:lpstr>
      <vt:lpstr>PowerPoint Presentation</vt:lpstr>
      <vt:lpstr>PowerPoint Presentation</vt:lpstr>
      <vt:lpstr>PowerPoint Presentation</vt:lpstr>
      <vt:lpstr>PowerPoint Presentation</vt:lpstr>
      <vt:lpstr>Average Historical Annual Undergraduate Tuition Rate Increases – Analysis conducted in FY2020</vt:lpstr>
      <vt:lpstr> New Resident Undergraduate Students  Graduation Time 4 yrs Analysis Conducted in FY2020 Assumed Annual Increases 5% - Average 5 Year Historical Rate 5 year Guaranteed rate $254.62 per SCH (9.75% increase) </vt:lpstr>
      <vt:lpstr> New Resident Undergraduate Students  Graduation Time 5 yrs Analysis Conducted in FY2020 Assumed Annual Increases 5% - Average 5 Year Historical Rate 5 year Guaranteed rate $254.62 per SCH (9.75% increase) </vt:lpstr>
      <vt:lpstr> New Resident Undergraduate Students  Graduation Time 8 yrs Analysis Conducted in FY2020 Assumed Annual Increases 5% - Average 5 Year Historical Rate 5 year Guaranteed rate $254.62 per SCH (9.75% increase) </vt:lpstr>
      <vt:lpstr>Advantages of Guaranteed Tuition Program for Students</vt:lpstr>
      <vt:lpstr>Advantages of Guaranteed Tuition Program for Institution</vt:lpstr>
      <vt:lpstr>Students who started prior to the Guaranteed Tuition Program </vt:lpstr>
      <vt:lpstr>PowerPoint Presentation</vt:lpstr>
      <vt:lpstr>TFAB Recommendations: Incoming cohort of new undergraduate students (2023 Tuition Cohort)</vt:lpstr>
      <vt:lpstr>Administratively Controlled Mandatory Fees</vt:lpstr>
      <vt:lpstr>Graduate Tuition Proposals</vt:lpstr>
      <vt:lpstr>PowerPoint Presentation</vt:lpstr>
      <vt:lpstr>PowerPoint Presentation</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Debbie Sharp</cp:lastModifiedBy>
  <cp:revision>1445</cp:revision>
  <cp:lastPrinted>2023-02-16T19:36:37Z</cp:lastPrinted>
  <dcterms:created xsi:type="dcterms:W3CDTF">2006-10-01T23:20:38Z</dcterms:created>
  <dcterms:modified xsi:type="dcterms:W3CDTF">2023-02-17T01:52:28Z</dcterms:modified>
</cp:coreProperties>
</file>