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8" r:id="rId2"/>
    <p:sldId id="256" r:id="rId3"/>
    <p:sldId id="282" r:id="rId4"/>
    <p:sldId id="312" r:id="rId5"/>
    <p:sldId id="313" r:id="rId6"/>
    <p:sldId id="314" r:id="rId7"/>
    <p:sldId id="315" r:id="rId8"/>
    <p:sldId id="283" r:id="rId9"/>
    <p:sldId id="321" r:id="rId10"/>
    <p:sldId id="320" r:id="rId11"/>
    <p:sldId id="285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828ADC-AA10-4764-BB29-05FA4FBAF2D3}">
          <p14:sldIdLst>
            <p14:sldId id="318"/>
            <p14:sldId id="256"/>
            <p14:sldId id="282"/>
            <p14:sldId id="312"/>
            <p14:sldId id="313"/>
            <p14:sldId id="314"/>
            <p14:sldId id="315"/>
          </p14:sldIdLst>
        </p14:section>
        <p14:section name="Untitled Section" id="{C527741D-B0A7-4E24-892D-2ECD012825BF}">
          <p14:sldIdLst>
            <p14:sldId id="283"/>
            <p14:sldId id="321"/>
            <p14:sldId id="320"/>
            <p14:sldId id="285"/>
          </p14:sldIdLst>
        </p14:section>
        <p14:section name="Untitled Section" id="{9F5078AC-D576-4D55-BE57-3C1445BF188F}">
          <p14:sldIdLst/>
        </p14:section>
        <p14:section name="Untitled Section" id="{F3E7D195-0B19-45F0-8A70-E1976BAA569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D23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300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moffitt\AppData\Local\Microsoft\Windows\Temporary%20Internet%20Files\Content.Outlook\BENLVC4W\BoardMaterials20131002_Tuition%20Revenu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525010936132983"/>
          <c:y val="3.4279485225637125E-2"/>
          <c:w val="0.67413976377952767"/>
          <c:h val="0.92442733315418324"/>
        </c:manualLayout>
      </c:layout>
      <c:bar3DChart>
        <c:barDir val="col"/>
        <c:grouping val="standar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/>
          </c:spPr>
          <c:invertIfNegative val="0"/>
          <c:cat>
            <c:strRef>
              <c:f>Sheet1!$A$1:$A$11</c:f>
              <c:strCache>
                <c:ptCount val="11"/>
                <c:pt idx="0">
                  <c:v>FY08</c:v>
                </c:pt>
                <c:pt idx="1">
                  <c:v>FY09</c:v>
                </c:pt>
                <c:pt idx="2">
                  <c:v>FY10</c:v>
                </c:pt>
                <c:pt idx="3">
                  <c:v>FY11</c:v>
                </c:pt>
                <c:pt idx="4">
                  <c:v>FY12</c:v>
                </c:pt>
                <c:pt idx="5">
                  <c:v>FY13</c:v>
                </c:pt>
                <c:pt idx="6">
                  <c:v>FY14</c:v>
                </c:pt>
                <c:pt idx="7">
                  <c:v>FY15</c:v>
                </c:pt>
                <c:pt idx="8">
                  <c:v>FY16</c:v>
                </c:pt>
                <c:pt idx="9">
                  <c:v>FY17</c:v>
                </c:pt>
                <c:pt idx="10">
                  <c:v>FY18</c:v>
                </c:pt>
              </c:strCache>
            </c:strRef>
          </c:cat>
          <c:val>
            <c:numRef>
              <c:f>Sheet1!$B$1:$B$11</c:f>
              <c:numCache>
                <c:formatCode>_("$"* #,##0.0_);_("$"* \(#,##0.0\);_("$"* "-"??_);_(@_)</c:formatCode>
                <c:ptCount val="11"/>
                <c:pt idx="0">
                  <c:v>80.099999999999994</c:v>
                </c:pt>
                <c:pt idx="1">
                  <c:v>73.099999999999994</c:v>
                </c:pt>
                <c:pt idx="2">
                  <c:v>66.8</c:v>
                </c:pt>
                <c:pt idx="3">
                  <c:v>66.5</c:v>
                </c:pt>
                <c:pt idx="4">
                  <c:v>43.7</c:v>
                </c:pt>
                <c:pt idx="5">
                  <c:v>46.4</c:v>
                </c:pt>
                <c:pt idx="6">
                  <c:v>49.1</c:v>
                </c:pt>
                <c:pt idx="7">
                  <c:v>55.9</c:v>
                </c:pt>
                <c:pt idx="8">
                  <c:v>64.7</c:v>
                </c:pt>
                <c:pt idx="9">
                  <c:v>66.8</c:v>
                </c:pt>
                <c:pt idx="10">
                  <c:v>72.7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1E-4F3F-9FD7-CC9927E73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437011664"/>
        <c:axId val="437012056"/>
        <c:axId val="436840344"/>
      </c:bar3DChart>
      <c:catAx>
        <c:axId val="437011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7012056"/>
        <c:crosses val="autoZero"/>
        <c:auto val="1"/>
        <c:lblAlgn val="ctr"/>
        <c:lblOffset val="100"/>
        <c:noMultiLvlLbl val="0"/>
      </c:catAx>
      <c:valAx>
        <c:axId val="437012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_);_(&quot;$&quot;* \(#,##0.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7011664"/>
        <c:crosses val="autoZero"/>
        <c:crossBetween val="between"/>
      </c:valAx>
      <c:serAx>
        <c:axId val="436840344"/>
        <c:scaling>
          <c:orientation val="minMax"/>
        </c:scaling>
        <c:delete val="1"/>
        <c:axPos val="b"/>
        <c:majorTickMark val="out"/>
        <c:minorTickMark val="none"/>
        <c:tickLblPos val="nextTo"/>
        <c:crossAx val="437012056"/>
        <c:crosses val="autoZero"/>
      </c:ser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732-4A8B-9F71-0BBBF766036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732-4A8B-9F71-0BBBF766036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732-4A8B-9F71-0BBBF766036E}"/>
              </c:ext>
            </c:extLst>
          </c:dPt>
          <c:dLbls>
            <c:dLbl>
              <c:idx val="0"/>
              <c:layout>
                <c:manualLayout>
                  <c:x val="-0.19961923804037088"/>
                  <c:y val="-0.129310068484304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32-4A8B-9F71-0BBBF766036E}"/>
                </c:ext>
              </c:extLst>
            </c:dLbl>
            <c:dLbl>
              <c:idx val="1"/>
              <c:layout>
                <c:manualLayout>
                  <c:x val="0.17133951987468771"/>
                  <c:y val="3.7371484946991189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32-4A8B-9F71-0BBBF766036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'Chart of Revenue Types'!$C$2:$C$4</c:f>
              <c:strCache>
                <c:ptCount val="3"/>
                <c:pt idx="0">
                  <c:v>Non-Resident Tuition as % of Total Three Sources</c:v>
                </c:pt>
                <c:pt idx="1">
                  <c:v>Resident Tuition as % of Total Three Sources</c:v>
                </c:pt>
                <c:pt idx="2">
                  <c:v>State Appropriation as % of Total Three Sources</c:v>
                </c:pt>
              </c:strCache>
            </c:strRef>
          </c:cat>
          <c:val>
            <c:numRef>
              <c:f>'Chart of Revenue Types'!$D$2:$D$4</c:f>
              <c:numCache>
                <c:formatCode>0.0%</c:formatCode>
                <c:ptCount val="3"/>
                <c:pt idx="0">
                  <c:v>0.61499999999999999</c:v>
                </c:pt>
                <c:pt idx="1">
                  <c:v>0.22600000000000001</c:v>
                </c:pt>
                <c:pt idx="2">
                  <c:v>0.159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42-4EF5-A1F5-75FB11A98CDC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BE1-48B1-8D75-536864C2024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BE1-48B1-8D75-536864C2024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BE1-48B1-8D75-536864C2024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31.8%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E1-48B1-8D75-536864C2024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27.1%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E1-48B1-8D75-536864C2024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41.1%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E1-48B1-8D75-536864C20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report!$F$5:$H$5</c:f>
              <c:strCache>
                <c:ptCount val="3"/>
                <c:pt idx="0">
                  <c:v>Nonresident Tuition as % of Total Three sources</c:v>
                </c:pt>
                <c:pt idx="1">
                  <c:v>Resident Tuition as % of Total Three sources</c:v>
                </c:pt>
                <c:pt idx="2">
                  <c:v>State Appropriation as % of Total Three sources</c:v>
                </c:pt>
              </c:strCache>
            </c:strRef>
          </c:cat>
          <c:val>
            <c:numRef>
              <c:f>report!$F$6:$H$6</c:f>
              <c:numCache>
                <c:formatCode>0.0%</c:formatCode>
                <c:ptCount val="3"/>
                <c:pt idx="0">
                  <c:v>0.33950150852110572</c:v>
                </c:pt>
                <c:pt idx="1">
                  <c:v>0.32201897203120328</c:v>
                </c:pt>
                <c:pt idx="2">
                  <c:v>0.338479519447691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E8-4A14-A1E2-0D7AE3B65D4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0.83377</cdr:x>
      <cdr:y>0.56944</cdr:y>
    </cdr:from>
    <cdr:to>
      <cdr:x>1</cdr:x>
      <cdr:y>0.79167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910138" y="234315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0.8541</cdr:x>
      <cdr:y>0.42626</cdr:y>
    </cdr:from>
    <cdr:to>
      <cdr:x>0.98624</cdr:x>
      <cdr:y>0.6202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910264" y="20097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0.85178</cdr:x>
      <cdr:y>0.27071</cdr:y>
    </cdr:from>
    <cdr:to>
      <cdr:x>0.99731</cdr:x>
      <cdr:y>0.72929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788693" y="1764908"/>
          <a:ext cx="1330726" cy="29898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Loss of over $7 million of annual support per year</a:t>
          </a:r>
        </a:p>
      </cdr:txBody>
    </cdr:sp>
  </cdr:relSizeAnchor>
  <cdr:relSizeAnchor xmlns:cdr="http://schemas.openxmlformats.org/drawingml/2006/chartDrawing">
    <cdr:from>
      <cdr:x>0.78333</cdr:x>
      <cdr:y>0.29874</cdr:y>
    </cdr:from>
    <cdr:to>
      <cdr:x>0.83889</cdr:x>
      <cdr:y>0.34548</cdr:y>
    </cdr:to>
    <cdr:sp macro="" textlink="">
      <cdr:nvSpPr>
        <cdr:cNvPr id="7" name="Right Brace 6"/>
        <cdr:cNvSpPr/>
      </cdr:nvSpPr>
      <cdr:spPr>
        <a:xfrm xmlns:a="http://schemas.openxmlformats.org/drawingml/2006/main">
          <a:off x="7162800" y="1947672"/>
          <a:ext cx="508040" cy="304759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rgbClr val="232D23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/>
          </a:pPr>
          <a:endParaRPr lang="en-US" dirty="0">
            <a:solidFill>
              <a:schemeClr val="bg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9" tIns="46590" rIns="93179" bIns="465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3179" tIns="46590" rIns="93179" bIns="46590" rtlCol="0"/>
          <a:lstStyle>
            <a:lvl1pPr algn="r">
              <a:defRPr sz="1200"/>
            </a:lvl1pPr>
          </a:lstStyle>
          <a:p>
            <a:fld id="{724763AF-AD85-4BB8-A329-8DF14F0CA59A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9" tIns="46590" rIns="93179" bIns="465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3179" tIns="46590" rIns="93179" bIns="46590" rtlCol="0" anchor="b"/>
          <a:lstStyle>
            <a:lvl1pPr algn="r">
              <a:defRPr sz="1200"/>
            </a:lvl1pPr>
          </a:lstStyle>
          <a:p>
            <a:fld id="{DC3214E7-7C21-4E4E-8B1D-E705AE64C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01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9" tIns="46590" rIns="93179" bIns="4659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9" tIns="46590" rIns="93179" bIns="4659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0EB9C15-934A-430C-BEF4-B0E49B3A5DDD}" type="datetimeFigureOut">
              <a:rPr lang="en-US"/>
              <a:pPr>
                <a:defRPr/>
              </a:pPr>
              <a:t>10/7/2018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9" tIns="46590" rIns="93179" bIns="4659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9" tIns="46590" rIns="93179" bIns="4659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9" tIns="46590" rIns="93179" bIns="4659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9" tIns="46590" rIns="93179" bIns="4659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621E89E-7B24-443C-BBAB-3D107AB78D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564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804628-F619-46F1-BD3B-E98D7B8B6ECF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54031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4013" y="525463"/>
            <a:ext cx="3508375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14674" y="3329941"/>
            <a:ext cx="6669158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Defining how Sightlines breaks up the areas of project funding necessary to maintain a campus.</a:t>
            </a:r>
          </a:p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DM and CR are what this presentation concentrates on.</a:t>
            </a:r>
          </a:p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Definitions taken from APPA (Association of Physical Plant Administrators)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5946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98788" y="525463"/>
            <a:ext cx="3506787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46111" y="3329941"/>
            <a:ext cx="6817362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19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42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444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5090039-806A-4CA0-89CE-32F43C8AEDB8}" type="slidenum">
              <a:rPr 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319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96DAB-0736-4699-BD3F-AC24CC4568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39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195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429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21E89E-7B24-443C-BBAB-3D107AB78D8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970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4013" y="525463"/>
            <a:ext cx="3508375" cy="2630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414674" y="3329941"/>
            <a:ext cx="6669158" cy="3154680"/>
          </a:xfrm>
        </p:spPr>
        <p:txBody>
          <a:bodyPr/>
          <a:lstStyle/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Defining how Sightlines breaks up the areas of project funding necessary to maintain a campus.</a:t>
            </a:r>
          </a:p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DM and CR are what this presentation concentrates on.</a:t>
            </a:r>
          </a:p>
          <a:p>
            <a:pPr marL="172796" indent="-172796">
              <a:buFont typeface="Arial" panose="020B0604020202020204" pitchFamily="34" charset="0"/>
              <a:buChar char="•"/>
            </a:pPr>
            <a:r>
              <a:rPr lang="en-US" dirty="0" smtClean="0"/>
              <a:t>Definitions taken from APPA (Association of Physical Plant Administrators)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806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0F95FF-F98B-42A6-92BA-98BA6978CCCD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5943600"/>
            <a:ext cx="2133600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D5A65DA0-CADD-4A81-BFE5-A527DFACE9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384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4DD56B-0016-4111-8528-7B7A7EDC0E72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444DD6E-F883-4E63-B07E-1D21765BA6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67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A657A6-4463-47B7-9A1D-788D25876F0B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03A8DA9-8489-4AEB-B116-ADEB67F816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3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1EFDB0-8B97-41D2-A333-27F433B37BF7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F15B88F-9F0D-42A1-B079-B0F229B6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3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0B0D41-B653-43F1-A815-0769417A0D64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6BB260-4CB4-43EF-A1E0-C6166309E4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19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B1C2EB-1DDB-4B52-83C9-E7084964ABAC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EB732F4-27A1-44B6-A69A-4C2B6D3E7D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8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508B4C-6200-4E29-81EB-FCCCB5F8742F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BDDDBD-73AF-4952-9D94-F38D7F399B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1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24A701-8D91-4C1C-8167-CA9437AF2D89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B445712-8EAF-4AB6-A9A7-628CFA75D5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78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5F64BF-DBBB-40F4-8A36-408E5946828F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709D2D6-3845-4298-968F-A9B87D2DA7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28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D94620-BAD4-4795-8BB6-5695E7B671E5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88F9856-AF31-4A01-A996-D41B733856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016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773B5B-83B1-4BEF-A21B-A06E32426ED9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0960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3D479FD-B007-428B-9DE1-AC46720A0D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8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ED0592-EF07-469F-A056-4EEF5A5F9D5A}" type="datetime1">
              <a:rPr lang="en-US" smtClean="0"/>
              <a:t>10/7/2018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UO Professional Development                                                                                                                        http://odt.uoregon.edu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itle 5"/>
          <p:cNvSpPr>
            <a:spLocks noGrp="1"/>
          </p:cNvSpPr>
          <p:nvPr>
            <p:ph type="ctrTitle"/>
          </p:nvPr>
        </p:nvSpPr>
        <p:spPr>
          <a:xfrm>
            <a:off x="609600" y="2949575"/>
            <a:ext cx="7772400" cy="1393825"/>
          </a:xfrm>
        </p:spPr>
        <p:txBody>
          <a:bodyPr tIns="0" bIns="365760"/>
          <a:lstStyle/>
          <a:p>
            <a:pPr eaLnBrk="1" hangingPunct="1"/>
            <a:r>
              <a:rPr lang="en-US" sz="3800" dirty="0" smtClean="0">
                <a:latin typeface="Arial" charset="0"/>
                <a:cs typeface="Arial" charset="0"/>
              </a:rPr>
              <a:t/>
            </a:r>
            <a:br>
              <a:rPr lang="en-US" sz="3800" dirty="0" smtClean="0">
                <a:latin typeface="Arial" charset="0"/>
                <a:cs typeface="Arial" charset="0"/>
              </a:rPr>
            </a:br>
            <a:r>
              <a:rPr lang="en-US" sz="3600" b="1" dirty="0" smtClean="0">
                <a:latin typeface="+mn-lt"/>
                <a:cs typeface="Arial" charset="0"/>
              </a:rPr>
              <a:t>University of Oregon</a:t>
            </a:r>
            <a:br>
              <a:rPr lang="en-US" sz="3600" b="1" dirty="0" smtClean="0">
                <a:latin typeface="+mn-lt"/>
                <a:cs typeface="Arial" charset="0"/>
              </a:rPr>
            </a:br>
            <a:r>
              <a:rPr lang="en-US" sz="3600" b="1" dirty="0" smtClean="0">
                <a:latin typeface="+mn-lt"/>
                <a:cs typeface="Arial" charset="0"/>
              </a:rPr>
              <a:t>Financial Briefing</a:t>
            </a:r>
            <a:endParaRPr lang="en-US" sz="1050" b="1" i="1" dirty="0" smtClean="0">
              <a:latin typeface="+mn-lt"/>
              <a:cs typeface="Arial" charset="0"/>
            </a:endParaRPr>
          </a:p>
        </p:txBody>
      </p:sp>
      <p:sp>
        <p:nvSpPr>
          <p:cNvPr id="8196" name="Subtitle 6"/>
          <p:cNvSpPr>
            <a:spLocks noGrp="1"/>
          </p:cNvSpPr>
          <p:nvPr>
            <p:ph type="subTitle" idx="1"/>
          </p:nvPr>
        </p:nvSpPr>
        <p:spPr>
          <a:xfrm>
            <a:off x="381000" y="4876800"/>
            <a:ext cx="8305800" cy="2286000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en-US" smtClean="0">
                <a:solidFill>
                  <a:srgbClr val="232D23"/>
                </a:solidFill>
                <a:cs typeface="Arial" pitchFamily="34" charset="0"/>
              </a:rPr>
              <a:t>October </a:t>
            </a:r>
            <a:r>
              <a:rPr lang="en-US" smtClean="0">
                <a:solidFill>
                  <a:srgbClr val="232D23"/>
                </a:solidFill>
                <a:cs typeface="Arial" pitchFamily="34" charset="0"/>
              </a:rPr>
              <a:t>9th</a:t>
            </a:r>
            <a:r>
              <a:rPr lang="en-US" smtClean="0">
                <a:solidFill>
                  <a:srgbClr val="232D23"/>
                </a:solidFill>
                <a:cs typeface="Arial" pitchFamily="34" charset="0"/>
              </a:rPr>
              <a:t>, </a:t>
            </a:r>
            <a:r>
              <a:rPr lang="en-US" dirty="0" smtClean="0">
                <a:solidFill>
                  <a:srgbClr val="232D23"/>
                </a:solidFill>
                <a:cs typeface="Arial" pitchFamily="34" charset="0"/>
              </a:rPr>
              <a:t>2018</a:t>
            </a:r>
            <a:endParaRPr lang="en-US" sz="2000" dirty="0" smtClean="0">
              <a:solidFill>
                <a:srgbClr val="232D23"/>
              </a:solidFill>
              <a:cs typeface="Arial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sz="2800" dirty="0" smtClean="0">
              <a:solidFill>
                <a:srgbClr val="232D23"/>
              </a:solidFill>
              <a:cs typeface="Arial" pitchFamily="34" charset="0"/>
            </a:endParaRPr>
          </a:p>
          <a:p>
            <a:pPr eaLnBrk="1" hangingPunct="1">
              <a:defRPr/>
            </a:pPr>
            <a:endParaRPr lang="en-US" sz="3000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457200" y="2020669"/>
            <a:ext cx="800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dirty="0" smtClean="0">
                <a:solidFill>
                  <a:srgbClr val="001E0E"/>
                </a:solidFill>
                <a:latin typeface="+mn-lt"/>
                <a:cs typeface="Arial" charset="0"/>
              </a:rPr>
              <a:t>Tuition and Fee Advisory Board </a:t>
            </a:r>
            <a:endParaRPr lang="en-US" sz="1050" dirty="0">
              <a:solidFill>
                <a:srgbClr val="001E0E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56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757450" y="1150061"/>
          <a:ext cx="7963469" cy="4199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9382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299949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4954138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Cost Driver 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/>
                        <a:t>FY19 Cost Increases</a:t>
                      </a:r>
                      <a:endParaRPr lang="en-US" sz="1200" dirty="0"/>
                    </a:p>
                  </a:txBody>
                  <a:tcPr marL="68580" marR="68580" marT="34290" marB="3429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Notes</a:t>
                      </a:r>
                    </a:p>
                  </a:txBody>
                  <a:tcPr marL="68580" marR="68580" marT="34290" marB="3429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Faculty and Staff Salary and Wages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$9.8 million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Increases</a:t>
                      </a:r>
                      <a:r>
                        <a:rPr lang="en-US" sz="1200" baseline="0" dirty="0" smtClean="0">
                          <a:solidFill>
                            <a:srgbClr val="232D23"/>
                          </a:solidFill>
                        </a:rPr>
                        <a:t> per collective bargaining agreements for approximately 1700 faculty and 900 classified staff.  Also includes increases for approximately 1200 unrepresented staff.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GE Salary and Benefits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$1.0 million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Estimate</a:t>
                      </a:r>
                      <a:r>
                        <a:rPr lang="en-US" sz="1200" baseline="0" dirty="0" smtClean="0">
                          <a:solidFill>
                            <a:srgbClr val="232D23"/>
                          </a:solidFill>
                        </a:rPr>
                        <a:t> based on collective bargaining agreement for GEs; includes estimate of health insurance cost increases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57039"/>
                  </a:ext>
                </a:extLst>
              </a:tr>
              <a:tr h="27485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Medical Costs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$1.8 million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Assumed annual increase of 3.7%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274853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Retirement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n/a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PERS</a:t>
                      </a:r>
                      <a:r>
                        <a:rPr lang="en-US" sz="1200" baseline="0" dirty="0" smtClean="0">
                          <a:solidFill>
                            <a:srgbClr val="232D23"/>
                          </a:solidFill>
                        </a:rPr>
                        <a:t> rates only increase every two years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74913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$600K 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Increases</a:t>
                      </a:r>
                      <a:r>
                        <a:rPr lang="en-US" sz="1200" baseline="0" dirty="0" smtClean="0">
                          <a:solidFill>
                            <a:srgbClr val="232D23"/>
                          </a:solidFill>
                        </a:rPr>
                        <a:t> related to utilities, insurance, debt for academic buildings, assessments, and leases. Lower than normal annual increase due to Power Station savings.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Strategic Investments (includes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$1 million for new faculty)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$2.0 million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Allocated via strategic investment process.  $1 million pre-committed for tenure track faculty hiring related</a:t>
                      </a:r>
                      <a:r>
                        <a:rPr lang="en-US" sz="1200" baseline="0" dirty="0" smtClean="0">
                          <a:solidFill>
                            <a:srgbClr val="232D23"/>
                          </a:solidFill>
                        </a:rPr>
                        <a:t> to Cluster Hires.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Investments in Tenure Track Faculty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$1.5 million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solidFill>
                            <a:srgbClr val="232D23"/>
                          </a:solidFill>
                        </a:rPr>
                        <a:t>Supporting long term strategic plan to increase number of  tenure track faculty </a:t>
                      </a:r>
                      <a:endParaRPr lang="en-US" sz="12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555552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</a:rPr>
                        <a:t>Total Projected Cost Increases*</a:t>
                      </a:r>
                      <a:endParaRPr lang="en-US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 smtClean="0">
                          <a:solidFill>
                            <a:srgbClr val="232D23"/>
                          </a:solidFill>
                        </a:rPr>
                        <a:t>$16.7</a:t>
                      </a:r>
                      <a:r>
                        <a:rPr lang="en-US" sz="1400" b="1" i="1" baseline="0" dirty="0" smtClean="0">
                          <a:solidFill>
                            <a:srgbClr val="232D23"/>
                          </a:solidFill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232D23"/>
                          </a:solidFill>
                        </a:rPr>
                        <a:t>million*</a:t>
                      </a:r>
                      <a:endParaRPr lang="en-US" sz="1400" b="1" i="1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1" i="1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49574" y="5482222"/>
            <a:ext cx="7963469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*</a:t>
            </a:r>
            <a:r>
              <a:rPr lang="en-US" sz="1050" b="1" i="1" dirty="0"/>
              <a:t>Does not include, increases to minimum wage, costs related to federal FLSA regulations changes regarding eligibility for overtime pay; further investments in diversity initiatives, or individual school/college/department investments.</a:t>
            </a:r>
          </a:p>
        </p:txBody>
      </p:sp>
    </p:spTree>
    <p:extLst>
      <p:ext uri="{BB962C8B-B14F-4D97-AF65-F5344CB8AC3E}">
        <p14:creationId xmlns:p14="http://schemas.microsoft.com/office/powerpoint/2010/main" val="20301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latin typeface="Calibri" panose="020F050202020403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600" b="1" dirty="0">
                <a:latin typeface="Calibri" panose="020F0502020204030204" pitchFamily="34" charset="0"/>
                <a:cs typeface="Arial" panose="020B0604020202020204" pitchFamily="34" charset="0"/>
              </a:rPr>
              <a:t>Cost Drivers – PERS Costs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1466672"/>
          <a:ext cx="8458198" cy="2267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6600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117768">
                  <a:extLst>
                    <a:ext uri="{9D8B030D-6E8A-4147-A177-3AD203B41FA5}">
                      <a16:colId xmlns:a16="http://schemas.microsoft.com/office/drawing/2014/main" val="1199477974"/>
                    </a:ext>
                  </a:extLst>
                </a:gridCol>
                <a:gridCol w="1177955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1248625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  <a:gridCol w="1248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8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950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Projected Increases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FY18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FY19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FY20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FY21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FY22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611648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 &amp; G Fund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$7.1M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45819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Other 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$3.4M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57039"/>
                  </a:ext>
                </a:extLst>
              </a:tr>
              <a:tr h="457786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232D23"/>
                          </a:solidFill>
                          <a:latin typeface="Calibri" panose="020F0502020204030204" pitchFamily="34" charset="0"/>
                        </a:rPr>
                        <a:t>$10.5M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4087634"/>
            <a:ext cx="8305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Calibri" panose="020F0502020204030204" pitchFamily="34" charset="0"/>
              </a:rPr>
              <a:t>If PERS unfunded liabilities continue to grow, charges to the University of Oregon could grow significantly in future years.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799" y="3352799"/>
            <a:ext cx="8573729" cy="356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55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pPr algn="l"/>
            <a:endParaRPr lang="en-US" sz="3600" b="0" kern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25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58200" cy="1143000"/>
          </a:xfrm>
        </p:spPr>
        <p:txBody>
          <a:bodyPr/>
          <a:lstStyle/>
          <a:p>
            <a:pPr algn="l" eaLnBrk="1" hangingPunct="1"/>
            <a:r>
              <a:rPr lang="en-US" sz="3600" b="1" dirty="0">
                <a:cs typeface="Arial" charset="0"/>
              </a:rPr>
              <a:t>                              Agenda</a:t>
            </a:r>
            <a:endParaRPr lang="en-US" sz="1000" b="1" i="1" dirty="0">
              <a:cs typeface="Arial" charset="0"/>
            </a:endParaRPr>
          </a:p>
        </p:txBody>
      </p:sp>
      <p:sp>
        <p:nvSpPr>
          <p:cNvPr id="14339" name="Content Placeholder 4"/>
          <p:cNvSpPr>
            <a:spLocks noGrp="1"/>
          </p:cNvSpPr>
          <p:nvPr>
            <p:ph idx="1"/>
          </p:nvPr>
        </p:nvSpPr>
        <p:spPr>
          <a:xfrm>
            <a:off x="1295400" y="2362200"/>
            <a:ext cx="8001000" cy="1981200"/>
          </a:xfrm>
        </p:spPr>
        <p:txBody>
          <a:bodyPr/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cs typeface="Arial" panose="020B0604020202020204" pitchFamily="34" charset="0"/>
              </a:rPr>
              <a:t>UO Budget Structure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cs typeface="Arial" panose="020B0604020202020204" pitchFamily="34" charset="0"/>
              </a:rPr>
              <a:t>Key Sources of University Financing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cs typeface="Arial" panose="020B0604020202020204" pitchFamily="34" charset="0"/>
              </a:rPr>
              <a:t>Cost </a:t>
            </a:r>
            <a:r>
              <a:rPr lang="en-US" dirty="0" smtClean="0">
                <a:cs typeface="Arial" panose="020B0604020202020204" pitchFamily="34" charset="0"/>
              </a:rPr>
              <a:t>Drivers</a:t>
            </a:r>
            <a:endParaRPr lang="en-US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23658"/>
            <a:ext cx="7010400" cy="811720"/>
          </a:xfrm>
        </p:spPr>
        <p:txBody>
          <a:bodyPr/>
          <a:lstStyle/>
          <a:p>
            <a:pPr algn="l" eaLnBrk="1" hangingPunct="1"/>
            <a:r>
              <a:rPr lang="en-US" altLang="en-US" sz="3600" b="1" dirty="0">
                <a:latin typeface="+mn-lt"/>
                <a:cs typeface="Arial" panose="020B0604020202020204" pitchFamily="34" charset="0"/>
              </a:rPr>
              <a:t>UO Budget Structure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1981200" y="3283740"/>
            <a:ext cx="2362200" cy="2667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0650" y="312603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&amp; College Budgets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35413" y="1384543"/>
            <a:ext cx="15103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E&amp;G Funds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029200" y="1371600"/>
            <a:ext cx="16081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Other Funds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30650" y="396423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Admin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30650" y="480243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Institutional Expenses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(Debt, assessments, utilities, leases)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902050" y="1786483"/>
            <a:ext cx="289855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Tuition revenue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State Appropriation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F&amp;A Return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Overhead revenue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Fee revenue, interest earnings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876800" y="1784653"/>
            <a:ext cx="3070071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Grants and Contracts revenue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Auxiliary Revenue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Service Center Revenue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Designated Operations Revenue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Restricted gifts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105400" y="312420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Grants &amp; Contracts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05400" y="396240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 Funds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05400" y="480060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Auxiliary, Service Centers, and Designated Ops Funds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05400" y="5562600"/>
            <a:ext cx="1981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Restricted Gifts</a:t>
            </a:r>
          </a:p>
          <a:p>
            <a:pPr algn="ctr"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3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Decreased levels of State Appropriation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726453"/>
              </p:ext>
            </p:extLst>
          </p:nvPr>
        </p:nvGraphicFramePr>
        <p:xfrm>
          <a:off x="-152400" y="338328"/>
          <a:ext cx="9144000" cy="651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698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State Appropriation and Tuition</a:t>
            </a:r>
            <a:endParaRPr lang="en-US" sz="11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close up of a map&#10;&#10;Description generated with very high confidence">
            <a:extLst>
              <a:ext uri="{FF2B5EF4-FFF2-40B4-BE49-F238E27FC236}">
                <a16:creationId xmlns:a16="http://schemas.microsoft.com/office/drawing/2014/main" id="{5F983040-B486-40C5-9A35-B19BEE22EB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95400"/>
            <a:ext cx="8305800" cy="536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92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University Resources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FY2018  Major Revenue Streams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(E&amp;G Fund)</a:t>
            </a:r>
            <a:endParaRPr lang="en-US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52400" y="518654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n>
                  <a:solidFill>
                    <a:schemeClr val="bg1"/>
                  </a:solidFill>
                </a:ln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 Professional Development				 		   http://odt.uoregon.edu     		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State Appropriation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	$72.7 million</a:t>
            </a: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Resident Tuition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$114.5 mill</a:t>
            </a:r>
          </a:p>
          <a:p>
            <a:pPr marL="0" indent="0">
              <a:buNone/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Resident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Net Tuition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$103.4 million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Non-resident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Net Tuition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281.7 million          </a:t>
            </a:r>
          </a:p>
        </p:txBody>
      </p:sp>
    </p:spTree>
    <p:extLst>
      <p:ext uri="{BB962C8B-B14F-4D97-AF65-F5344CB8AC3E}">
        <p14:creationId xmlns:p14="http://schemas.microsoft.com/office/powerpoint/2010/main" val="272267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99394"/>
            <a:ext cx="847541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Increasing Dependence Upon Nonresident Tuition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3723071"/>
              </p:ext>
            </p:extLst>
          </p:nvPr>
        </p:nvGraphicFramePr>
        <p:xfrm>
          <a:off x="4713219" y="2362200"/>
          <a:ext cx="3718071" cy="3213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4649974"/>
              </p:ext>
            </p:extLst>
          </p:nvPr>
        </p:nvGraphicFramePr>
        <p:xfrm>
          <a:off x="497575" y="2547737"/>
          <a:ext cx="3749723" cy="3027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5661" y="1809073"/>
            <a:ext cx="335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FY2003 – Revenue Breakdown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4846" y="1812990"/>
            <a:ext cx="335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FY2018 – Revenue Breakdown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triped Right Arrow 9"/>
          <p:cNvSpPr/>
          <p:nvPr/>
        </p:nvSpPr>
        <p:spPr>
          <a:xfrm>
            <a:off x="3835021" y="3135410"/>
            <a:ext cx="1346580" cy="983059"/>
          </a:xfrm>
          <a:prstGeom prst="stripedRightArrow">
            <a:avLst>
              <a:gd name="adj1" fmla="val 55128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33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P spid="8" grpId="0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			   </a:t>
            </a:r>
            <a:r>
              <a:rPr lang="en-US" sz="3600" b="1" dirty="0">
                <a:latin typeface="+mn-lt"/>
                <a:cs typeface="Arial" panose="020B0604020202020204" pitchFamily="34" charset="0"/>
              </a:rPr>
              <a:t>Agenda</a:t>
            </a:r>
            <a:endParaRPr lang="en-US" sz="1050" b="1" i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4339" name="Content Placeholder 4"/>
          <p:cNvSpPr>
            <a:spLocks noGrp="1"/>
          </p:cNvSpPr>
          <p:nvPr>
            <p:ph idx="1"/>
          </p:nvPr>
        </p:nvSpPr>
        <p:spPr>
          <a:xfrm>
            <a:off x="1143000" y="2209800"/>
            <a:ext cx="8001000" cy="1981200"/>
          </a:xfrm>
        </p:spPr>
        <p:txBody>
          <a:bodyPr/>
          <a:lstStyle/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cs typeface="Arial" panose="020B0604020202020204" pitchFamily="34" charset="0"/>
              </a:rPr>
              <a:t>UO Budget Structure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cs typeface="Arial" panose="020B0604020202020204" pitchFamily="34" charset="0"/>
              </a:rPr>
              <a:t>Key Sources of University Financing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cs typeface="Arial" panose="020B0604020202020204" pitchFamily="34" charset="0"/>
              </a:rPr>
              <a:t>Cost </a:t>
            </a:r>
            <a:r>
              <a:rPr lang="en-US" sz="3200" dirty="0" smtClean="0">
                <a:cs typeface="Arial" panose="020B0604020202020204" pitchFamily="34" charset="0"/>
              </a:rPr>
              <a:t>Drivers</a:t>
            </a:r>
            <a:endParaRPr lang="en-US" sz="3200" dirty="0">
              <a:cs typeface="Arial" panose="020B0604020202020204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38200" y="3352800"/>
            <a:ext cx="457200" cy="5334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7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80999" y="1097280"/>
          <a:ext cx="8397241" cy="457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5662">
                  <a:extLst>
                    <a:ext uri="{9D8B030D-6E8A-4147-A177-3AD203B41FA5}">
                      <a16:colId xmlns:a16="http://schemas.microsoft.com/office/drawing/2014/main" val="3781524584"/>
                    </a:ext>
                  </a:extLst>
                </a:gridCol>
                <a:gridCol w="1641708">
                  <a:extLst>
                    <a:ext uri="{9D8B030D-6E8A-4147-A177-3AD203B41FA5}">
                      <a16:colId xmlns:a16="http://schemas.microsoft.com/office/drawing/2014/main" val="1199477974"/>
                    </a:ext>
                  </a:extLst>
                </a:gridCol>
                <a:gridCol w="1622105">
                  <a:extLst>
                    <a:ext uri="{9D8B030D-6E8A-4147-A177-3AD203B41FA5}">
                      <a16:colId xmlns:a16="http://schemas.microsoft.com/office/drawing/2014/main" val="2755805797"/>
                    </a:ext>
                  </a:extLst>
                </a:gridCol>
                <a:gridCol w="1697766">
                  <a:extLst>
                    <a:ext uri="{9D8B030D-6E8A-4147-A177-3AD203B41FA5}">
                      <a16:colId xmlns:a16="http://schemas.microsoft.com/office/drawing/2014/main" val="1822197485"/>
                    </a:ext>
                  </a:extLst>
                </a:gridCol>
              </a:tblGrid>
              <a:tr h="4897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Cost Driver 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FY18 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Base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FY19 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 smtClean="0"/>
                        <a:t>Cost Increase</a:t>
                      </a:r>
                      <a:endParaRPr lang="en-US" sz="1400" dirty="0" smtClean="0"/>
                    </a:p>
                  </a:txBody>
                  <a:tcPr marL="68580" marR="68580" marT="34290" marB="3429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FY19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%</a:t>
                      </a:r>
                    </a:p>
                    <a:p>
                      <a:pPr algn="ctr"/>
                      <a:r>
                        <a:rPr lang="en-US" sz="1400" dirty="0" smtClean="0"/>
                        <a:t>increase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38737"/>
                  </a:ext>
                </a:extLst>
              </a:tr>
              <a:tr h="48816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Faculty and Staff Salary and Wages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$361.1 million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232D23"/>
                          </a:solidFill>
                        </a:rPr>
                        <a:t>$9.8</a:t>
                      </a:r>
                      <a:r>
                        <a:rPr lang="en-US" sz="1400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2.7%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85944"/>
                  </a:ext>
                </a:extLst>
              </a:tr>
              <a:tr h="34981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GE Salary and Benefits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$26.2 million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232D23"/>
                          </a:solidFill>
                        </a:rPr>
                        <a:t>$1.0</a:t>
                      </a:r>
                      <a:r>
                        <a:rPr lang="en-US" sz="1400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3.8%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57039"/>
                  </a:ext>
                </a:extLst>
              </a:tr>
              <a:tr h="48977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Medical Costs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$48.7 million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232D23"/>
                          </a:solidFill>
                        </a:rPr>
                        <a:t>$1.8 million</a:t>
                      </a:r>
                      <a:endParaRPr lang="en-US" sz="14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3.7%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83799"/>
                  </a:ext>
                </a:extLst>
              </a:tr>
              <a:tr h="48977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Retirement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Costs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$52.5 million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232D23"/>
                          </a:solidFill>
                        </a:rPr>
                        <a:t>n/a</a:t>
                      </a:r>
                      <a:endParaRPr lang="en-US" sz="14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n/a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74913"/>
                  </a:ext>
                </a:extLst>
              </a:tr>
              <a:tr h="48977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Institutional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Expenses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$34.9 million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232D23"/>
                          </a:solidFill>
                        </a:rPr>
                        <a:t>$600K</a:t>
                      </a:r>
                      <a:endParaRPr lang="en-US" sz="14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1.7%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703997"/>
                  </a:ext>
                </a:extLst>
              </a:tr>
              <a:tr h="66358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Strategic Investments (includes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$1 million for new faculty)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$524.9 million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232D23"/>
                          </a:solidFill>
                        </a:rPr>
                        <a:t>$2.0 million</a:t>
                      </a:r>
                      <a:endParaRPr lang="en-US" sz="14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0.4%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6162"/>
                  </a:ext>
                </a:extLst>
              </a:tr>
              <a:tr h="51081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Investments in Tenure Track Faculty (includes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salary and OPE)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$156.6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million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232D23"/>
                          </a:solidFill>
                        </a:rPr>
                        <a:t>$1.5</a:t>
                      </a:r>
                      <a:r>
                        <a:rPr lang="en-US" sz="1400" baseline="0" dirty="0" smtClean="0">
                          <a:solidFill>
                            <a:srgbClr val="232D23"/>
                          </a:solidFill>
                        </a:rPr>
                        <a:t> million</a:t>
                      </a:r>
                      <a:endParaRPr lang="en-US" sz="1400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1.0%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555552"/>
                  </a:ext>
                </a:extLst>
              </a:tr>
              <a:tr h="582501">
                <a:tc>
                  <a:txBody>
                    <a:bodyPr/>
                    <a:lstStyle/>
                    <a:p>
                      <a:r>
                        <a:rPr lang="en-US" sz="1400" b="1" i="1" dirty="0" smtClean="0">
                          <a:solidFill>
                            <a:schemeClr val="tx1"/>
                          </a:solidFill>
                        </a:rPr>
                        <a:t>Totals</a:t>
                      </a:r>
                      <a:endParaRPr lang="en-US" sz="14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$524.9 million</a:t>
                      </a:r>
                    </a:p>
                    <a:p>
                      <a:pPr algn="ctr"/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 smtClean="0">
                          <a:solidFill>
                            <a:srgbClr val="232D23"/>
                          </a:solidFill>
                        </a:rPr>
                        <a:t>$16.7 million</a:t>
                      </a:r>
                      <a:endParaRPr lang="en-US" sz="1400" b="1" i="1" dirty="0">
                        <a:solidFill>
                          <a:srgbClr val="232D23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3.18%</a:t>
                      </a:r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07863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 bwMode="auto">
          <a:xfrm>
            <a:off x="838200" y="152400"/>
            <a:ext cx="7391400" cy="83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3300"/>
                </a:solidFill>
                <a:latin typeface="Arial" charset="0"/>
              </a:defRPr>
            </a:lvl9pPr>
          </a:lstStyle>
          <a:p>
            <a:r>
              <a:rPr lang="en-US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Summary – Major FY2019 E&amp;G Fund Cost Drivers</a:t>
            </a:r>
            <a:endParaRPr lang="en-US" sz="2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85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6686</TotalTime>
  <Words>627</Words>
  <Application>Microsoft Office PowerPoint</Application>
  <PresentationFormat>On-screen Show (4:3)</PresentationFormat>
  <Paragraphs>166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 University of Oregon Financial Briefing</vt:lpstr>
      <vt:lpstr>                              Agenda</vt:lpstr>
      <vt:lpstr>UO Budget Structure</vt:lpstr>
      <vt:lpstr>Decreased levels of State Appropriation</vt:lpstr>
      <vt:lpstr>State Appropriation and Tuition</vt:lpstr>
      <vt:lpstr>University Resources FY2018  Major Revenue Streams  (E&amp;G Fund)</vt:lpstr>
      <vt:lpstr>PowerPoint Presentation</vt:lpstr>
      <vt:lpstr>      Agenda</vt:lpstr>
      <vt:lpstr>PowerPoint Presentation</vt:lpstr>
      <vt:lpstr>PowerPoint Presentation</vt:lpstr>
      <vt:lpstr>                  Cost Drivers – PERS Costs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jsweeney</dc:creator>
  <cp:lastModifiedBy>Jamie Moffitt</cp:lastModifiedBy>
  <cp:revision>166</cp:revision>
  <cp:lastPrinted>2015-10-05T17:42:35Z</cp:lastPrinted>
  <dcterms:created xsi:type="dcterms:W3CDTF">2009-04-17T18:52:26Z</dcterms:created>
  <dcterms:modified xsi:type="dcterms:W3CDTF">2018-10-09T13:40:05Z</dcterms:modified>
</cp:coreProperties>
</file>