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90" r:id="rId3"/>
  </p:sldMasterIdLst>
  <p:notesMasterIdLst>
    <p:notesMasterId r:id="rId17"/>
  </p:notesMasterIdLst>
  <p:sldIdLst>
    <p:sldId id="700" r:id="rId4"/>
    <p:sldId id="371" r:id="rId5"/>
    <p:sldId id="715" r:id="rId6"/>
    <p:sldId id="717" r:id="rId7"/>
    <p:sldId id="716" r:id="rId8"/>
    <p:sldId id="718" r:id="rId9"/>
    <p:sldId id="723" r:id="rId10"/>
    <p:sldId id="721" r:id="rId11"/>
    <p:sldId id="722" r:id="rId12"/>
    <p:sldId id="714" r:id="rId13"/>
    <p:sldId id="720" r:id="rId14"/>
    <p:sldId id="719" r:id="rId15"/>
    <p:sldId id="300" r:id="rId1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FD75854-5449-5742-91FA-1BEFEDB4C830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B52C29B-0625-D449-A9A3-8E855D404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62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13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42DAD-EBDB-DE65-2F86-364ADEEE7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2E0ECF-E9AA-A835-C570-FCA513449F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08E995-DCC0-57FB-9FEE-2BD38600A2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4B367-539C-E95B-452C-8C4D198EE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E46C4-5E3D-F4DA-D4B8-1C953E698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902FC8-F469-0EEE-146C-D3092CFEE7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A620FD-D26E-F8D8-CDF7-53C47BFDB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28E4D-3E45-D074-E856-938E76FDE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76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5AB95-B80C-037F-BDC1-30555EECA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115E1E-9DCC-D4A6-0623-FAC32A8137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4095B1-87AA-FF1B-871F-584B77D3B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3ED79-077D-7ED6-B6A2-F718489A6A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69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47DED-8867-1641-E39A-77F6B1BAB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DE9663-5149-B35B-86B5-D22AF89712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1E1987-0C93-35D6-6F60-5D231187A7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9F799-7E2C-FAC6-5DAE-D19BA34F2C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53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492B0-A948-2362-7A14-F1FB918B5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305EE0-0906-5818-BA56-6A118B57C4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6E7719-85D4-0780-1C36-AD6AC8C81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6689A-BADD-AA70-C050-3034C5C23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73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84A3-FFC6-E0D6-96D2-AC4E437FE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5249D-BE05-F81C-5101-B3A7F9D699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132D5D-AC5E-BA36-B657-A20689D01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20FAD-72CD-C87E-87B0-BB27D8CD2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95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1163A-90B5-D9FC-C6D9-343B34BC5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A7DE23-8CAF-5181-6233-16C7FE1F0B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FC1BC7-E0A4-443F-C965-95BE31AD33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BEA82-363B-45CE-9F4A-FEE512D7B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04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82962-3929-2A77-28B7-74134D51A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D206C7-7075-A33F-7948-4908765E2B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EE5EB8-4471-3F73-57C1-9AD2527689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69F8D-0FFE-A249-275B-37D07C192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28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CFCD3-FA26-85CC-32B9-540844A94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E998FF-8DF9-300D-4725-AE4E1D61DC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99D1DF-368A-BB16-9FFA-90BF71E09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BD6DA-A847-6E1A-DCB1-034C2BFFE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51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0B999-32F6-52A6-3D26-869198741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584489-4559-6A61-A715-334D44C0F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D9900A-7D91-7D67-A1EE-CBA6A5AD9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E4F2E-C974-825B-2D0F-2BFF20B11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2C29B-0625-D449-A9A3-8E855D4044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16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5;p28">
            <a:extLst>
              <a:ext uri="{FF2B5EF4-FFF2-40B4-BE49-F238E27FC236}">
                <a16:creationId xmlns:a16="http://schemas.microsoft.com/office/drawing/2014/main" id="{A512BD05-A411-3FA6-576C-D6CB292DB5E2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2000"/>
            <a:ext cx="10706102" cy="105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FE0CCA-AA42-4ED4-9C91-1CF3810552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961459"/>
            <a:ext cx="10706102" cy="41336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</p:spTree>
    <p:extLst>
      <p:ext uri="{BB962C8B-B14F-4D97-AF65-F5344CB8AC3E}">
        <p14:creationId xmlns:p14="http://schemas.microsoft.com/office/powerpoint/2010/main" val="1274614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1224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480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5;p28">
            <a:extLst>
              <a:ext uri="{FF2B5EF4-FFF2-40B4-BE49-F238E27FC236}">
                <a16:creationId xmlns:a16="http://schemas.microsoft.com/office/drawing/2014/main" id="{A512BD05-A411-3FA6-576C-D6CB292DB5E2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2000"/>
            <a:ext cx="10706102" cy="105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FE0CCA-AA42-4ED4-9C91-1CF3810552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1961459"/>
            <a:ext cx="10706102" cy="41336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3" name="Google Shape;56;p30">
            <a:extLst>
              <a:ext uri="{FF2B5EF4-FFF2-40B4-BE49-F238E27FC236}">
                <a16:creationId xmlns:a16="http://schemas.microsoft.com/office/drawing/2014/main" id="{18C24FAD-7A08-A984-FBF5-08C9A1D6751E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14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1224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480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2000"/>
            <a:ext cx="10706102" cy="105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1919544"/>
            <a:ext cx="10706102" cy="516834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FE9442F-F91B-8011-4986-88E654BF5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2543462"/>
            <a:ext cx="10706102" cy="35144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7" name="Google Shape;56;p30">
            <a:extLst>
              <a:ext uri="{FF2B5EF4-FFF2-40B4-BE49-F238E27FC236}">
                <a16:creationId xmlns:a16="http://schemas.microsoft.com/office/drawing/2014/main" id="{2CBC39E8-83F4-ECEB-7664-073993286341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638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1200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480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Tex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6105144" y="723787"/>
            <a:ext cx="5667756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05144" y="1929300"/>
            <a:ext cx="5667756" cy="35868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765BB-2E8A-9C00-E95A-0E5E0847B41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786" y="736387"/>
            <a:ext cx="4751426" cy="534535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Place photo on the left by double-clicking the icon</a:t>
            </a:r>
          </a:p>
        </p:txBody>
      </p:sp>
      <p:sp>
        <p:nvSpPr>
          <p:cNvPr id="8" name="Google Shape;56;p30">
            <a:extLst>
              <a:ext uri="{FF2B5EF4-FFF2-40B4-BE49-F238E27FC236}">
                <a16:creationId xmlns:a16="http://schemas.microsoft.com/office/drawing/2014/main" id="{18B2290B-9462-2197-59D1-3072199A7B66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224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456">
          <p15:clr>
            <a:srgbClr val="FBAE40"/>
          </p15:clr>
        </p15:guide>
        <p15:guide id="5" pos="7416">
          <p15:clr>
            <a:srgbClr val="FBAE40"/>
          </p15:clr>
        </p15:guide>
        <p15:guide id="6" orient="horz" pos="456">
          <p15:clr>
            <a:srgbClr val="FBAE40"/>
          </p15:clr>
        </p15:guide>
        <p15:guide id="7" orient="horz" pos="381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;p28">
            <a:extLst>
              <a:ext uri="{FF2B5EF4-FFF2-40B4-BE49-F238E27FC236}">
                <a16:creationId xmlns:a16="http://schemas.microsoft.com/office/drawing/2014/main" id="{568E6BF1-6A4B-E674-146B-16F5C5CD699F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6105144" y="723787"/>
            <a:ext cx="5667756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05144" y="1863988"/>
            <a:ext cx="5667756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05144" y="2707983"/>
            <a:ext cx="5667756" cy="277570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2765BB-2E8A-9C00-E95A-0E5E0847B41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4787" y="736387"/>
            <a:ext cx="4751426" cy="534535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Place photo on the left by double-clicking the icon</a:t>
            </a:r>
          </a:p>
        </p:txBody>
      </p:sp>
      <p:sp>
        <p:nvSpPr>
          <p:cNvPr id="9" name="Google Shape;56;p30">
            <a:extLst>
              <a:ext uri="{FF2B5EF4-FFF2-40B4-BE49-F238E27FC236}">
                <a16:creationId xmlns:a16="http://schemas.microsoft.com/office/drawing/2014/main" id="{BB51F7FC-9799-5FC0-88FE-08718B3025D2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390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3840">
          <p15:clr>
            <a:srgbClr val="FBAE40"/>
          </p15:clr>
        </p15:guide>
        <p15:guide id="5" pos="7416">
          <p15:clr>
            <a:srgbClr val="FBAE40"/>
          </p15:clr>
        </p15:guide>
        <p15:guide id="8" orient="horz" pos="1176" userDrawn="1">
          <p15:clr>
            <a:srgbClr val="FBAE40"/>
          </p15:clr>
        </p15:guide>
        <p15:guide id="9" pos="456" userDrawn="1">
          <p15:clr>
            <a:srgbClr val="FBAE40"/>
          </p15:clr>
        </p15:guide>
        <p15:guide id="10" orient="horz" pos="456" userDrawn="1">
          <p15:clr>
            <a:srgbClr val="FBAE40"/>
          </p15:clr>
        </p15:guide>
        <p15:guide id="11" orient="horz" pos="381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, Subtitle, Text, Two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45;p28">
            <a:extLst>
              <a:ext uri="{FF2B5EF4-FFF2-40B4-BE49-F238E27FC236}">
                <a16:creationId xmlns:a16="http://schemas.microsoft.com/office/drawing/2014/main" id="{4BD74D56-E1F6-8DB5-4F5D-C5DE1BB2E9A5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7774"/>
            <a:ext cx="10706102" cy="1041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DC6400A-BEB5-4BD0-47DC-C97CADD7EB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1904808"/>
            <a:ext cx="5026914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A8F5B6-9927-6C4F-AA79-043E881EB5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0" y="2748626"/>
            <a:ext cx="5026914" cy="330927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EBADC78-3800-CDA6-CC9F-BB2080B8B4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22136" y="1904808"/>
            <a:ext cx="5026914" cy="74134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500" b="1" i="0">
                <a:latin typeface="Source Sans Pro Black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200" b="0" i="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 b="0" i="0"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Subtitle — Source Sans Pro Black 25pt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69DDB-E550-F551-961B-6D23DB8734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22136" y="2748626"/>
            <a:ext cx="5026914" cy="330927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tabLst/>
              <a:defRPr sz="2200" b="0" i="0">
                <a:latin typeface="Source Sans Pro" panose="020B0503030403020204" pitchFamily="34" charset="0"/>
              </a:defRPr>
            </a:lvl1pPr>
            <a:lvl2pPr marL="800100" indent="-3429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  <a:tabLst/>
              <a:defRPr sz="2000" b="0" i="0">
                <a:latin typeface="Source Sans Pro" panose="020B0503030403020204" pitchFamily="34" charset="0"/>
              </a:defRPr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defRPr sz="1800" b="0" i="0">
                <a:latin typeface="Source Sans Pro" panose="020B0503030403020204" pitchFamily="34" charset="0"/>
              </a:defRPr>
            </a:lvl3pPr>
            <a:lvl4pPr marL="1600200" indent="-228600">
              <a:lnSpc>
                <a:spcPct val="100000"/>
              </a:lnSpc>
              <a:spcAft>
                <a:spcPts val="300"/>
              </a:spcAft>
              <a:buClr>
                <a:schemeClr val="tx2"/>
              </a:buClr>
              <a:buFont typeface="System Font Regular"/>
              <a:buChar char="–"/>
              <a:defRPr sz="1600" b="0" i="0">
                <a:latin typeface="Source Sans Pro" panose="020B0503030403020204" pitchFamily="34" charset="0"/>
              </a:defRPr>
            </a:lvl4pPr>
            <a:lvl5pPr>
              <a:defRPr b="0" i="0">
                <a:latin typeface="Source Sans Pro" panose="020B0503030403020204" pitchFamily="34" charset="0"/>
              </a:defRPr>
            </a:lvl5pPr>
          </a:lstStyle>
          <a:p>
            <a:r>
              <a:rPr lang="en-US"/>
              <a:t>Body text standard — Source Sans Pro Regular 22pt</a:t>
            </a:r>
          </a:p>
          <a:p>
            <a:pPr lvl="1"/>
            <a:r>
              <a:rPr lang="en-US"/>
              <a:t>Bullet 1 — Source Sans Pro Regular 20pt</a:t>
            </a:r>
          </a:p>
          <a:p>
            <a:pPr lvl="2"/>
            <a:r>
              <a:rPr lang="en-US"/>
              <a:t>Bullet 2 — Source Sans Pro Regular 18pt</a:t>
            </a:r>
          </a:p>
          <a:p>
            <a:pPr lvl="3"/>
            <a:r>
              <a:rPr lang="en-US"/>
              <a:t>Bullet 3 — Source Sans Pro Regular 16pt</a:t>
            </a:r>
          </a:p>
        </p:txBody>
      </p:sp>
      <p:sp>
        <p:nvSpPr>
          <p:cNvPr id="9" name="Google Shape;56;p30">
            <a:extLst>
              <a:ext uri="{FF2B5EF4-FFF2-40B4-BE49-F238E27FC236}">
                <a16:creationId xmlns:a16="http://schemas.microsoft.com/office/drawing/2014/main" id="{B36A7888-F8BA-1246-089A-D11EE5DBB532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8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176">
          <p15:clr>
            <a:srgbClr val="FBAE40"/>
          </p15:clr>
        </p15:guide>
        <p15:guide id="3" pos="3840">
          <p15:clr>
            <a:srgbClr val="FBAE40"/>
          </p15:clr>
        </p15:guide>
        <p15:guide id="4" pos="456">
          <p15:clr>
            <a:srgbClr val="FBAE40"/>
          </p15:clr>
        </p15:guide>
        <p15:guide id="7" orient="horz" pos="3816">
          <p15:clr>
            <a:srgbClr val="FBAE40"/>
          </p15:clr>
        </p15:guide>
        <p15:guide id="8" pos="7224" userDrawn="1">
          <p15:clr>
            <a:srgbClr val="FBAE40"/>
          </p15:clr>
        </p15:guide>
        <p15:guide id="9" orient="horz" pos="4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0DD216-C07C-6779-DECC-B8E3537DE3CC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0" y="-1325563"/>
            <a:ext cx="12192000" cy="815975"/>
          </a:xfrm>
          <a:prstGeom prst="rect">
            <a:avLst/>
          </a:prstGeom>
        </p:spPr>
        <p:txBody>
          <a:bodyPr anchor="b"/>
          <a:lstStyle/>
          <a:p>
            <a:pPr algn="ctr"/>
            <a:r>
              <a:rPr lang="en-US" sz="1800"/>
              <a:t>Place Slide Title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1DF863-B4EC-2775-FE03-A8D450F35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2192" y="2933286"/>
            <a:ext cx="5287616" cy="99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1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Option 1 — UO Gre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7443B6-44A9-90AC-9DAD-B065161EE0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62401"/>
            <a:ext cx="10706101" cy="192039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5000" b="1" i="0">
                <a:solidFill>
                  <a:schemeClr val="bg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81D98FB-BF12-3D10-68F2-B7117A79E3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2788420"/>
            <a:ext cx="10706100" cy="8312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9870E1DA-05DA-91D0-330A-1CEAE1BE40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3868096"/>
            <a:ext cx="10706100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3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D3A98DA2-8FC1-7F06-DE4C-C18206EFC8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338104"/>
            <a:ext cx="10706100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837123-6DB9-6E65-1EC2-6535DBD4B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2949" y="5590764"/>
            <a:ext cx="2678677" cy="50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802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80" userDrawn="1">
          <p15:clr>
            <a:srgbClr val="FBAE40"/>
          </p15:clr>
        </p15:guide>
        <p15:guide id="4" pos="45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 — UO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C9F17F2D-2A3F-F447-BB13-2DEB2EAE83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62401"/>
            <a:ext cx="10706101" cy="1920390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D7DA4A95-E4B0-B9A1-1A1F-0781D81E01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50" y="2788420"/>
            <a:ext cx="10706100" cy="8312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9602ED48-E1F5-F40D-3B59-03D9246B8AF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2950" y="3868096"/>
            <a:ext cx="10706100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3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701C3FA-EF80-7355-20CC-D4696335D3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338104"/>
            <a:ext cx="10706100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B909B8-7035-0C41-35E7-E90C6746E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2949" y="5590764"/>
            <a:ext cx="2678677" cy="50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51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0">
          <p15:clr>
            <a:srgbClr val="FBAE40"/>
          </p15:clr>
        </p15:guide>
        <p15:guide id="2" pos="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A — Photo 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ACEAED-0095-252E-6BCD-9549F08D5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949" y="758825"/>
            <a:ext cx="4761558" cy="19169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45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F7D265AC-6D65-C41D-F65A-3094C7E679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42949" y="2775205"/>
            <a:ext cx="4761558" cy="9938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2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0505C424-E15B-C1C1-AD7D-08DBBC7972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2950" y="4064229"/>
            <a:ext cx="4761557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DA94F0AF-B4CF-0F2D-0F0A-631FA241C7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2950" y="4500053"/>
            <a:ext cx="4761557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E006F138-48B4-A8E1-FA8D-4D3B83B4A5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9313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758688 w 6096000"/>
              <a:gd name="connsiteY3" fmla="*/ 6858000 h 6858000"/>
              <a:gd name="connsiteX4" fmla="*/ 0 w 6096000"/>
              <a:gd name="connsiteY4" fmla="*/ 609931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758688" y="6858000"/>
                </a:lnTo>
                <a:lnTo>
                  <a:pt x="0" y="609931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Place photo on the right by double-clicking the icon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B88CA6-D377-AB30-6D65-934E9E5F2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42949" y="5590764"/>
            <a:ext cx="2678677" cy="50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708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5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B — Photo 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FDE933D0-9586-12CD-5709-D42A131A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66772" y="758825"/>
            <a:ext cx="4761558" cy="19169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lnSpc>
                <a:spcPct val="80000"/>
              </a:lnSpc>
              <a:defRPr sz="45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UO Presentation Headline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79E8019-2D45-3619-8F03-505FEE72415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096000 h 6858000"/>
              <a:gd name="connsiteX3" fmla="*/ 5334000 w 6096000"/>
              <a:gd name="connsiteY3" fmla="*/ 6858000 h 6858000"/>
              <a:gd name="connsiteX4" fmla="*/ 0 w 6096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096000"/>
                </a:lnTo>
                <a:lnTo>
                  <a:pt x="5334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t" anchorCtr="0">
            <a:noAutofit/>
          </a:bodyPr>
          <a:lstStyle>
            <a:lvl1pPr algn="l">
              <a:defRPr sz="180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Place photo on the left by double-clicking the icon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5D0AAECF-C455-00C9-3CC1-30A58DF024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66772" y="2775205"/>
            <a:ext cx="4761558" cy="9938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2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Presentation sub-headline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64A75658-328B-3D32-3A92-E2A38CC19B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66773" y="4064229"/>
            <a:ext cx="4761557" cy="381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Presenter Name and 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A55C378-0E48-5EA9-4718-5ED8F0E960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66773" y="4500053"/>
            <a:ext cx="4761557" cy="2216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Month XX, XXXX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D8F93F-E28A-2CC0-E26C-A57537393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66772" y="5590764"/>
            <a:ext cx="2678677" cy="50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12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43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2 — UO Gre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2">
            <a:extLst>
              <a:ext uri="{FF2B5EF4-FFF2-40B4-BE49-F238E27FC236}">
                <a16:creationId xmlns:a16="http://schemas.microsoft.com/office/drawing/2014/main" id="{321D16EE-41E6-F564-7C06-5376FF2ED0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bg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E285AE-5098-8A4B-A356-FD8C1BD68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3900" y="5604278"/>
            <a:ext cx="613749" cy="504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B9C27F-79FD-95E4-0D69-55073CEB2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20125" y="-1123951"/>
            <a:ext cx="8918575" cy="891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225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3 - UO Yello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>
            <a:extLst>
              <a:ext uri="{FF2B5EF4-FFF2-40B4-BE49-F238E27FC236}">
                <a16:creationId xmlns:a16="http://schemas.microsoft.com/office/drawing/2014/main" id="{A84A4BE6-5ECB-0344-E318-D9A74C87C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7489C1-F5D4-8B37-F4EA-C314F38CA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5594339"/>
            <a:ext cx="660339" cy="504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27E1C9-CAFA-5723-6F3E-A94303792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1891" y="-1126232"/>
            <a:ext cx="8930593" cy="893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15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Option 1 —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5951EC1-789D-F339-FB6E-398F0CEC15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2038432"/>
            <a:ext cx="7038561" cy="2281187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5000" b="1" i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Divider Slide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6BAB75F-0A3D-C118-EF4E-D27B47319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5594339"/>
            <a:ext cx="660339" cy="5048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6C449F-2ED2-1A8D-8C82-D5622A723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11891" y="-1129407"/>
            <a:ext cx="8930593" cy="893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43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—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45;p28">
            <a:extLst>
              <a:ext uri="{FF2B5EF4-FFF2-40B4-BE49-F238E27FC236}">
                <a16:creationId xmlns:a16="http://schemas.microsoft.com/office/drawing/2014/main" id="{8B225902-0B72-B34D-C190-021EF2AA1385}"/>
              </a:ext>
            </a:extLst>
          </p:cNvPr>
          <p:cNvSpPr txBox="1">
            <a:spLocks noGrp="1"/>
          </p:cNvSpPr>
          <p:nvPr>
            <p:ph type="ctrTitle" hasCustomPrompt="1"/>
          </p:nvPr>
        </p:nvSpPr>
        <p:spPr>
          <a:xfrm>
            <a:off x="742950" y="767774"/>
            <a:ext cx="10706102" cy="1041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700" b="1" i="0">
                <a:solidFill>
                  <a:schemeClr val="tx2"/>
                </a:solidFill>
                <a:latin typeface="Source Sans Pro Black" panose="020B0503030403020204" pitchFamily="34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Headline: Source Sans Pro Black 37pt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2150B-A2EC-90BB-46D4-1C524F370E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42950" y="1940546"/>
            <a:ext cx="10706100" cy="415452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Aft>
                <a:spcPts val="600"/>
              </a:spcAft>
              <a:buNone/>
              <a:defRPr sz="2200">
                <a:latin typeface="Source Sans Pro" panose="020B0503030403020204" pitchFamily="34" charset="0"/>
              </a:defRPr>
            </a:lvl1pPr>
            <a:lvl2pPr marL="800100" indent="-34290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200">
                <a:latin typeface="Source Sans Pro" panose="020B0503030403020204" pitchFamily="34" charset="0"/>
              </a:defRPr>
            </a:lvl2pPr>
            <a:lvl3pPr>
              <a:spcAft>
                <a:spcPts val="600"/>
              </a:spcAft>
              <a:buClr>
                <a:schemeClr val="tx2"/>
              </a:buClr>
              <a:defRPr>
                <a:latin typeface="Source Sans Pro" panose="020B0503030403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2"/>
              </a:buClr>
              <a:buFont typeface="System Font Regular"/>
              <a:buChar char="–"/>
              <a:defRPr>
                <a:latin typeface="Source Sans Pro" panose="020B0503030403020204" pitchFamily="34" charset="0"/>
              </a:defRPr>
            </a:lvl4pPr>
          </a:lstStyle>
          <a:p>
            <a:r>
              <a:rPr lang="en-US"/>
              <a:t>Select an icon below to select the type of content you wish to display here</a:t>
            </a:r>
          </a:p>
        </p:txBody>
      </p:sp>
      <p:sp>
        <p:nvSpPr>
          <p:cNvPr id="2" name="Google Shape;56;p30">
            <a:extLst>
              <a:ext uri="{FF2B5EF4-FFF2-40B4-BE49-F238E27FC236}">
                <a16:creationId xmlns:a16="http://schemas.microsoft.com/office/drawing/2014/main" id="{5621EB89-6E9E-7210-BB50-96492CA355AA}"/>
              </a:ext>
            </a:extLst>
          </p:cNvPr>
          <p:cNvSpPr txBox="1">
            <a:spLocks/>
          </p:cNvSpPr>
          <p:nvPr userDrawn="1"/>
        </p:nvSpPr>
        <p:spPr>
          <a:xfrm>
            <a:off x="742950" y="6143267"/>
            <a:ext cx="110738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>
              <a:defRPr lang="en-US"/>
            </a:defPPr>
            <a:lvl1pPr marL="0" lvl="0" indent="0" algn="ctr" defTabSz="914400" rtl="0" eaLnBrk="1" latinLnBrk="0" hangingPunct="1">
              <a:spcBef>
                <a:spcPts val="0"/>
              </a:spcBef>
              <a:buNone/>
              <a:defRPr sz="1400" b="1" i="0" u="none" strike="noStrike" kern="1200" cap="none">
                <a:solidFill>
                  <a:schemeClr val="bg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Arial"/>
                <a:sym typeface="Arial"/>
              </a:defRPr>
            </a:lvl1pPr>
            <a:lvl2pPr marL="0" lvl="1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 defTabSz="914400" rtl="0" eaLnBrk="1" latinLnBrk="0" hangingPunct="1">
              <a:spcBef>
                <a:spcPts val="0"/>
              </a:spcBef>
              <a:buNone/>
              <a:defRPr sz="1200" b="0" i="0" u="none" strike="noStrike" kern="12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1100" b="0" i="0" spc="280" baseline="0">
                <a:solidFill>
                  <a:schemeClr val="tx2"/>
                </a:solidFill>
                <a:latin typeface="Source Sans Pro" panose="020B0503030403020204" pitchFamily="34" charset="0"/>
              </a:rPr>
              <a:t>LUNDQUIST COLLEGE OF BUSINESS  </a:t>
            </a:r>
            <a:fld id="{00000000-1234-1234-1234-123412341234}" type="slidenum">
              <a:rPr lang="en-US" sz="1100" b="0" i="0" spc="200" baseline="0" smtClean="0">
                <a:solidFill>
                  <a:schemeClr val="tx2"/>
                </a:solidFill>
                <a:latin typeface="Source Sans Pro" panose="020B0503030403020204" pitchFamily="34" charset="0"/>
              </a:rPr>
              <a:pPr algn="r"/>
              <a:t>‹#›</a:t>
            </a:fld>
            <a:endParaRPr lang="en-US" sz="1100" b="0" i="0" spc="200" baseline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88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orient="horz" pos="480" userDrawn="1">
          <p15:clr>
            <a:srgbClr val="FBAE40"/>
          </p15:clr>
        </p15:guide>
        <p15:guide id="9" pos="3840" userDrawn="1">
          <p15:clr>
            <a:srgbClr val="FBAE40"/>
          </p15:clr>
        </p15:guide>
        <p15:guide id="10" pos="456" userDrawn="1">
          <p15:clr>
            <a:srgbClr val="FBAE40"/>
          </p15:clr>
        </p15:guide>
        <p15:guide id="11" pos="7224" userDrawn="1">
          <p15:clr>
            <a:srgbClr val="FBAE40"/>
          </p15:clr>
        </p15:guide>
        <p15:guide id="12" orient="horz" pos="1224" userDrawn="1">
          <p15:clr>
            <a:srgbClr val="FBAE40"/>
          </p15:clr>
        </p15:guide>
        <p15:guide id="13" orient="horz" pos="381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9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1" r:id="rId2"/>
    <p:sldLayoutId id="2147483692" r:id="rId3"/>
    <p:sldLayoutId id="2147483693" r:id="rId4"/>
    <p:sldLayoutId id="2147483694" r:id="rId5"/>
    <p:sldLayoutId id="2147483696" r:id="rId6"/>
    <p:sldLayoutId id="2147483697" r:id="rId7"/>
    <p:sldLayoutId id="2147483695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B8EA7-C4CA-C7E7-C32D-2415C2291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327C4-7F73-0C74-FC60-A9EFCD71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967841"/>
            <a:ext cx="8514694" cy="1060656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Source Sans Pro Black"/>
                <a:ea typeface="Source Sans Pro Black"/>
              </a:rPr>
              <a:t>Differential Tuition Proposal </a:t>
            </a:r>
            <a:endParaRPr lang="en-US" dirty="0">
              <a:ea typeface="Source Sans Pro Black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853DA0-78D4-618F-C5BC-971093F4F7F0}"/>
              </a:ext>
            </a:extLst>
          </p:cNvPr>
          <p:cNvSpPr txBox="1"/>
          <p:nvPr/>
        </p:nvSpPr>
        <p:spPr>
          <a:xfrm>
            <a:off x="723900" y="2197993"/>
            <a:ext cx="90682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2"/>
                </a:solidFill>
                <a:latin typeface="Source Sans Pro" panose="020B0503030403020204" pitchFamily="34" charset="0"/>
              </a:rPr>
              <a:t>Lundquist College of Business</a:t>
            </a:r>
          </a:p>
          <a:p>
            <a:endParaRPr lang="en-US" sz="2400" dirty="0">
              <a:solidFill>
                <a:schemeClr val="bg2"/>
              </a:solidFill>
              <a:latin typeface="Source Sans Pro" panose="020B0503030403020204" pitchFamily="34" charset="0"/>
            </a:endParaRPr>
          </a:p>
          <a:p>
            <a: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  <a:t>Bruce Blonigen</a:t>
            </a:r>
            <a:b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</a:br>
            <a: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  <a:t>Edward </a:t>
            </a:r>
            <a:r>
              <a:rPr lang="en-US" sz="2000" dirty="0" err="1">
                <a:solidFill>
                  <a:schemeClr val="bg2"/>
                </a:solidFill>
                <a:latin typeface="Source Sans Pro" panose="020B0503030403020204" pitchFamily="34" charset="0"/>
              </a:rPr>
              <a:t>Maletis</a:t>
            </a:r>
            <a: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  <a:t> Dean</a:t>
            </a:r>
          </a:p>
          <a:p>
            <a:endParaRPr lang="en-US" sz="2000" dirty="0">
              <a:solidFill>
                <a:schemeClr val="bg2"/>
              </a:solidFill>
              <a:latin typeface="Source Sans Pro" panose="020B0503030403020204" pitchFamily="34" charset="0"/>
            </a:endParaRPr>
          </a:p>
          <a:p>
            <a: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  <a:t>Leeann Ford</a:t>
            </a:r>
          </a:p>
          <a:p>
            <a:r>
              <a:rPr lang="en-US" sz="2000" dirty="0">
                <a:solidFill>
                  <a:schemeClr val="bg2"/>
                </a:solidFill>
                <a:latin typeface="Source Sans Pro" panose="020B0503030403020204" pitchFamily="34" charset="0"/>
              </a:rPr>
              <a:t>Associate Dean of Finance and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424113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83712-2ED2-E7D0-B784-6C2A54F5C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EF3412-AF9A-BC6A-7D08-2C46E2C8B6A7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86B37CE-1E6D-24C5-3D1F-158ACD89A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0719" y="772511"/>
            <a:ext cx="8781168" cy="484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31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0DC07-B486-F9F1-D1BA-4DFBE3AC7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D226BB-56DF-1296-56AD-972709717396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A71BF6-04E1-2CF9-DB40-BC724B08E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096" y="67003"/>
            <a:ext cx="5517931" cy="670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438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387FB-E59A-0811-19A7-6D21237F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8EF8C6-7569-362E-35D0-BEFB79FD565B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6E0DF0-012A-1C13-0A06-8C72A6B04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755" y="421508"/>
            <a:ext cx="8737387" cy="62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37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834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EA4D5E-D759-F20E-1E9F-266F223F8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Proposal: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1D9D8-0C16-557E-356B-88ABAE81C4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Source Sans Pro"/>
                <a:ea typeface="Source Sans Pro"/>
              </a:rPr>
              <a:t>Increase the differential tuition fee for business courses from $30/credit hour to $50/credit hour beginning Fall 2026</a:t>
            </a:r>
          </a:p>
          <a:p>
            <a:endParaRPr lang="en-US" sz="2800" b="1" dirty="0">
              <a:solidFill>
                <a:schemeClr val="tx2"/>
              </a:solidFill>
              <a:latin typeface="Source Sans Pro"/>
              <a:ea typeface="Source Sans Pro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Because of guaranteed tuition, this would only apply to new students beginning in fall 2026, not current students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Would apply to all business courses, not just those for the business administration and accounting majors</a:t>
            </a:r>
          </a:p>
          <a:p>
            <a:endParaRPr lang="en-US" sz="2800" b="1" dirty="0">
              <a:solidFill>
                <a:schemeClr val="tx2"/>
              </a:solidFill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25E6A2-17B6-8915-032B-BAF52B912252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3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DE063-4C88-C2EC-A066-5D47FE846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1B8516-6B9F-22CF-5861-08B23FAEE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Strategic rationale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57433F-FBB2-F10B-FC4A-4883E70D2E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1"/>
            <a:ext cx="8699240" cy="5351523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Most business schools at our comparators charge differential tuition for business education because it is in </a:t>
            </a:r>
            <a:r>
              <a:rPr lang="en-US" sz="2400" u="sng" dirty="0">
                <a:latin typeface="Source Sans Pro"/>
                <a:ea typeface="Source Sans Pro"/>
              </a:rPr>
              <a:t>high demand</a:t>
            </a:r>
            <a:r>
              <a:rPr lang="en-US" sz="2400" dirty="0">
                <a:latin typeface="Source Sans Pro"/>
                <a:ea typeface="Source Sans Pro"/>
              </a:rPr>
              <a:t> and is </a:t>
            </a:r>
            <a:r>
              <a:rPr lang="en-US" sz="2400" u="sng" dirty="0">
                <a:latin typeface="Source Sans Pro"/>
                <a:ea typeface="Source Sans Pro"/>
              </a:rPr>
              <a:t>higher cost</a:t>
            </a:r>
            <a:r>
              <a:rPr lang="en-US" sz="2400" dirty="0">
                <a:latin typeface="Source Sans Pro"/>
                <a:ea typeface="Source Sans Pro"/>
              </a:rPr>
              <a:t> than other programs and majors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Prospective and current business students are willing to pay more to access high-quality business education and strong student services, especially in career readiness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We are struggling to provide the high-quality faculty and student services that business students demand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Our proposed increase will help us bridge this gap and keep these additional costs for our business students low relative to comparators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344093-D2D8-B671-3EBA-1EE203828E03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0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2D593-14C0-02DC-195B-9F4E28D15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324549-A2CF-7C73-6A42-B96E52C17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Demand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15064-5340-3835-D5D1-692B866E3A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Demand for business major is high and growing. At Lundquist:</a:t>
            </a:r>
          </a:p>
          <a:p>
            <a:pPr marL="1143000" lvl="1"/>
            <a:r>
              <a:rPr lang="en-US" dirty="0">
                <a:latin typeface="Source Sans Pro"/>
                <a:ea typeface="Source Sans Pro"/>
              </a:rPr>
              <a:t>33% growth in student credit hours since 2019</a:t>
            </a:r>
          </a:p>
          <a:p>
            <a:pPr marL="1143000" lvl="1"/>
            <a:r>
              <a:rPr lang="en-US" dirty="0">
                <a:latin typeface="Source Sans Pro"/>
                <a:ea typeface="Source Sans Pro"/>
              </a:rPr>
              <a:t>1 in 4 first-year students this fall were a declared business or pre-business major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Career prospects and starting salaries are high relative to other majors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Current and prospective business students are willing to pay more to access high-quality business education and strong student services, especially in career readiness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If we cannot provide this level of service, our ability to attract students to UO for a business education will diminish</a:t>
            </a:r>
          </a:p>
          <a:p>
            <a:endParaRPr lang="en-US" sz="28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F65B0C-0368-8DE9-62A9-E6F9506AECE8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4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F6FC0-63D2-9636-CA71-EE72D5C7F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F80454-4935-822C-C974-4235FFBC1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Costs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78BF77-4544-90AE-BBCD-F58CF712CF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Business school faculty have high salaries because of their specialized knowledge and market opportunities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EX: Finance professor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Career readiness services demanded by business students, and are needed to compete for prospective business students, requires additional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Currently: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Academic advising ratios in Lundquist are the poorest at UO!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Our career services staff are small relative to comparators (e.g., B1G schools)</a:t>
            </a:r>
          </a:p>
          <a:p>
            <a:endParaRPr lang="en-US" sz="28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F2E987-26AC-08BD-5A35-D9035A686264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3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A0050-562F-B7FD-18AF-C73BF386B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5C0E71-34DD-B084-0201-4C644C5D3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Student benefits from diff. tuition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643346-722E-0661-A0AC-8664CF52F0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More high-quality faculty and better access to them through lower student-faculty ratios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Also, an important accreditation concern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Student services that we offer and want to keep/improve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Tutoring services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Academic advising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Career advising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Industry and alumni engagement team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Professional Edge program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Bridge programs and peer-mentoring (Flight School)</a:t>
            </a:r>
          </a:p>
          <a:p>
            <a:pPr marL="1143000" lvl="1"/>
            <a:endParaRPr lang="en-US" sz="2400" dirty="0">
              <a:latin typeface="Source Sans Pro"/>
              <a:ea typeface="Source Sans Pro"/>
            </a:endParaRPr>
          </a:p>
          <a:p>
            <a:pPr marL="1143000" lvl="1"/>
            <a:endParaRPr lang="en-US" sz="26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B759B6-17F2-3F6F-DB0F-F207B1413CA9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76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26BB1-B040-89DF-0690-6D2B495CB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771EA2-C393-9EDD-815B-B8A007CD6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Student feedback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0271BD-BB45-6979-7B6F-95E104086B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Met with our Dean’s Committee on Inter-Club Coordination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Meet with them quarterly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De facto student advisory committee for the Dean</a:t>
            </a:r>
          </a:p>
          <a:p>
            <a:pPr marL="1143000" lvl="1"/>
            <a:r>
              <a:rPr lang="en-US" sz="2400" dirty="0">
                <a:latin typeface="Source Sans Pro"/>
                <a:ea typeface="Source Sans Pro"/>
              </a:rPr>
              <a:t>Mix of in-state and out-state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Their feedback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Strongly supported notion that high quality faculty and student services are essential for the business degree and that students are willing to pay extra for it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Made the point that keeping up with B1G schools in terms of faculty and students services is especially important in their mind</a:t>
            </a:r>
          </a:p>
          <a:p>
            <a:pPr marL="1143000" lvl="1"/>
            <a:endParaRPr lang="en-US" sz="2200" dirty="0">
              <a:latin typeface="Source Sans Pro"/>
              <a:ea typeface="Source Sans Pro"/>
            </a:endParaRPr>
          </a:p>
          <a:p>
            <a:pPr marL="1143000" lvl="1"/>
            <a:endParaRPr lang="en-US" sz="26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7BC8BF-B639-629D-3CD2-AEB9A6A0FE4A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5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DE30E-A68B-B00E-5681-84A46240C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37CA0B-ECCF-76D6-225A-BF18E204E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Access concerns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83785A-AA29-D5CC-8F0D-96081A584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Our Lundquist Bridge and Flight School programs help low-income and other under-represented populations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Our College provides over $1 million in scholarships annually based on financial need and academic merit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Ten percent of the funds raised by differential tuition will be dedicated to </a:t>
            </a:r>
            <a:r>
              <a:rPr lang="en-US" sz="2400" dirty="0" err="1">
                <a:latin typeface="Source Sans Pro"/>
                <a:ea typeface="Source Sans Pro"/>
              </a:rPr>
              <a:t>PathwayOregon</a:t>
            </a:r>
            <a:r>
              <a:rPr lang="en-US" sz="2400" dirty="0">
                <a:latin typeface="Source Sans Pro"/>
                <a:ea typeface="Source Sans Pro"/>
              </a:rPr>
              <a:t>, which serves low-income Oregon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Fundraising for more scholarship dollars will continue to be a priority </a:t>
            </a: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143000" lvl="1"/>
            <a:endParaRPr lang="en-US" sz="2400" dirty="0">
              <a:latin typeface="Source Sans Pro"/>
              <a:ea typeface="Source Sans Pro"/>
            </a:endParaRPr>
          </a:p>
          <a:p>
            <a:pPr marL="1143000" lvl="1"/>
            <a:endParaRPr lang="en-US" sz="26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B02159-0779-C07C-8FAC-1BF78A916B38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5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F8EE9-6276-7834-F90D-A0310F66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E69571-E856-4E9A-6259-5DFF4874B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0" y="460489"/>
            <a:ext cx="8555382" cy="604835"/>
          </a:xfrm>
        </p:spPr>
        <p:txBody>
          <a:bodyPr/>
          <a:lstStyle/>
          <a:p>
            <a:r>
              <a:rPr lang="en-US" dirty="0"/>
              <a:t>Comparator Data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3CDEB-903F-9CDF-6051-C175B84BB2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93670" y="1196422"/>
            <a:ext cx="8699240" cy="4948680"/>
          </a:xfrm>
        </p:spPr>
        <p:txBody>
          <a:bodyPr lIns="0" tIns="0" rIns="0" bIns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We look at our differential tuition costs relative to three relevant comparator groups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Oregon State and Portland State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B1G schools</a:t>
            </a:r>
          </a:p>
          <a:p>
            <a:pPr marL="1143000" lvl="1"/>
            <a:r>
              <a:rPr lang="en-US" sz="2200" dirty="0">
                <a:latin typeface="Source Sans Pro"/>
                <a:ea typeface="Source Sans Pro"/>
              </a:rPr>
              <a:t>AAU Publics with low state support</a:t>
            </a:r>
            <a:endParaRPr lang="en-US" sz="2600" dirty="0">
              <a:latin typeface="Source Sans Pro"/>
              <a:ea typeface="Source Sans Pr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For comparison purposes, we look at the total additional cost of of obtaining a business major versus a major from the college of arts and sciences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Source Sans Pro"/>
                <a:ea typeface="Source Sans Pro"/>
              </a:rPr>
              <a:t>Even at our higher proposed differential tuition rate, the total additional cost for a UO business major is relatively low</a:t>
            </a:r>
          </a:p>
          <a:p>
            <a:pPr marL="1143000" lvl="1"/>
            <a:endParaRPr lang="en-US" sz="2400" dirty="0">
              <a:latin typeface="Source Sans Pro"/>
              <a:ea typeface="Source Sans Pro"/>
            </a:endParaRPr>
          </a:p>
          <a:p>
            <a:pPr marL="1143000" lvl="1"/>
            <a:endParaRPr lang="en-US" sz="2600" dirty="0">
              <a:latin typeface="Source Sans Pro"/>
              <a:ea typeface="Source Sans Pro"/>
            </a:endParaRPr>
          </a:p>
          <a:p>
            <a:pPr lvl="1" indent="0">
              <a:buNone/>
            </a:pPr>
            <a:endParaRPr lang="en-US" sz="2400" dirty="0">
              <a:latin typeface="Source Sans Pro"/>
              <a:ea typeface="Source Sans Pro"/>
            </a:endParaRPr>
          </a:p>
          <a:p>
            <a:pPr marL="1257300" lvl="1" indent="-457200">
              <a:buFont typeface="Courier New" panose="020B0604020202020204" pitchFamily="34" charset="0"/>
              <a:buChar char="o"/>
            </a:pPr>
            <a:endParaRPr lang="en-US" sz="2600" b="1" dirty="0">
              <a:solidFill>
                <a:srgbClr val="007030"/>
              </a:solidFill>
              <a:latin typeface="Source Sans Pro"/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dirty="0">
              <a:solidFill>
                <a:srgbClr val="000000"/>
              </a:solidFill>
              <a:ea typeface="Source Sans Pro"/>
            </a:endParaRPr>
          </a:p>
          <a:p>
            <a:pPr marL="1143000" lvl="1">
              <a:buFont typeface="Courier New" panose="020B0604020202020204" pitchFamily="34" charset="0"/>
              <a:buChar char="o"/>
            </a:pPr>
            <a:endParaRPr lang="en-US" sz="2000" dirty="0">
              <a:ea typeface="Source Sans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16D4F0-B51C-5B37-64C4-176930EAF128}"/>
              </a:ext>
            </a:extLst>
          </p:cNvPr>
          <p:cNvSpPr/>
          <p:nvPr/>
        </p:nvSpPr>
        <p:spPr>
          <a:xfrm>
            <a:off x="0" y="0"/>
            <a:ext cx="2362200" cy="6858000"/>
          </a:xfrm>
          <a:prstGeom prst="rect">
            <a:avLst/>
          </a:prstGeom>
          <a:solidFill>
            <a:srgbClr val="0070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27265"/>
      </p:ext>
    </p:extLst>
  </p:cSld>
  <p:clrMapOvr>
    <a:masterClrMapping/>
  </p:clrMapOvr>
</p:sld>
</file>

<file path=ppt/theme/theme1.xml><?xml version="1.0" encoding="utf-8"?>
<a:theme xmlns:a="http://schemas.openxmlformats.org/drawingml/2006/main" name="UO PPT Theme 1">
  <a:themeElements>
    <a:clrScheme name="UO RGB PPT Color Theme">
      <a:dk1>
        <a:srgbClr val="000000"/>
      </a:dk1>
      <a:lt1>
        <a:srgbClr val="FFFFFF"/>
      </a:lt1>
      <a:dk2>
        <a:srgbClr val="007030"/>
      </a:dk2>
      <a:lt2>
        <a:srgbClr val="FEE11A"/>
      </a:lt2>
      <a:accent1>
        <a:srgbClr val="104734"/>
      </a:accent1>
      <a:accent2>
        <a:srgbClr val="489046"/>
      </a:accent2>
      <a:accent3>
        <a:srgbClr val="8ABB40"/>
      </a:accent3>
      <a:accent4>
        <a:srgbClr val="E2E11B"/>
      </a:accent4>
      <a:accent5>
        <a:srgbClr val="004F6E"/>
      </a:accent5>
      <a:accent6>
        <a:srgbClr val="04A3B5"/>
      </a:accent6>
      <a:hlink>
        <a:srgbClr val="00703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ndquist College PPT Template-2406" id="{BA5684AA-4C29-9F46-B02E-6DA6A0EB5D20}" vid="{1A94C063-443A-F241-99C6-57B8F3D0C1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A3628A987B53489482F290567368F2" ma:contentTypeVersion="13" ma:contentTypeDescription="Create a new document." ma:contentTypeScope="" ma:versionID="f913ce089d777a3dadef1797d2026306">
  <xsd:schema xmlns:xsd="http://www.w3.org/2001/XMLSchema" xmlns:xs="http://www.w3.org/2001/XMLSchema" xmlns:p="http://schemas.microsoft.com/office/2006/metadata/properties" xmlns:ns2="de707f29-ed6f-4480-8467-aadf1189a1c7" xmlns:ns3="34306c97-2964-4184-af3f-56f39c639a5f" targetNamespace="http://schemas.microsoft.com/office/2006/metadata/properties" ma:root="true" ma:fieldsID="92dd8c800c7173d24581409d25a6cba5" ns2:_="" ns3:_="">
    <xsd:import namespace="de707f29-ed6f-4480-8467-aadf1189a1c7"/>
    <xsd:import namespace="34306c97-2964-4184-af3f-56f39c639a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07f29-ed6f-4480-8467-aadf1189a1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91a9775-3525-4bf8-b88d-b7eef9d67d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06c97-2964-4184-af3f-56f39c639a5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f83b2c2-d0bd-4e34-96b8-9c56dd227d69}" ma:internalName="TaxCatchAll" ma:showField="CatchAllData" ma:web="34306c97-2964-4184-af3f-56f39c639a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1C038B-465C-49E9-9647-5DB38C1751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275CA8-D0C7-48C4-8054-5D1256054DDF}">
  <ds:schemaRefs>
    <ds:schemaRef ds:uri="34306c97-2964-4184-af3f-56f39c639a5f"/>
    <ds:schemaRef ds:uri="de707f29-ed6f-4480-8467-aadf1189a1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Lundquist College PPT Template-2406</Template>
  <TotalTime>6520</TotalTime>
  <Words>622</Words>
  <Application>Microsoft Macintosh PowerPoint</Application>
  <PresentationFormat>Widescreen</PresentationFormat>
  <Paragraphs>102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Courier New</vt:lpstr>
      <vt:lpstr>Source Sans Pro</vt:lpstr>
      <vt:lpstr>Source Sans Pro Black</vt:lpstr>
      <vt:lpstr>System Font Regular</vt:lpstr>
      <vt:lpstr>UO PPT Theme 1</vt:lpstr>
      <vt:lpstr>Differential Tuition Proposal </vt:lpstr>
      <vt:lpstr>Proposal:</vt:lpstr>
      <vt:lpstr>Strategic rationale</vt:lpstr>
      <vt:lpstr>Demand</vt:lpstr>
      <vt:lpstr>Costs</vt:lpstr>
      <vt:lpstr>Student benefits from diff. tuition</vt:lpstr>
      <vt:lpstr>Student feedback</vt:lpstr>
      <vt:lpstr>Access concerns</vt:lpstr>
      <vt:lpstr>Comparator Data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Kim Horn</dc:creator>
  <cp:keywords/>
  <dc:description/>
  <cp:lastModifiedBy>Bruce Blonigen</cp:lastModifiedBy>
  <cp:revision>16</cp:revision>
  <cp:lastPrinted>2025-03-14T19:39:26Z</cp:lastPrinted>
  <dcterms:created xsi:type="dcterms:W3CDTF">2024-10-17T17:51:04Z</dcterms:created>
  <dcterms:modified xsi:type="dcterms:W3CDTF">2026-01-13T20:38:30Z</dcterms:modified>
  <cp:category/>
</cp:coreProperties>
</file>