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 id="2147483691" r:id="rId2"/>
    <p:sldMasterId id="2147483694" r:id="rId3"/>
    <p:sldMasterId id="2147483704" r:id="rId4"/>
  </p:sldMasterIdLst>
  <p:notesMasterIdLst>
    <p:notesMasterId r:id="rId9"/>
  </p:notesMasterIdLst>
  <p:handoutMasterIdLst>
    <p:handoutMasterId r:id="rId10"/>
  </p:handoutMasterIdLst>
  <p:sldIdLst>
    <p:sldId id="263" r:id="rId5"/>
    <p:sldId id="262" r:id="rId6"/>
    <p:sldId id="260" r:id="rId7"/>
    <p:sldId id="261" r:id="rId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E30"/>
    <a:srgbClr val="124734"/>
    <a:srgbClr val="154733"/>
    <a:srgbClr val="00460B"/>
    <a:srgbClr val="0B4A2D"/>
    <a:srgbClr val="0E472D"/>
    <a:srgbClr val="024613"/>
    <a:srgbClr val="007600"/>
    <a:srgbClr val="FBE31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90"/>
    <p:restoredTop sz="77467" autoAdjust="0"/>
  </p:normalViewPr>
  <p:slideViewPr>
    <p:cSldViewPr snapToGrid="0" snapToObjects="1">
      <p:cViewPr varScale="1">
        <p:scale>
          <a:sx n="113" d="100"/>
          <a:sy n="113" d="100"/>
        </p:scale>
        <p:origin x="930" y="90"/>
      </p:cViewPr>
      <p:guideLst/>
    </p:cSldViewPr>
  </p:slideViewPr>
  <p:notesTextViewPr>
    <p:cViewPr>
      <p:scale>
        <a:sx n="1" d="1"/>
        <a:sy n="1" d="1"/>
      </p:scale>
      <p:origin x="0" y="0"/>
    </p:cViewPr>
  </p:notesTextViewPr>
  <p:notesViewPr>
    <p:cSldViewPr snapToGrid="0" snapToObjects="1">
      <p:cViewPr varScale="1">
        <p:scale>
          <a:sx n="156" d="100"/>
          <a:sy n="156" d="100"/>
        </p:scale>
        <p:origin x="4152"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A9CDE1-CA5B-0247-A43D-7376A20431E9}" type="datetimeFigureOut">
              <a:rPr lang="en-US" smtClean="0"/>
              <a:t>2/1/2023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500146C-0EFC-6F41-9322-64E1AA29A9F7}" type="slidenum">
              <a:rPr lang="en-US" smtClean="0"/>
              <a:t>‹#›</a:t>
            </a:fld>
            <a:endParaRPr lang="en-US"/>
          </a:p>
        </p:txBody>
      </p:sp>
    </p:spTree>
    <p:extLst>
      <p:ext uri="{BB962C8B-B14F-4D97-AF65-F5344CB8AC3E}">
        <p14:creationId xmlns:p14="http://schemas.microsoft.com/office/powerpoint/2010/main" val="389231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43C35A-8BF7-5B47-8AD3-2CCCD1288B72}" type="datetimeFigureOut">
              <a:rPr lang="en-US" smtClean="0"/>
              <a:t>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51E5A1-DF78-C547-86AD-9F624F5907BE}" type="slidenum">
              <a:rPr lang="en-US" smtClean="0"/>
              <a:t>‹#›</a:t>
            </a:fld>
            <a:endParaRPr lang="en-US"/>
          </a:p>
        </p:txBody>
      </p:sp>
    </p:spTree>
    <p:extLst>
      <p:ext uri="{BB962C8B-B14F-4D97-AF65-F5344CB8AC3E}">
        <p14:creationId xmlns:p14="http://schemas.microsoft.com/office/powerpoint/2010/main" val="373802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51E5A1-DF78-C547-86AD-9F624F5907BE}" type="slidenum">
              <a:rPr lang="en-US" smtClean="0"/>
              <a:t>1</a:t>
            </a:fld>
            <a:endParaRPr lang="en-US"/>
          </a:p>
        </p:txBody>
      </p:sp>
    </p:spTree>
    <p:extLst>
      <p:ext uri="{BB962C8B-B14F-4D97-AF65-F5344CB8AC3E}">
        <p14:creationId xmlns:p14="http://schemas.microsoft.com/office/powerpoint/2010/main" val="3277607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51E5A1-DF78-C547-86AD-9F624F5907BE}" type="slidenum">
              <a:rPr lang="en-US" smtClean="0"/>
              <a:t>2</a:t>
            </a:fld>
            <a:endParaRPr lang="en-US"/>
          </a:p>
        </p:txBody>
      </p:sp>
    </p:spTree>
    <p:extLst>
      <p:ext uri="{BB962C8B-B14F-4D97-AF65-F5344CB8AC3E}">
        <p14:creationId xmlns:p14="http://schemas.microsoft.com/office/powerpoint/2010/main" val="3219299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51E5A1-DF78-C547-86AD-9F624F5907BE}" type="slidenum">
              <a:rPr lang="en-US" smtClean="0"/>
              <a:t>4</a:t>
            </a:fld>
            <a:endParaRPr lang="en-US"/>
          </a:p>
        </p:txBody>
      </p:sp>
    </p:spTree>
    <p:extLst>
      <p:ext uri="{BB962C8B-B14F-4D97-AF65-F5344CB8AC3E}">
        <p14:creationId xmlns:p14="http://schemas.microsoft.com/office/powerpoint/2010/main" val="312453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0669" y="1007988"/>
            <a:ext cx="7302675" cy="2139553"/>
          </a:xfrm>
        </p:spPr>
        <p:txBody>
          <a:bodyPr anchor="b"/>
          <a:lstStyle>
            <a:lvl1pPr>
              <a:defRPr sz="4500"/>
            </a:lvl1pPr>
          </a:lstStyle>
          <a:p>
            <a:r>
              <a:rPr lang="en-US" dirty="0"/>
              <a:t>Click to edit Master title style</a:t>
            </a:r>
          </a:p>
        </p:txBody>
      </p:sp>
      <p:sp>
        <p:nvSpPr>
          <p:cNvPr id="3" name="Text Placeholder 2"/>
          <p:cNvSpPr>
            <a:spLocks noGrp="1"/>
          </p:cNvSpPr>
          <p:nvPr>
            <p:ph type="body" idx="1"/>
          </p:nvPr>
        </p:nvSpPr>
        <p:spPr>
          <a:xfrm>
            <a:off x="920669" y="3367399"/>
            <a:ext cx="7302675" cy="1125140"/>
          </a:xfrm>
        </p:spPr>
        <p:txBody>
          <a:bodyPr/>
          <a:lstStyle>
            <a:lvl1pPr marL="0" indent="0">
              <a:buNone/>
              <a:defRPr sz="1800">
                <a:solidFill>
                  <a:schemeClr val="bg1"/>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844"/>
            <a:ext cx="7602538" cy="994172"/>
          </a:xfrm>
        </p:spPr>
        <p:txBody>
          <a:bodyPr/>
          <a:lstStyle/>
          <a:p>
            <a:r>
              <a:rPr lang="en-US" dirty="0"/>
              <a:t>Click to edit Master title style</a:t>
            </a:r>
          </a:p>
        </p:txBody>
      </p:sp>
      <p:sp>
        <p:nvSpPr>
          <p:cNvPr id="3" name="Text Placeholder 2"/>
          <p:cNvSpPr>
            <a:spLocks noGrp="1"/>
          </p:cNvSpPr>
          <p:nvPr>
            <p:ph type="body" idx="1"/>
          </p:nvPr>
        </p:nvSpPr>
        <p:spPr>
          <a:xfrm>
            <a:off x="914400" y="1260872"/>
            <a:ext cx="3714750" cy="617934"/>
          </a:xfrm>
        </p:spPr>
        <p:txBody>
          <a:bodyPr anchor="b"/>
          <a:lstStyle>
            <a:lvl1pPr marL="0" indent="0">
              <a:buNone/>
              <a:defRPr sz="1800" b="1" cap="all" baseline="0"/>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914400" y="1878809"/>
            <a:ext cx="3714750" cy="2536619"/>
          </a:xfrm>
        </p:spPr>
        <p:txBody>
          <a:bodyPr/>
          <a:lstStyle/>
          <a:p>
            <a:pPr lvl="0"/>
            <a:r>
              <a:rPr lang="en-US" dirty="0"/>
              <a:t>Click to edit Master text styles</a:t>
            </a:r>
          </a:p>
        </p:txBody>
      </p:sp>
      <p:sp>
        <p:nvSpPr>
          <p:cNvPr id="5" name="Text Placeholder 4"/>
          <p:cNvSpPr>
            <a:spLocks noGrp="1"/>
          </p:cNvSpPr>
          <p:nvPr>
            <p:ph type="body" sz="quarter" idx="3"/>
          </p:nvPr>
        </p:nvSpPr>
        <p:spPr>
          <a:xfrm>
            <a:off x="4772416" y="1260872"/>
            <a:ext cx="3744522" cy="617934"/>
          </a:xfrm>
        </p:spPr>
        <p:txBody>
          <a:bodyPr anchor="b"/>
          <a:lstStyle>
            <a:lvl1pPr marL="0" indent="0">
              <a:buNone/>
              <a:defRPr sz="1800" b="1" cap="all" baseline="0"/>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4772416" y="1878809"/>
            <a:ext cx="3744522" cy="2536619"/>
          </a:xfrm>
        </p:spPr>
        <p:txBody>
          <a:bodyPr/>
          <a:lstStyle/>
          <a:p>
            <a:pPr lvl="0"/>
            <a:r>
              <a:rPr lang="en-US" dirty="0"/>
              <a:t>Click to edit Master text styles</a:t>
            </a:r>
          </a:p>
        </p:txBody>
      </p:sp>
      <p:sp>
        <p:nvSpPr>
          <p:cNvPr id="10" name="Slide Number Placeholder 9"/>
          <p:cNvSpPr>
            <a:spLocks noGrp="1"/>
          </p:cNvSpPr>
          <p:nvPr>
            <p:ph type="sldNum" sz="quarter" idx="10"/>
          </p:nvPr>
        </p:nvSpPr>
        <p:spPr/>
        <p:txBody>
          <a:bodyPr/>
          <a:lstStyle/>
          <a:p>
            <a:fld id="{EC94947C-1363-7F41-9BCC-01D0415EFAF9}" type="slidenum">
              <a:rPr lang="en-US" smtClean="0"/>
              <a:t>‹#›</a:t>
            </a:fld>
            <a:endParaRPr lang="en-US"/>
          </a:p>
        </p:txBody>
      </p:sp>
    </p:spTree>
    <p:extLst>
      <p:ext uri="{BB962C8B-B14F-4D97-AF65-F5344CB8AC3E}">
        <p14:creationId xmlns:p14="http://schemas.microsoft.com/office/powerpoint/2010/main" val="2049376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0"/>
          </p:nvPr>
        </p:nvSpPr>
        <p:spPr/>
        <p:txBody>
          <a:bodyPr/>
          <a:lstStyle/>
          <a:p>
            <a:fld id="{EC94947C-1363-7F41-9BCC-01D0415EFAF9}" type="slidenum">
              <a:rPr lang="en-US" smtClean="0"/>
              <a:t>‹#›</a:t>
            </a:fld>
            <a:endParaRPr lang="en-US"/>
          </a:p>
        </p:txBody>
      </p:sp>
    </p:spTree>
    <p:extLst>
      <p:ext uri="{BB962C8B-B14F-4D97-AF65-F5344CB8AC3E}">
        <p14:creationId xmlns:p14="http://schemas.microsoft.com/office/powerpoint/2010/main" val="386436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EC94947C-1363-7F41-9BCC-01D0415EFAF9}" type="slidenum">
              <a:rPr lang="en-US" smtClean="0"/>
              <a:t>‹#›</a:t>
            </a:fld>
            <a:endParaRPr lang="en-US"/>
          </a:p>
        </p:txBody>
      </p:sp>
    </p:spTree>
    <p:extLst>
      <p:ext uri="{BB962C8B-B14F-4D97-AF65-F5344CB8AC3E}">
        <p14:creationId xmlns:p14="http://schemas.microsoft.com/office/powerpoint/2010/main" val="847522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8216" y="342900"/>
            <a:ext cx="2949575" cy="1200150"/>
          </a:xfrm>
        </p:spPr>
        <p:txBody>
          <a:bodyPr anchor="t">
            <a:normAutofit/>
          </a:bodyPr>
          <a:lstStyle>
            <a:lvl1pPr>
              <a:defRPr sz="2700"/>
            </a:lvl1pPr>
          </a:lstStyle>
          <a:p>
            <a:r>
              <a:rPr lang="en-US" dirty="0"/>
              <a:t>Click to edit Master title style</a:t>
            </a:r>
          </a:p>
        </p:txBody>
      </p:sp>
      <p:sp>
        <p:nvSpPr>
          <p:cNvPr id="3" name="Content Placeholder 2"/>
          <p:cNvSpPr>
            <a:spLocks noGrp="1"/>
          </p:cNvSpPr>
          <p:nvPr>
            <p:ph idx="1"/>
          </p:nvPr>
        </p:nvSpPr>
        <p:spPr>
          <a:xfrm>
            <a:off x="4083489" y="342901"/>
            <a:ext cx="4433453" cy="4052888"/>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a:t>Click to edit Master text styles</a:t>
            </a:r>
          </a:p>
        </p:txBody>
      </p:sp>
      <p:sp>
        <p:nvSpPr>
          <p:cNvPr id="4" name="Text Placeholder 3"/>
          <p:cNvSpPr>
            <a:spLocks noGrp="1"/>
          </p:cNvSpPr>
          <p:nvPr>
            <p:ph type="body" sz="half" idx="2"/>
          </p:nvPr>
        </p:nvSpPr>
        <p:spPr>
          <a:xfrm>
            <a:off x="938216" y="1543052"/>
            <a:ext cx="2949575" cy="2858691"/>
          </a:xfrm>
        </p:spPr>
        <p:txBody>
          <a:bodyPr>
            <a:normAutofit/>
          </a:bodyPr>
          <a:lstStyle>
            <a:lvl1pPr marL="0" indent="0">
              <a:buNone/>
              <a:defRPr sz="2100"/>
            </a:lvl1pPr>
            <a:lvl2pPr marL="342884" indent="0">
              <a:buNone/>
              <a:defRPr sz="1050"/>
            </a:lvl2pPr>
            <a:lvl3pPr marL="685766" indent="0">
              <a:buNone/>
              <a:defRPr sz="900"/>
            </a:lvl3pPr>
            <a:lvl4pPr marL="1028649" indent="0">
              <a:buNone/>
              <a:defRPr sz="750"/>
            </a:lvl4pPr>
            <a:lvl5pPr marL="1371532" indent="0">
              <a:buNone/>
              <a:defRPr sz="750"/>
            </a:lvl5pPr>
            <a:lvl6pPr marL="1714415" indent="0">
              <a:buNone/>
              <a:defRPr sz="750"/>
            </a:lvl6pPr>
            <a:lvl7pPr marL="2057297" indent="0">
              <a:buNone/>
              <a:defRPr sz="750"/>
            </a:lvl7pPr>
            <a:lvl8pPr marL="2400180" indent="0">
              <a:buNone/>
              <a:defRPr sz="750"/>
            </a:lvl8pPr>
            <a:lvl9pPr marL="2743064" indent="0">
              <a:buNone/>
              <a:defRPr sz="750"/>
            </a:lvl9pPr>
          </a:lstStyle>
          <a:p>
            <a:pPr lvl="0"/>
            <a:r>
              <a:rPr lang="en-US" dirty="0"/>
              <a:t>Click to edit Master text styles</a:t>
            </a:r>
          </a:p>
        </p:txBody>
      </p:sp>
      <p:sp>
        <p:nvSpPr>
          <p:cNvPr id="8" name="Slide Number Placeholder 7"/>
          <p:cNvSpPr>
            <a:spLocks noGrp="1"/>
          </p:cNvSpPr>
          <p:nvPr>
            <p:ph type="sldNum" sz="quarter" idx="10"/>
          </p:nvPr>
        </p:nvSpPr>
        <p:spPr/>
        <p:txBody>
          <a:bodyPr/>
          <a:lstStyle/>
          <a:p>
            <a:fld id="{EC94947C-1363-7F41-9BCC-01D0415EFAF9}" type="slidenum">
              <a:rPr lang="en-US" smtClean="0"/>
              <a:t>‹#›</a:t>
            </a:fld>
            <a:endParaRPr lang="en-US"/>
          </a:p>
        </p:txBody>
      </p:sp>
    </p:spTree>
    <p:extLst>
      <p:ext uri="{BB962C8B-B14F-4D97-AF65-F5344CB8AC3E}">
        <p14:creationId xmlns:p14="http://schemas.microsoft.com/office/powerpoint/2010/main" val="44820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8216" y="342900"/>
            <a:ext cx="2949575" cy="1200150"/>
          </a:xfrm>
        </p:spPr>
        <p:txBody>
          <a:bodyPr anchor="t">
            <a:normAutofit/>
          </a:bodyPr>
          <a:lstStyle>
            <a:lvl1pPr>
              <a:defRPr sz="2700"/>
            </a:lvl1pPr>
          </a:lstStyle>
          <a:p>
            <a:r>
              <a:rPr lang="en-US" dirty="0"/>
              <a:t>Click to edit Master title style</a:t>
            </a:r>
          </a:p>
        </p:txBody>
      </p:sp>
      <p:sp>
        <p:nvSpPr>
          <p:cNvPr id="3" name="Picture Placeholder 2"/>
          <p:cNvSpPr>
            <a:spLocks noGrp="1"/>
          </p:cNvSpPr>
          <p:nvPr>
            <p:ph type="pic" idx="1"/>
          </p:nvPr>
        </p:nvSpPr>
        <p:spPr>
          <a:xfrm>
            <a:off x="4064696" y="342901"/>
            <a:ext cx="4452242" cy="4052888"/>
          </a:xfrm>
        </p:spPr>
        <p:txBody>
          <a:bodyPr/>
          <a:lstStyle>
            <a:lvl1pPr marL="0" indent="0">
              <a:buNone/>
              <a:defRPr sz="2400"/>
            </a:lvl1pPr>
            <a:lvl2pPr marL="342884" indent="0">
              <a:buNone/>
              <a:defRPr sz="2100"/>
            </a:lvl2pPr>
            <a:lvl3pPr marL="685766" indent="0">
              <a:buNone/>
              <a:defRPr sz="1800"/>
            </a:lvl3pPr>
            <a:lvl4pPr marL="1028649" indent="0">
              <a:buNone/>
              <a:defRPr sz="1500"/>
            </a:lvl4pPr>
            <a:lvl5pPr marL="1371532" indent="0">
              <a:buNone/>
              <a:defRPr sz="1500"/>
            </a:lvl5pPr>
            <a:lvl6pPr marL="1714415" indent="0">
              <a:buNone/>
              <a:defRPr sz="1500"/>
            </a:lvl6pPr>
            <a:lvl7pPr marL="2057297" indent="0">
              <a:buNone/>
              <a:defRPr sz="1500"/>
            </a:lvl7pPr>
            <a:lvl8pPr marL="2400180" indent="0">
              <a:buNone/>
              <a:defRPr sz="1500"/>
            </a:lvl8pPr>
            <a:lvl9pPr marL="2743064" indent="0">
              <a:buNone/>
              <a:defRPr sz="1500"/>
            </a:lvl9pPr>
          </a:lstStyle>
          <a:p>
            <a:endParaRPr lang="en-US"/>
          </a:p>
        </p:txBody>
      </p:sp>
      <p:sp>
        <p:nvSpPr>
          <p:cNvPr id="4" name="Text Placeholder 3"/>
          <p:cNvSpPr>
            <a:spLocks noGrp="1"/>
          </p:cNvSpPr>
          <p:nvPr>
            <p:ph type="body" sz="half" idx="2"/>
          </p:nvPr>
        </p:nvSpPr>
        <p:spPr>
          <a:xfrm>
            <a:off x="938216" y="1543052"/>
            <a:ext cx="2949575" cy="2858691"/>
          </a:xfrm>
        </p:spPr>
        <p:txBody>
          <a:bodyPr>
            <a:normAutofit/>
          </a:bodyPr>
          <a:lstStyle>
            <a:lvl1pPr marL="0" indent="0">
              <a:buNone/>
              <a:defRPr sz="2100"/>
            </a:lvl1pPr>
            <a:lvl2pPr marL="342884" indent="0">
              <a:buNone/>
              <a:defRPr sz="1050"/>
            </a:lvl2pPr>
            <a:lvl3pPr marL="685766" indent="0">
              <a:buNone/>
              <a:defRPr sz="900"/>
            </a:lvl3pPr>
            <a:lvl4pPr marL="1028649" indent="0">
              <a:buNone/>
              <a:defRPr sz="750"/>
            </a:lvl4pPr>
            <a:lvl5pPr marL="1371532" indent="0">
              <a:buNone/>
              <a:defRPr sz="750"/>
            </a:lvl5pPr>
            <a:lvl6pPr marL="1714415" indent="0">
              <a:buNone/>
              <a:defRPr sz="750"/>
            </a:lvl6pPr>
            <a:lvl7pPr marL="2057297" indent="0">
              <a:buNone/>
              <a:defRPr sz="750"/>
            </a:lvl7pPr>
            <a:lvl8pPr marL="2400180" indent="0">
              <a:buNone/>
              <a:defRPr sz="750"/>
            </a:lvl8pPr>
            <a:lvl9pPr marL="2743064" indent="0">
              <a:buNone/>
              <a:defRPr sz="750"/>
            </a:lvl9pPr>
          </a:lstStyle>
          <a:p>
            <a:pPr lvl="0"/>
            <a:r>
              <a:rPr lang="en-US" dirty="0"/>
              <a:t>Click to edit Master text styles</a:t>
            </a:r>
          </a:p>
        </p:txBody>
      </p:sp>
      <p:sp>
        <p:nvSpPr>
          <p:cNvPr id="8" name="Slide Number Placeholder 7"/>
          <p:cNvSpPr>
            <a:spLocks noGrp="1"/>
          </p:cNvSpPr>
          <p:nvPr>
            <p:ph type="sldNum" sz="quarter" idx="10"/>
          </p:nvPr>
        </p:nvSpPr>
        <p:spPr/>
        <p:txBody>
          <a:bodyPr/>
          <a:lstStyle/>
          <a:p>
            <a:fld id="{EC94947C-1363-7F41-9BCC-01D0415EFAF9}" type="slidenum">
              <a:rPr lang="en-US" smtClean="0"/>
              <a:t>‹#›</a:t>
            </a:fld>
            <a:endParaRPr lang="en-US"/>
          </a:p>
        </p:txBody>
      </p:sp>
    </p:spTree>
    <p:extLst>
      <p:ext uri="{BB962C8B-B14F-4D97-AF65-F5344CB8AC3E}">
        <p14:creationId xmlns:p14="http://schemas.microsoft.com/office/powerpoint/2010/main" val="167237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884" indent="0" algn="ctr">
              <a:buNone/>
              <a:defRPr sz="1500"/>
            </a:lvl2pPr>
            <a:lvl3pPr marL="685766" indent="0" algn="ctr">
              <a:buNone/>
              <a:defRPr sz="135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a:t>Click to edit Master subtitle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3" y="1007988"/>
            <a:ext cx="7321463" cy="2139553"/>
          </a:xfrm>
        </p:spPr>
        <p:txBody>
          <a:bodyPr anchor="b"/>
          <a:lstStyle>
            <a:lvl1pPr>
              <a:defRPr sz="4500"/>
            </a:lvl1pPr>
          </a:lstStyle>
          <a:p>
            <a:r>
              <a:rPr lang="en-US" dirty="0"/>
              <a:t>Click to edit Master title style</a:t>
            </a:r>
          </a:p>
        </p:txBody>
      </p:sp>
      <p:sp>
        <p:nvSpPr>
          <p:cNvPr id="3" name="Text Placeholder 2"/>
          <p:cNvSpPr>
            <a:spLocks noGrp="1"/>
          </p:cNvSpPr>
          <p:nvPr>
            <p:ph type="body" idx="1"/>
          </p:nvPr>
        </p:nvSpPr>
        <p:spPr>
          <a:xfrm>
            <a:off x="914403" y="3367399"/>
            <a:ext cx="7321463" cy="1125140"/>
          </a:xfrm>
        </p:spPr>
        <p:txBody>
          <a:bodyPr/>
          <a:lstStyle>
            <a:lvl1pPr marL="0" indent="0">
              <a:buNone/>
              <a:defRPr sz="1800">
                <a:solidFill>
                  <a:schemeClr val="bg1"/>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884" indent="0" algn="ctr">
              <a:buNone/>
              <a:defRPr sz="1500"/>
            </a:lvl2pPr>
            <a:lvl3pPr marL="685766" indent="0" algn="ctr">
              <a:buNone/>
              <a:defRPr sz="135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a:t>Click to edit Master subtitle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dirty="0"/>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884" indent="0" algn="ctr">
              <a:buNone/>
              <a:defRPr sz="1500"/>
            </a:lvl2pPr>
            <a:lvl3pPr marL="685766" indent="0" algn="ctr">
              <a:buNone/>
              <a:defRPr sz="135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Click to edit Master subtitle style</a:t>
            </a:r>
          </a:p>
        </p:txBody>
      </p:sp>
      <p:sp>
        <p:nvSpPr>
          <p:cNvPr id="6" name="Slide Number Placeholder 5"/>
          <p:cNvSpPr>
            <a:spLocks noGrp="1"/>
          </p:cNvSpPr>
          <p:nvPr>
            <p:ph type="sldNum" sz="quarter" idx="12"/>
          </p:nvPr>
        </p:nvSpPr>
        <p:spPr/>
        <p:txBody>
          <a:bodyPr/>
          <a:lstStyle/>
          <a:p>
            <a:fld id="{97BADA0B-05D0-A247-B3F1-354956A0D889}" type="slidenum">
              <a:rPr lang="en-US" smtClean="0"/>
              <a:t>‹#›</a:t>
            </a:fld>
            <a:endParaRPr lang="en-US"/>
          </a:p>
        </p:txBody>
      </p:sp>
    </p:spTree>
    <p:extLst>
      <p:ext uri="{BB962C8B-B14F-4D97-AF65-F5344CB8AC3E}">
        <p14:creationId xmlns:p14="http://schemas.microsoft.com/office/powerpoint/2010/main" val="207129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08137" y="1282307"/>
            <a:ext cx="7777816"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908137" y="3442099"/>
            <a:ext cx="7777816" cy="1125140"/>
          </a:xfrm>
        </p:spPr>
        <p:txBody>
          <a:bodyPr/>
          <a:lstStyle>
            <a:lvl1pPr marL="0" indent="0">
              <a:buNone/>
              <a:defRPr sz="1800">
                <a:solidFill>
                  <a:schemeClr val="tx1">
                    <a:tint val="75000"/>
                  </a:schemeClr>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Click to edit Master text styles</a:t>
            </a:r>
          </a:p>
        </p:txBody>
      </p:sp>
      <p:sp>
        <p:nvSpPr>
          <p:cNvPr id="7" name="Slide Number Placeholder 6"/>
          <p:cNvSpPr>
            <a:spLocks noGrp="1"/>
          </p:cNvSpPr>
          <p:nvPr>
            <p:ph type="sldNum" sz="quarter" idx="10"/>
          </p:nvPr>
        </p:nvSpPr>
        <p:spPr/>
        <p:txBody>
          <a:bodyPr/>
          <a:lstStyle/>
          <a:p>
            <a:fld id="{97BADA0B-05D0-A247-B3F1-354956A0D889}" type="slidenum">
              <a:rPr lang="en-US" smtClean="0"/>
              <a:t>‹#›</a:t>
            </a:fld>
            <a:endParaRPr lang="en-US"/>
          </a:p>
        </p:txBody>
      </p:sp>
    </p:spTree>
    <p:extLst>
      <p:ext uri="{BB962C8B-B14F-4D97-AF65-F5344CB8AC3E}">
        <p14:creationId xmlns:p14="http://schemas.microsoft.com/office/powerpoint/2010/main" val="21848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250"/>
            </a:lvl1pPr>
          </a:lstStyle>
          <a:p>
            <a:pPr lvl="0"/>
            <a:r>
              <a:rPr lang="en-US" dirty="0"/>
              <a:t>Click to edit Master text styles</a:t>
            </a:r>
          </a:p>
        </p:txBody>
      </p:sp>
      <p:sp>
        <p:nvSpPr>
          <p:cNvPr id="7" name="Slide Number Placeholder 6"/>
          <p:cNvSpPr>
            <a:spLocks noGrp="1"/>
          </p:cNvSpPr>
          <p:nvPr>
            <p:ph type="sldNum" sz="quarter" idx="10"/>
          </p:nvPr>
        </p:nvSpPr>
        <p:spPr/>
        <p:txBody>
          <a:bodyPr/>
          <a:lstStyle/>
          <a:p>
            <a:fld id="{EC94947C-1363-7F41-9BCC-01D0415EFAF9}" type="slidenum">
              <a:rPr lang="en-US" smtClean="0"/>
              <a:t>‹#›</a:t>
            </a:fld>
            <a:endParaRPr lang="en-US"/>
          </a:p>
        </p:txBody>
      </p:sp>
    </p:spTree>
    <p:extLst>
      <p:ext uri="{BB962C8B-B14F-4D97-AF65-F5344CB8AC3E}">
        <p14:creationId xmlns:p14="http://schemas.microsoft.com/office/powerpoint/2010/main" val="874391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8250" y="760911"/>
            <a:ext cx="7597100" cy="2139553"/>
          </a:xfrm>
        </p:spPr>
        <p:txBody>
          <a:bodyPr anchor="b"/>
          <a:lstStyle>
            <a:lvl1pPr>
              <a:defRPr sz="4500"/>
            </a:lvl1pPr>
          </a:lstStyle>
          <a:p>
            <a:r>
              <a:rPr lang="en-US" dirty="0"/>
              <a:t>Click to edit Master title style</a:t>
            </a:r>
          </a:p>
        </p:txBody>
      </p:sp>
      <p:sp>
        <p:nvSpPr>
          <p:cNvPr id="3" name="Text Placeholder 2"/>
          <p:cNvSpPr>
            <a:spLocks noGrp="1"/>
          </p:cNvSpPr>
          <p:nvPr>
            <p:ph type="body" idx="1"/>
          </p:nvPr>
        </p:nvSpPr>
        <p:spPr>
          <a:xfrm>
            <a:off x="918250" y="2920702"/>
            <a:ext cx="7597100" cy="1125140"/>
          </a:xfrm>
        </p:spPr>
        <p:txBody>
          <a:bodyPr>
            <a:normAutofit/>
          </a:bodyPr>
          <a:lstStyle>
            <a:lvl1pPr marL="0" indent="0">
              <a:buNone/>
              <a:defRPr sz="2250">
                <a:solidFill>
                  <a:schemeClr val="tx1">
                    <a:tint val="75000"/>
                  </a:schemeClr>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dirty="0"/>
              <a:t>Click to edit Master text styles</a:t>
            </a:r>
          </a:p>
        </p:txBody>
      </p:sp>
      <p:sp>
        <p:nvSpPr>
          <p:cNvPr id="7" name="Slide Number Placeholder 6"/>
          <p:cNvSpPr>
            <a:spLocks noGrp="1"/>
          </p:cNvSpPr>
          <p:nvPr>
            <p:ph type="sldNum" sz="quarter" idx="10"/>
          </p:nvPr>
        </p:nvSpPr>
        <p:spPr/>
        <p:txBody>
          <a:bodyPr/>
          <a:lstStyle/>
          <a:p>
            <a:fld id="{EC94947C-1363-7F41-9BCC-01D0415EFAF9}" type="slidenum">
              <a:rPr lang="en-US" smtClean="0"/>
              <a:t>‹#›</a:t>
            </a:fld>
            <a:endParaRPr lang="en-US"/>
          </a:p>
        </p:txBody>
      </p:sp>
    </p:spTree>
    <p:extLst>
      <p:ext uri="{BB962C8B-B14F-4D97-AF65-F5344CB8AC3E}">
        <p14:creationId xmlns:p14="http://schemas.microsoft.com/office/powerpoint/2010/main" val="661713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3012" y="1369219"/>
            <a:ext cx="3735188" cy="3074390"/>
          </a:xfrm>
        </p:spPr>
        <p:txBody>
          <a:bodyPr>
            <a:normAutofit/>
          </a:bodyPr>
          <a:lstStyle>
            <a:lvl1pPr>
              <a:defRPr sz="2250"/>
            </a:lvl1pPr>
          </a:lstStyle>
          <a:p>
            <a:pPr lvl="0"/>
            <a:r>
              <a:rPr lang="en-US" dirty="0"/>
              <a:t>Click to edit Master text styles</a:t>
            </a:r>
          </a:p>
        </p:txBody>
      </p:sp>
      <p:sp>
        <p:nvSpPr>
          <p:cNvPr id="4" name="Content Placeholder 3"/>
          <p:cNvSpPr>
            <a:spLocks noGrp="1"/>
          </p:cNvSpPr>
          <p:nvPr>
            <p:ph sz="half" idx="2"/>
          </p:nvPr>
        </p:nvSpPr>
        <p:spPr>
          <a:xfrm>
            <a:off x="4816258" y="1369219"/>
            <a:ext cx="3699092" cy="3074390"/>
          </a:xfrm>
        </p:spPr>
        <p:txBody>
          <a:bodyPr>
            <a:normAutofit/>
          </a:bodyPr>
          <a:lstStyle>
            <a:lvl1pPr>
              <a:defRPr sz="2250"/>
            </a:lvl1pPr>
          </a:lstStyle>
          <a:p>
            <a:pPr lvl="0"/>
            <a:r>
              <a:rPr lang="en-US" dirty="0"/>
              <a:t>Click to edit Master text styles</a:t>
            </a:r>
          </a:p>
        </p:txBody>
      </p:sp>
      <p:sp>
        <p:nvSpPr>
          <p:cNvPr id="8" name="Slide Number Placeholder 7"/>
          <p:cNvSpPr>
            <a:spLocks noGrp="1"/>
          </p:cNvSpPr>
          <p:nvPr>
            <p:ph type="sldNum" sz="quarter" idx="10"/>
          </p:nvPr>
        </p:nvSpPr>
        <p:spPr/>
        <p:txBody>
          <a:bodyPr/>
          <a:lstStyle/>
          <a:p>
            <a:fld id="{EC94947C-1363-7F41-9BCC-01D0415EFAF9}" type="slidenum">
              <a:rPr lang="en-US" smtClean="0"/>
              <a:t>‹#›</a:t>
            </a:fld>
            <a:endParaRPr lang="en-US"/>
          </a:p>
        </p:txBody>
      </p:sp>
    </p:spTree>
    <p:extLst>
      <p:ext uri="{BB962C8B-B14F-4D97-AF65-F5344CB8AC3E}">
        <p14:creationId xmlns:p14="http://schemas.microsoft.com/office/powerpoint/2010/main" val="17524031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emf"/></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1.emf"/></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10" Type="http://schemas.openxmlformats.org/officeDocument/2006/relationships/image" Target="../media/image1.emf"/><Relationship Id="rId4" Type="http://schemas.openxmlformats.org/officeDocument/2006/relationships/slideLayout" Target="../slideLayouts/slideLayout10.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E472D"/>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981" y="818172"/>
            <a:ext cx="7601375"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913974" y="1877096"/>
            <a:ext cx="7601376" cy="283530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a:extLst>
              <a:ext uri="{FF2B5EF4-FFF2-40B4-BE49-F238E27FC236}">
                <a16:creationId xmlns:a16="http://schemas.microsoft.com/office/drawing/2014/main" id="{CFAE805B-4153-5D4E-977E-ACC7423D7308}"/>
              </a:ext>
            </a:extLst>
          </p:cNvPr>
          <p:cNvPicPr>
            <a:picLocks noChangeAspect="1"/>
          </p:cNvPicPr>
          <p:nvPr userDrawn="1"/>
        </p:nvPicPr>
        <p:blipFill>
          <a:blip r:embed="rId4"/>
          <a:stretch>
            <a:fillRect/>
          </a:stretch>
        </p:blipFill>
        <p:spPr>
          <a:xfrm>
            <a:off x="457810" y="-16014"/>
            <a:ext cx="912328" cy="769434"/>
          </a:xfrm>
          <a:prstGeom prst="rect">
            <a:avLst/>
          </a:prstGeom>
        </p:spPr>
      </p:pic>
      <p:pic>
        <p:nvPicPr>
          <p:cNvPr id="8" name="Picture 7">
            <a:extLst>
              <a:ext uri="{FF2B5EF4-FFF2-40B4-BE49-F238E27FC236}">
                <a16:creationId xmlns:a16="http://schemas.microsoft.com/office/drawing/2014/main" id="{B5D1C853-6375-F946-80D8-CDBF30F1351B}"/>
              </a:ext>
            </a:extLst>
          </p:cNvPr>
          <p:cNvPicPr>
            <a:picLocks noChangeAspect="1"/>
          </p:cNvPicPr>
          <p:nvPr userDrawn="1"/>
        </p:nvPicPr>
        <p:blipFill>
          <a:blip r:embed="rId5"/>
          <a:stretch>
            <a:fillRect/>
          </a:stretch>
        </p:blipFill>
        <p:spPr>
          <a:xfrm>
            <a:off x="5253309" y="4575898"/>
            <a:ext cx="3358485" cy="574801"/>
          </a:xfrm>
          <a:prstGeom prst="rect">
            <a:avLst/>
          </a:prstGeom>
        </p:spPr>
      </p:pic>
    </p:spTree>
    <p:extLst>
      <p:ext uri="{BB962C8B-B14F-4D97-AF65-F5344CB8AC3E}">
        <p14:creationId xmlns:p14="http://schemas.microsoft.com/office/powerpoint/2010/main" val="1680754115"/>
      </p:ext>
    </p:extLst>
  </p:cSld>
  <p:clrMap bg1="lt1" tx1="dk1" bg2="lt2" tx2="dk2" accent1="accent1" accent2="accent2" accent3="accent3" accent4="accent4" accent5="accent5" accent6="accent6" hlink="hlink" folHlink="folHlink"/>
  <p:sldLayoutIdLst>
    <p:sldLayoutId id="2147483690" r:id="rId1"/>
    <p:sldLayoutId id="2147483689" r:id="rId2"/>
  </p:sldLayoutIdLst>
  <p:txStyles>
    <p:titleStyle>
      <a:lvl1pPr algn="l" defTabSz="685766" rtl="0" eaLnBrk="1" latinLnBrk="0" hangingPunct="1">
        <a:lnSpc>
          <a:spcPct val="90000"/>
        </a:lnSpc>
        <a:spcBef>
          <a:spcPct val="0"/>
        </a:spcBef>
        <a:buNone/>
        <a:defRPr sz="3300" kern="1200">
          <a:solidFill>
            <a:srgbClr val="FFFFFF"/>
          </a:solidFill>
          <a:latin typeface="Open Sans" charset="0"/>
          <a:ea typeface="Open Sans" charset="0"/>
          <a:cs typeface="Open Sans" charset="0"/>
        </a:defRPr>
      </a:lvl1pPr>
    </p:titleStyle>
    <p:bodyStyle>
      <a:lvl1pPr marL="171442" indent="-171442" algn="l" defTabSz="685766" rtl="0" eaLnBrk="1" latinLnBrk="0" hangingPunct="1">
        <a:lnSpc>
          <a:spcPct val="90000"/>
        </a:lnSpc>
        <a:spcBef>
          <a:spcPts val="750"/>
        </a:spcBef>
        <a:buFont typeface="Arial" panose="020B0604020202020204" pitchFamily="34" charset="0"/>
        <a:buChar char="•"/>
        <a:defRPr sz="2100" kern="1200">
          <a:solidFill>
            <a:schemeClr val="bg1"/>
          </a:solidFill>
          <a:latin typeface="Open Sans" charset="0"/>
          <a:ea typeface="Open Sans" charset="0"/>
          <a:cs typeface="Open Sans" charset="0"/>
        </a:defRPr>
      </a:lvl1pPr>
      <a:lvl2pPr marL="514325" indent="-171442" algn="l" defTabSz="685766" rtl="0" eaLnBrk="1" latinLnBrk="0" hangingPunct="1">
        <a:lnSpc>
          <a:spcPct val="90000"/>
        </a:lnSpc>
        <a:spcBef>
          <a:spcPts val="375"/>
        </a:spcBef>
        <a:buFont typeface="Arial" panose="020B0604020202020204" pitchFamily="34" charset="0"/>
        <a:buChar char="•"/>
        <a:defRPr sz="1800" kern="1200">
          <a:solidFill>
            <a:schemeClr val="bg1"/>
          </a:solidFill>
          <a:latin typeface="Open Sans" charset="0"/>
          <a:ea typeface="Open Sans" charset="0"/>
          <a:cs typeface="Open Sans" charset="0"/>
        </a:defRPr>
      </a:lvl2pPr>
      <a:lvl3pPr marL="857207" indent="-171442" algn="l" defTabSz="685766" rtl="0" eaLnBrk="1" latinLnBrk="0" hangingPunct="1">
        <a:lnSpc>
          <a:spcPct val="90000"/>
        </a:lnSpc>
        <a:spcBef>
          <a:spcPts val="375"/>
        </a:spcBef>
        <a:buFont typeface="Arial" panose="020B0604020202020204" pitchFamily="34" charset="0"/>
        <a:buChar char="•"/>
        <a:defRPr sz="1500" kern="1200">
          <a:solidFill>
            <a:schemeClr val="bg1"/>
          </a:solidFill>
          <a:latin typeface="Open Sans" charset="0"/>
          <a:ea typeface="Open Sans" charset="0"/>
          <a:cs typeface="Open Sans" charset="0"/>
        </a:defRPr>
      </a:lvl3pPr>
      <a:lvl4pPr marL="1200090" indent="-171442" algn="l" defTabSz="685766" rtl="0" eaLnBrk="1" latinLnBrk="0" hangingPunct="1">
        <a:lnSpc>
          <a:spcPct val="90000"/>
        </a:lnSpc>
        <a:spcBef>
          <a:spcPts val="375"/>
        </a:spcBef>
        <a:buFont typeface="Arial" panose="020B0604020202020204" pitchFamily="34" charset="0"/>
        <a:buChar char="•"/>
        <a:defRPr sz="1350" kern="1200">
          <a:solidFill>
            <a:schemeClr val="bg1"/>
          </a:solidFill>
          <a:latin typeface="Open Sans" charset="0"/>
          <a:ea typeface="Open Sans" charset="0"/>
          <a:cs typeface="Open Sans" charset="0"/>
        </a:defRPr>
      </a:lvl4pPr>
      <a:lvl5pPr marL="1542974" indent="-171442" algn="l" defTabSz="685766" rtl="0" eaLnBrk="1" latinLnBrk="0" hangingPunct="1">
        <a:lnSpc>
          <a:spcPct val="90000"/>
        </a:lnSpc>
        <a:spcBef>
          <a:spcPts val="375"/>
        </a:spcBef>
        <a:buFont typeface="Arial" panose="020B0604020202020204" pitchFamily="34" charset="0"/>
        <a:buChar char="•"/>
        <a:defRPr sz="1350" kern="1200">
          <a:solidFill>
            <a:schemeClr val="bg1"/>
          </a:solidFill>
          <a:latin typeface="Open Sans" charset="0"/>
          <a:ea typeface="Open Sans" charset="0"/>
          <a:cs typeface="Open Sans" charset="0"/>
        </a:defRPr>
      </a:lvl5pPr>
      <a:lvl6pPr marL="1885856"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019" y="818172"/>
            <a:ext cx="7317975"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913019" y="1877096"/>
            <a:ext cx="7317975" cy="283530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a:extLst>
              <a:ext uri="{FF2B5EF4-FFF2-40B4-BE49-F238E27FC236}">
                <a16:creationId xmlns:a16="http://schemas.microsoft.com/office/drawing/2014/main" id="{04E4BF83-2E4E-2E46-9678-37AEF30F5937}"/>
              </a:ext>
            </a:extLst>
          </p:cNvPr>
          <p:cNvPicPr>
            <a:picLocks noChangeAspect="1"/>
          </p:cNvPicPr>
          <p:nvPr userDrawn="1"/>
        </p:nvPicPr>
        <p:blipFill>
          <a:blip r:embed="rId4"/>
          <a:stretch>
            <a:fillRect/>
          </a:stretch>
        </p:blipFill>
        <p:spPr>
          <a:xfrm>
            <a:off x="456855" y="-7200"/>
            <a:ext cx="912328" cy="769433"/>
          </a:xfrm>
          <a:prstGeom prst="rect">
            <a:avLst/>
          </a:prstGeom>
        </p:spPr>
      </p:pic>
      <p:pic>
        <p:nvPicPr>
          <p:cNvPr id="8" name="Picture 7">
            <a:extLst>
              <a:ext uri="{FF2B5EF4-FFF2-40B4-BE49-F238E27FC236}">
                <a16:creationId xmlns:a16="http://schemas.microsoft.com/office/drawing/2014/main" id="{C4FDC7CE-2611-0B4D-AB48-81AB5278091B}"/>
              </a:ext>
            </a:extLst>
          </p:cNvPr>
          <p:cNvPicPr>
            <a:picLocks noChangeAspect="1"/>
          </p:cNvPicPr>
          <p:nvPr userDrawn="1"/>
        </p:nvPicPr>
        <p:blipFill>
          <a:blip r:embed="rId5"/>
          <a:stretch>
            <a:fillRect/>
          </a:stretch>
        </p:blipFill>
        <p:spPr>
          <a:xfrm>
            <a:off x="5260627" y="4575898"/>
            <a:ext cx="3358480" cy="574801"/>
          </a:xfrm>
          <a:prstGeom prst="rect">
            <a:avLst/>
          </a:prstGeom>
        </p:spPr>
      </p:pic>
    </p:spTree>
    <p:extLst>
      <p:ext uri="{BB962C8B-B14F-4D97-AF65-F5344CB8AC3E}">
        <p14:creationId xmlns:p14="http://schemas.microsoft.com/office/powerpoint/2010/main" val="940575489"/>
      </p:ext>
    </p:extLst>
  </p:cSld>
  <p:clrMap bg1="dk1" tx1="lt1" bg2="dk2" tx2="lt2" accent1="accent1" accent2="accent2" accent3="accent3" accent4="accent4" accent5="accent5" accent6="accent6" hlink="hlink" folHlink="folHlink"/>
  <p:sldLayoutIdLst>
    <p:sldLayoutId id="2147483693" r:id="rId1"/>
    <p:sldLayoutId id="2147483692" r:id="rId2"/>
  </p:sldLayoutIdLst>
  <p:txStyles>
    <p:titleStyle>
      <a:lvl1pPr algn="l" defTabSz="685766" rtl="0" eaLnBrk="1" latinLnBrk="0" hangingPunct="1">
        <a:lnSpc>
          <a:spcPct val="90000"/>
        </a:lnSpc>
        <a:spcBef>
          <a:spcPct val="0"/>
        </a:spcBef>
        <a:buNone/>
        <a:defRPr sz="3300" kern="1200">
          <a:solidFill>
            <a:srgbClr val="FFFFFF"/>
          </a:solidFill>
          <a:latin typeface="Open Sans" charset="0"/>
          <a:ea typeface="Open Sans" charset="0"/>
          <a:cs typeface="Open Sans" charset="0"/>
        </a:defRPr>
      </a:lvl1pPr>
    </p:titleStyle>
    <p:bodyStyle>
      <a:lvl1pPr marL="171442" indent="-171442" algn="l" defTabSz="685766" rtl="0" eaLnBrk="1" latinLnBrk="0" hangingPunct="1">
        <a:lnSpc>
          <a:spcPct val="90000"/>
        </a:lnSpc>
        <a:spcBef>
          <a:spcPts val="750"/>
        </a:spcBef>
        <a:buFont typeface="Arial" panose="020B0604020202020204" pitchFamily="34" charset="0"/>
        <a:buChar char="•"/>
        <a:defRPr sz="2100" kern="1200">
          <a:solidFill>
            <a:schemeClr val="tx1"/>
          </a:solidFill>
          <a:latin typeface="Open Sans" charset="0"/>
          <a:ea typeface="Open Sans" charset="0"/>
          <a:cs typeface="Open Sans" charset="0"/>
        </a:defRPr>
      </a:lvl1pPr>
      <a:lvl2pPr marL="514325" indent="-171442" algn="l" defTabSz="685766" rtl="0" eaLnBrk="1" latinLnBrk="0" hangingPunct="1">
        <a:lnSpc>
          <a:spcPct val="90000"/>
        </a:lnSpc>
        <a:spcBef>
          <a:spcPts val="375"/>
        </a:spcBef>
        <a:buFont typeface="Arial" panose="020B0604020202020204" pitchFamily="34" charset="0"/>
        <a:buChar char="•"/>
        <a:defRPr sz="1800" kern="1200">
          <a:solidFill>
            <a:schemeClr val="tx1"/>
          </a:solidFill>
          <a:latin typeface="Open Sans" charset="0"/>
          <a:ea typeface="Open Sans" charset="0"/>
          <a:cs typeface="Open Sans" charset="0"/>
        </a:defRPr>
      </a:lvl2pPr>
      <a:lvl3pPr marL="857207" indent="-171442" algn="l" defTabSz="685766" rtl="0" eaLnBrk="1" latinLnBrk="0" hangingPunct="1">
        <a:lnSpc>
          <a:spcPct val="90000"/>
        </a:lnSpc>
        <a:spcBef>
          <a:spcPts val="375"/>
        </a:spcBef>
        <a:buFont typeface="Arial" panose="020B0604020202020204" pitchFamily="34" charset="0"/>
        <a:buChar char="•"/>
        <a:defRPr sz="1500" kern="1200">
          <a:solidFill>
            <a:schemeClr val="tx1"/>
          </a:solidFill>
          <a:latin typeface="Open Sans" charset="0"/>
          <a:ea typeface="Open Sans" charset="0"/>
          <a:cs typeface="Open Sans" charset="0"/>
        </a:defRPr>
      </a:lvl3pPr>
      <a:lvl4pPr marL="1200090"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Open Sans" charset="0"/>
          <a:ea typeface="Open Sans" charset="0"/>
          <a:cs typeface="Open Sans" charset="0"/>
        </a:defRPr>
      </a:lvl4pPr>
      <a:lvl5pPr marL="1542974"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Open Sans" charset="0"/>
          <a:ea typeface="Open Sans" charset="0"/>
          <a:cs typeface="Open Sans" charset="0"/>
        </a:defRPr>
      </a:lvl5pPr>
      <a:lvl6pPr marL="1885856"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669600" y="4580480"/>
            <a:ext cx="8481607" cy="585160"/>
          </a:xfrm>
          <a:prstGeom prst="rect">
            <a:avLst/>
          </a:prstGeom>
          <a:solidFill>
            <a:srgbClr val="183E30"/>
          </a:solidFill>
          <a:ln>
            <a:solidFill>
              <a:srgbClr val="1247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913012" y="273844"/>
            <a:ext cx="7602338"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913019" y="1369222"/>
            <a:ext cx="7602337" cy="308263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97BADA0B-05D0-A247-B3F1-354956A0D889}" type="slidenum">
              <a:rPr lang="en-US" smtClean="0"/>
              <a:t>‹#›</a:t>
            </a:fld>
            <a:endParaRPr lang="en-US"/>
          </a:p>
        </p:txBody>
      </p:sp>
      <p:pic>
        <p:nvPicPr>
          <p:cNvPr id="10" name="Picture 9">
            <a:extLst>
              <a:ext uri="{FF2B5EF4-FFF2-40B4-BE49-F238E27FC236}">
                <a16:creationId xmlns:a16="http://schemas.microsoft.com/office/drawing/2014/main" id="{AA7892E1-E7FB-7C47-A87F-8466E32ED3E0}"/>
              </a:ext>
            </a:extLst>
          </p:cNvPr>
          <p:cNvPicPr>
            <a:picLocks noChangeAspect="1"/>
          </p:cNvPicPr>
          <p:nvPr userDrawn="1"/>
        </p:nvPicPr>
        <p:blipFill>
          <a:blip r:embed="rId4"/>
          <a:stretch>
            <a:fillRect/>
          </a:stretch>
        </p:blipFill>
        <p:spPr>
          <a:xfrm>
            <a:off x="684" y="4573280"/>
            <a:ext cx="676116" cy="570219"/>
          </a:xfrm>
          <a:prstGeom prst="rect">
            <a:avLst/>
          </a:prstGeom>
        </p:spPr>
      </p:pic>
      <p:pic>
        <p:nvPicPr>
          <p:cNvPr id="5" name="Picture 4">
            <a:extLst>
              <a:ext uri="{FF2B5EF4-FFF2-40B4-BE49-F238E27FC236}">
                <a16:creationId xmlns:a16="http://schemas.microsoft.com/office/drawing/2014/main" id="{59115F5F-CB17-0B4D-A722-60B86288CCFF}"/>
              </a:ext>
            </a:extLst>
          </p:cNvPr>
          <p:cNvPicPr>
            <a:picLocks noChangeAspect="1"/>
          </p:cNvPicPr>
          <p:nvPr userDrawn="1"/>
        </p:nvPicPr>
        <p:blipFill>
          <a:blip r:embed="rId5"/>
          <a:stretch>
            <a:fillRect/>
          </a:stretch>
        </p:blipFill>
        <p:spPr>
          <a:xfrm>
            <a:off x="750769" y="4664024"/>
            <a:ext cx="3205213" cy="418071"/>
          </a:xfrm>
          <a:prstGeom prst="rect">
            <a:avLst/>
          </a:prstGeom>
        </p:spPr>
      </p:pic>
    </p:spTree>
    <p:extLst>
      <p:ext uri="{BB962C8B-B14F-4D97-AF65-F5344CB8AC3E}">
        <p14:creationId xmlns:p14="http://schemas.microsoft.com/office/powerpoint/2010/main" val="2071198532"/>
      </p:ext>
    </p:extLst>
  </p:cSld>
  <p:clrMap bg1="lt1" tx1="dk1" bg2="lt2" tx2="dk2" accent1="accent1" accent2="accent2" accent3="accent3" accent4="accent4" accent5="accent5" accent6="accent6" hlink="hlink" folHlink="folHlink"/>
  <p:sldLayoutIdLst>
    <p:sldLayoutId id="2147483695" r:id="rId1"/>
    <p:sldLayoutId id="2147483697" r:id="rId2"/>
  </p:sldLayoutIdLst>
  <p:txStyles>
    <p:titleStyle>
      <a:lvl1pPr algn="l" defTabSz="685766" rtl="0" eaLnBrk="1" latinLnBrk="0" hangingPunct="1">
        <a:lnSpc>
          <a:spcPct val="90000"/>
        </a:lnSpc>
        <a:spcBef>
          <a:spcPct val="0"/>
        </a:spcBef>
        <a:buNone/>
        <a:defRPr sz="3300" kern="1200">
          <a:solidFill>
            <a:schemeClr val="tx1"/>
          </a:solidFill>
          <a:latin typeface="Open Sans" charset="0"/>
          <a:ea typeface="Open Sans" charset="0"/>
          <a:cs typeface="Open Sans" charset="0"/>
        </a:defRPr>
      </a:lvl1pPr>
    </p:titleStyle>
    <p:bodyStyle>
      <a:lvl1pPr marL="171442" indent="-171442" algn="l" defTabSz="685766" rtl="0" eaLnBrk="1" latinLnBrk="0" hangingPunct="1">
        <a:lnSpc>
          <a:spcPct val="90000"/>
        </a:lnSpc>
        <a:spcBef>
          <a:spcPts val="750"/>
        </a:spcBef>
        <a:buFont typeface="Arial"/>
        <a:buChar char="•"/>
        <a:defRPr sz="2100" kern="1200">
          <a:solidFill>
            <a:schemeClr val="tx1"/>
          </a:solidFill>
          <a:latin typeface="Open Sans" charset="0"/>
          <a:ea typeface="Open Sans" charset="0"/>
          <a:cs typeface="Open Sans" charset="0"/>
        </a:defRPr>
      </a:lvl1pPr>
      <a:lvl2pPr marL="514325" indent="-171442" algn="l" defTabSz="685766" rtl="0" eaLnBrk="1" latinLnBrk="0" hangingPunct="1">
        <a:lnSpc>
          <a:spcPct val="90000"/>
        </a:lnSpc>
        <a:spcBef>
          <a:spcPts val="375"/>
        </a:spcBef>
        <a:buFont typeface="Arial"/>
        <a:buChar char="•"/>
        <a:defRPr sz="1800" kern="1200">
          <a:solidFill>
            <a:schemeClr val="tx1"/>
          </a:solidFill>
          <a:latin typeface="Open Sans" charset="0"/>
          <a:ea typeface="Open Sans" charset="0"/>
          <a:cs typeface="Open Sans" charset="0"/>
        </a:defRPr>
      </a:lvl2pPr>
      <a:lvl3pPr marL="857207" indent="-171442" algn="l" defTabSz="685766" rtl="0" eaLnBrk="1" latinLnBrk="0" hangingPunct="1">
        <a:lnSpc>
          <a:spcPct val="90000"/>
        </a:lnSpc>
        <a:spcBef>
          <a:spcPts val="375"/>
        </a:spcBef>
        <a:buFont typeface="Arial"/>
        <a:buChar char="•"/>
        <a:defRPr sz="1500" kern="1200">
          <a:solidFill>
            <a:schemeClr val="tx1"/>
          </a:solidFill>
          <a:latin typeface="Open Sans" charset="0"/>
          <a:ea typeface="Open Sans" charset="0"/>
          <a:cs typeface="Open Sans" charset="0"/>
        </a:defRPr>
      </a:lvl3pPr>
      <a:lvl4pPr marL="1200090" indent="-171442" algn="l" defTabSz="685766" rtl="0" eaLnBrk="1" latinLnBrk="0" hangingPunct="1">
        <a:lnSpc>
          <a:spcPct val="90000"/>
        </a:lnSpc>
        <a:spcBef>
          <a:spcPts val="375"/>
        </a:spcBef>
        <a:buFont typeface="Arial"/>
        <a:buChar char="•"/>
        <a:defRPr sz="1350" kern="1200">
          <a:solidFill>
            <a:schemeClr val="tx1"/>
          </a:solidFill>
          <a:latin typeface="Open Sans" charset="0"/>
          <a:ea typeface="Open Sans" charset="0"/>
          <a:cs typeface="Open Sans" charset="0"/>
        </a:defRPr>
      </a:lvl4pPr>
      <a:lvl5pPr marL="1542974" indent="-171442" algn="l" defTabSz="685766" rtl="0" eaLnBrk="1" latinLnBrk="0" hangingPunct="1">
        <a:lnSpc>
          <a:spcPct val="90000"/>
        </a:lnSpc>
        <a:spcBef>
          <a:spcPts val="375"/>
        </a:spcBef>
        <a:buFont typeface="Arial"/>
        <a:buChar char="•"/>
        <a:defRPr sz="1350" kern="1200">
          <a:solidFill>
            <a:schemeClr val="tx1"/>
          </a:solidFill>
          <a:latin typeface="Open Sans" charset="0"/>
          <a:ea typeface="Open Sans" charset="0"/>
          <a:cs typeface="Open Sans" charset="0"/>
        </a:defRPr>
      </a:lvl5pPr>
      <a:lvl6pPr marL="1885856"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012" y="273844"/>
            <a:ext cx="7602338"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913019" y="1369219"/>
            <a:ext cx="7602337" cy="3263504"/>
          </a:xfrm>
          <a:prstGeom prst="rect">
            <a:avLst/>
          </a:prstGeom>
        </p:spPr>
        <p:txBody>
          <a:bodyPr vert="horz" lIns="91440" tIns="45720" rIns="91440" bIns="45720" rtlCol="0">
            <a:normAutofit/>
          </a:bodyPr>
          <a:lstStyle/>
          <a:p>
            <a:pPr lvl="0"/>
            <a:r>
              <a:rPr lang="en-US" dirty="0"/>
              <a:t>Click to edit Master text styles</a:t>
            </a:r>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EC94947C-1363-7F41-9BCC-01D0415EFAF9}" type="slidenum">
              <a:rPr lang="en-US" smtClean="0"/>
              <a:t>‹#›</a:t>
            </a:fld>
            <a:endParaRPr lang="en-US"/>
          </a:p>
        </p:txBody>
      </p:sp>
      <p:pic>
        <p:nvPicPr>
          <p:cNvPr id="7" name="Picture 6">
            <a:extLst>
              <a:ext uri="{FF2B5EF4-FFF2-40B4-BE49-F238E27FC236}">
                <a16:creationId xmlns:a16="http://schemas.microsoft.com/office/drawing/2014/main" id="{3419710B-A580-5C48-B490-EBCDE466D496}"/>
              </a:ext>
            </a:extLst>
          </p:cNvPr>
          <p:cNvPicPr>
            <a:picLocks noChangeAspect="1"/>
          </p:cNvPicPr>
          <p:nvPr userDrawn="1"/>
        </p:nvPicPr>
        <p:blipFill>
          <a:blip r:embed="rId10"/>
          <a:stretch>
            <a:fillRect/>
          </a:stretch>
        </p:blipFill>
        <p:spPr>
          <a:xfrm>
            <a:off x="684" y="4573280"/>
            <a:ext cx="676116" cy="570219"/>
          </a:xfrm>
          <a:prstGeom prst="rect">
            <a:avLst/>
          </a:prstGeom>
        </p:spPr>
      </p:pic>
    </p:spTree>
    <p:extLst>
      <p:ext uri="{BB962C8B-B14F-4D97-AF65-F5344CB8AC3E}">
        <p14:creationId xmlns:p14="http://schemas.microsoft.com/office/powerpoint/2010/main" val="1046711385"/>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Lst>
  <p:txStyles>
    <p:titleStyle>
      <a:lvl1pPr algn="l" defTabSz="685766" rtl="0" eaLnBrk="1" latinLnBrk="0" hangingPunct="1">
        <a:lnSpc>
          <a:spcPct val="90000"/>
        </a:lnSpc>
        <a:spcBef>
          <a:spcPct val="0"/>
        </a:spcBef>
        <a:buNone/>
        <a:defRPr sz="3300" kern="1200">
          <a:solidFill>
            <a:schemeClr val="tx1"/>
          </a:solidFill>
          <a:latin typeface="Open Sans" charset="0"/>
          <a:ea typeface="Open Sans" charset="0"/>
          <a:cs typeface="Open Sans" charset="0"/>
        </a:defRPr>
      </a:lvl1pPr>
    </p:titleStyle>
    <p:bodyStyle>
      <a:lvl1pPr marL="171442" indent="-171442" algn="l" defTabSz="685766" rtl="0" eaLnBrk="1" latinLnBrk="0" hangingPunct="1">
        <a:lnSpc>
          <a:spcPct val="90000"/>
        </a:lnSpc>
        <a:spcBef>
          <a:spcPts val="750"/>
        </a:spcBef>
        <a:buFont typeface="Arial"/>
        <a:buChar char="•"/>
        <a:defRPr sz="2100" kern="1200">
          <a:solidFill>
            <a:schemeClr val="tx1"/>
          </a:solidFill>
          <a:latin typeface="Open Sans" charset="0"/>
          <a:ea typeface="Open Sans" charset="0"/>
          <a:cs typeface="Open Sans" charset="0"/>
        </a:defRPr>
      </a:lvl1pPr>
      <a:lvl2pPr marL="514325" indent="-171442" algn="l" defTabSz="685766" rtl="0" eaLnBrk="1" latinLnBrk="0" hangingPunct="1">
        <a:lnSpc>
          <a:spcPct val="90000"/>
        </a:lnSpc>
        <a:spcBef>
          <a:spcPts val="375"/>
        </a:spcBef>
        <a:buFont typeface="Arial"/>
        <a:buChar char="•"/>
        <a:defRPr sz="1800" kern="1200">
          <a:solidFill>
            <a:schemeClr val="tx1"/>
          </a:solidFill>
          <a:latin typeface="Open Sans" charset="0"/>
          <a:ea typeface="Open Sans" charset="0"/>
          <a:cs typeface="Open Sans" charset="0"/>
        </a:defRPr>
      </a:lvl2pPr>
      <a:lvl3pPr marL="857207" indent="-171442" algn="l" defTabSz="685766" rtl="0" eaLnBrk="1" latinLnBrk="0" hangingPunct="1">
        <a:lnSpc>
          <a:spcPct val="90000"/>
        </a:lnSpc>
        <a:spcBef>
          <a:spcPts val="375"/>
        </a:spcBef>
        <a:buFont typeface="Arial"/>
        <a:buChar char="•"/>
        <a:defRPr sz="1500" kern="1200">
          <a:solidFill>
            <a:schemeClr val="tx1"/>
          </a:solidFill>
          <a:latin typeface="Open Sans" charset="0"/>
          <a:ea typeface="Open Sans" charset="0"/>
          <a:cs typeface="Open Sans" charset="0"/>
        </a:defRPr>
      </a:lvl3pPr>
      <a:lvl4pPr marL="1200090" indent="-171442" algn="l" defTabSz="685766" rtl="0" eaLnBrk="1" latinLnBrk="0" hangingPunct="1">
        <a:lnSpc>
          <a:spcPct val="90000"/>
        </a:lnSpc>
        <a:spcBef>
          <a:spcPts val="375"/>
        </a:spcBef>
        <a:buFont typeface="Arial"/>
        <a:buChar char="•"/>
        <a:defRPr sz="1350" kern="1200">
          <a:solidFill>
            <a:schemeClr val="tx1"/>
          </a:solidFill>
          <a:latin typeface="Open Sans" charset="0"/>
          <a:ea typeface="Open Sans" charset="0"/>
          <a:cs typeface="Open Sans" charset="0"/>
        </a:defRPr>
      </a:lvl4pPr>
      <a:lvl5pPr marL="1542974" indent="-171442" algn="l" defTabSz="685766" rtl="0" eaLnBrk="1" latinLnBrk="0" hangingPunct="1">
        <a:lnSpc>
          <a:spcPct val="90000"/>
        </a:lnSpc>
        <a:spcBef>
          <a:spcPts val="375"/>
        </a:spcBef>
        <a:buFont typeface="Arial"/>
        <a:buChar char="•"/>
        <a:defRPr sz="1350" kern="1200">
          <a:solidFill>
            <a:schemeClr val="tx1"/>
          </a:solidFill>
          <a:latin typeface="Open Sans" charset="0"/>
          <a:ea typeface="Open Sans" charset="0"/>
          <a:cs typeface="Open Sans" charset="0"/>
        </a:defRPr>
      </a:lvl5pPr>
      <a:lvl6pPr marL="1885856"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026886" y="1545398"/>
            <a:ext cx="7410532" cy="3077085"/>
          </a:xfrm>
        </p:spPr>
        <p:txBody>
          <a:bodyPr>
            <a:noAutofit/>
          </a:bodyPr>
          <a:lstStyle/>
          <a:p>
            <a:r>
              <a:rPr lang="en-US" sz="1800" b="1" dirty="0"/>
              <a:t/>
            </a:r>
            <a:br>
              <a:rPr lang="en-US" sz="1800" b="1" dirty="0"/>
            </a:br>
            <a:r>
              <a:rPr lang="en-US" sz="1800" b="1" dirty="0"/>
              <a:t/>
            </a:r>
            <a:br>
              <a:rPr lang="en-US" sz="1800" b="1" dirty="0"/>
            </a:br>
            <a:r>
              <a:rPr lang="en-US" sz="1800" b="1" dirty="0"/>
              <a:t/>
            </a:r>
            <a:br>
              <a:rPr lang="en-US" sz="1800" b="1" dirty="0"/>
            </a:br>
            <a:r>
              <a:rPr lang="en-US" sz="1800" b="1" dirty="0"/>
              <a:t>LUNDQUIST COLLEGE OF BUSINESS</a:t>
            </a:r>
            <a:r>
              <a:rPr lang="en-US" sz="1800" dirty="0"/>
              <a:t/>
            </a:r>
            <a:br>
              <a:rPr lang="en-US" sz="1800" dirty="0"/>
            </a:br>
            <a:r>
              <a:rPr lang="en-US" sz="1800" b="1" dirty="0"/>
              <a:t>MASTER OF BUSINESS ADMINISTRATION/MASTER OF SCIENCE IN FINANCE – CONCURRENT DEGREE</a:t>
            </a:r>
            <a:r>
              <a:rPr lang="en-US" sz="1800" dirty="0"/>
              <a:t/>
            </a:r>
            <a:br>
              <a:rPr lang="en-US" sz="1800" dirty="0"/>
            </a:br>
            <a:r>
              <a:rPr lang="en-US" sz="1800" b="1" dirty="0"/>
              <a:t>STANDALONE PROGRAM</a:t>
            </a:r>
            <a:r>
              <a:rPr lang="en-US" sz="1800" dirty="0"/>
              <a:t/>
            </a:r>
            <a:br>
              <a:rPr lang="en-US" sz="1800" dirty="0"/>
            </a:br>
            <a:r>
              <a:rPr lang="en-US" sz="1800" b="1" dirty="0"/>
              <a:t> </a:t>
            </a:r>
            <a:r>
              <a:rPr lang="en-US" sz="1800" dirty="0"/>
              <a:t/>
            </a:r>
            <a:br>
              <a:rPr lang="en-US" sz="1800" dirty="0"/>
            </a:br>
            <a:r>
              <a:rPr lang="en-US" sz="1800" b="1" dirty="0"/>
              <a:t>Problem Statement:</a:t>
            </a:r>
            <a:r>
              <a:rPr lang="en-US" sz="1800" dirty="0"/>
              <a:t> MBA students may pursue a MSF degree concurrently for no extra tuition. Therefore, the costs of the extra credits associated with the second degree (MSF) are not covered by the tuition and thereby subsidized by tuition revenue collected from other students. </a:t>
            </a:r>
            <a:br>
              <a:rPr lang="en-US" sz="1800" dirty="0"/>
            </a:br>
            <a:r>
              <a:rPr lang="en-US" sz="1800" dirty="0"/>
              <a:t/>
            </a:r>
            <a:br>
              <a:rPr lang="en-US" sz="1800" dirty="0"/>
            </a:br>
            <a:r>
              <a:rPr lang="en-US" sz="1800" b="1" dirty="0"/>
              <a:t>Proposed Change</a:t>
            </a:r>
            <a:r>
              <a:rPr lang="en-US" sz="1800" dirty="0"/>
              <a:t>: Allow MBA students to pursue an MSF degree concurrently for 50% of the standard tuition for an MSF. Develop a process to allocate the full MBA tuition and 50% of the MSF tuition fairly during their time in the two programs. </a:t>
            </a:r>
            <a:br>
              <a:rPr lang="en-US" sz="1800" dirty="0"/>
            </a:br>
            <a:r>
              <a:rPr lang="en-US" sz="1800" dirty="0"/>
              <a:t> </a:t>
            </a:r>
            <a:br>
              <a:rPr lang="en-US" sz="1800" dirty="0"/>
            </a:br>
            <a:endParaRPr lang="en-US" sz="1800" b="1" dirty="0">
              <a:latin typeface="Open Sans "/>
              <a:ea typeface="Open Sans Light" charset="0"/>
              <a:cs typeface="Open Sans Light" charset="0"/>
            </a:endParaRPr>
          </a:p>
        </p:txBody>
      </p:sp>
    </p:spTree>
    <p:extLst>
      <p:ext uri="{BB962C8B-B14F-4D97-AF65-F5344CB8AC3E}">
        <p14:creationId xmlns:p14="http://schemas.microsoft.com/office/powerpoint/2010/main" val="3255039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848F4-A420-4488-B1D9-DFB351FB3AF1}"/>
              </a:ext>
            </a:extLst>
          </p:cNvPr>
          <p:cNvSpPr>
            <a:spLocks noGrp="1"/>
          </p:cNvSpPr>
          <p:nvPr>
            <p:ph type="ctrTitle"/>
          </p:nvPr>
        </p:nvSpPr>
        <p:spPr>
          <a:xfrm>
            <a:off x="1143000" y="152344"/>
            <a:ext cx="6858000" cy="457257"/>
          </a:xfrm>
        </p:spPr>
        <p:txBody>
          <a:bodyPr>
            <a:normAutofit/>
          </a:bodyPr>
          <a:lstStyle/>
          <a:p>
            <a:r>
              <a:rPr lang="en-US" sz="1800" b="1" dirty="0"/>
              <a:t>Benefits of Proposal</a:t>
            </a:r>
          </a:p>
        </p:txBody>
      </p:sp>
      <p:sp>
        <p:nvSpPr>
          <p:cNvPr id="3" name="Subtitle 2">
            <a:extLst>
              <a:ext uri="{FF2B5EF4-FFF2-40B4-BE49-F238E27FC236}">
                <a16:creationId xmlns:a16="http://schemas.microsoft.com/office/drawing/2014/main" id="{29FA8CEB-7A65-471D-B59D-2C27A0E75DE0}"/>
              </a:ext>
            </a:extLst>
          </p:cNvPr>
          <p:cNvSpPr>
            <a:spLocks noGrp="1"/>
          </p:cNvSpPr>
          <p:nvPr>
            <p:ph type="subTitle" idx="1"/>
          </p:nvPr>
        </p:nvSpPr>
        <p:spPr>
          <a:xfrm>
            <a:off x="624115" y="805544"/>
            <a:ext cx="8186056" cy="3606800"/>
          </a:xfrm>
        </p:spPr>
        <p:txBody>
          <a:bodyPr>
            <a:normAutofit fontScale="85000" lnSpcReduction="20000"/>
          </a:bodyPr>
          <a:lstStyle/>
          <a:p>
            <a:pPr marL="285750" lvl="0" indent="-285750" algn="l">
              <a:buFont typeface="Arial" panose="020B0604020202020204" pitchFamily="34" charset="0"/>
              <a:buChar char="•"/>
            </a:pPr>
            <a:r>
              <a:rPr lang="en-US" sz="2000" dirty="0"/>
              <a:t>More options for prospective students when considering a graduate degree:</a:t>
            </a:r>
          </a:p>
          <a:p>
            <a:pPr marL="1028666" lvl="2" indent="-342900" algn="l">
              <a:buFont typeface="Wingdings" panose="05000000000000000000" pitchFamily="2" charset="2"/>
              <a:buChar char="ü"/>
            </a:pPr>
            <a:r>
              <a:rPr lang="en-US" sz="1450" dirty="0"/>
              <a:t>There would be two possible starts for this option</a:t>
            </a:r>
          </a:p>
          <a:p>
            <a:pPr lvl="2" algn="l"/>
            <a:endParaRPr lang="en-US" sz="1450" dirty="0"/>
          </a:p>
          <a:p>
            <a:pPr marL="285750" lvl="0" indent="-285750" algn="l">
              <a:buFont typeface="Arial" panose="020B0604020202020204" pitchFamily="34" charset="0"/>
              <a:buChar char="•"/>
            </a:pPr>
            <a:r>
              <a:rPr lang="en-US" sz="2000" dirty="0"/>
              <a:t>Currently how to calculate or explain the cost of a concurrent degree is difficult. This simplifies and clearly explains what the costs of the program are. </a:t>
            </a:r>
          </a:p>
          <a:p>
            <a:pPr lvl="0" algn="l"/>
            <a:endParaRPr lang="en-US" sz="1400" dirty="0"/>
          </a:p>
          <a:p>
            <a:pPr marL="285750" lvl="0" indent="-285750" algn="l">
              <a:buFont typeface="Arial" panose="020B0604020202020204" pitchFamily="34" charset="0"/>
              <a:buChar char="•"/>
            </a:pPr>
            <a:r>
              <a:rPr lang="en-US" sz="2000" dirty="0"/>
              <a:t>Program will be easier to market.</a:t>
            </a:r>
          </a:p>
          <a:p>
            <a:pPr marL="1028666" lvl="2" indent="-342900" algn="l">
              <a:buFont typeface="Wingdings" panose="05000000000000000000" pitchFamily="2" charset="2"/>
              <a:buChar char="ü"/>
            </a:pPr>
            <a:r>
              <a:rPr lang="en-US" sz="1450" dirty="0"/>
              <a:t>The long-term cost is defined as well as the course of study.</a:t>
            </a:r>
          </a:p>
          <a:p>
            <a:pPr marL="1028666" lvl="2" indent="-342900" algn="l">
              <a:buFont typeface="Wingdings" panose="05000000000000000000" pitchFamily="2" charset="2"/>
              <a:buChar char="ü"/>
            </a:pPr>
            <a:r>
              <a:rPr lang="en-US" sz="1450" dirty="0"/>
              <a:t>Having two degrees allows for more professional options with a broader knowledge base and skill set.</a:t>
            </a:r>
          </a:p>
          <a:p>
            <a:pPr marL="1028666" lvl="2" indent="-342900" algn="l">
              <a:buFont typeface="Wingdings" panose="05000000000000000000" pitchFamily="2" charset="2"/>
              <a:buChar char="ü"/>
            </a:pPr>
            <a:r>
              <a:rPr lang="en-US" sz="1450" dirty="0"/>
              <a:t>Potential career paths will be expanded.</a:t>
            </a:r>
          </a:p>
          <a:p>
            <a:pPr marL="1028666" lvl="2" indent="-342900" algn="l">
              <a:buFont typeface="Wingdings" panose="05000000000000000000" pitchFamily="2" charset="2"/>
              <a:buChar char="ü"/>
            </a:pPr>
            <a:r>
              <a:rPr lang="en-US" sz="1450" dirty="0"/>
              <a:t>International MBA students would benefit from having a STEM-certified MSF degree that allows for an extra 2 years of eligibility to work in the U.S. post-graduation</a:t>
            </a:r>
          </a:p>
          <a:p>
            <a:pPr lvl="2" algn="l"/>
            <a:endParaRPr lang="en-US" sz="1450" dirty="0"/>
          </a:p>
          <a:p>
            <a:pPr marL="285750" lvl="0" indent="-285750" algn="l">
              <a:buFont typeface="Arial" panose="020B0604020202020204" pitchFamily="34" charset="0"/>
              <a:buChar char="•"/>
            </a:pPr>
            <a:r>
              <a:rPr lang="en-US" sz="2000" dirty="0"/>
              <a:t>Tuition rates would be guaranteed for the seven terms the student is enrolled in the concurrent degree program.</a:t>
            </a:r>
          </a:p>
          <a:p>
            <a:endParaRPr lang="en-US" dirty="0"/>
          </a:p>
        </p:txBody>
      </p:sp>
    </p:spTree>
    <p:extLst>
      <p:ext uri="{BB962C8B-B14F-4D97-AF65-F5344CB8AC3E}">
        <p14:creationId xmlns:p14="http://schemas.microsoft.com/office/powerpoint/2010/main" val="3730282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68A4D3E-5268-44AF-869F-7078FF166048}"/>
              </a:ext>
            </a:extLst>
          </p:cNvPr>
          <p:cNvSpPr>
            <a:spLocks noGrp="1"/>
          </p:cNvSpPr>
          <p:nvPr>
            <p:ph type="subTitle" idx="1"/>
          </p:nvPr>
        </p:nvSpPr>
        <p:spPr>
          <a:xfrm>
            <a:off x="486229" y="355600"/>
            <a:ext cx="8331200" cy="3587750"/>
          </a:xfrm>
        </p:spPr>
        <p:txBody>
          <a:bodyPr/>
          <a:lstStyle/>
          <a:p>
            <a:r>
              <a:rPr lang="en-US" dirty="0"/>
              <a:t>Tuition Cost for a Non-Resident Student</a:t>
            </a:r>
          </a:p>
        </p:txBody>
      </p:sp>
      <p:graphicFrame>
        <p:nvGraphicFramePr>
          <p:cNvPr id="5" name="Table 4">
            <a:extLst>
              <a:ext uri="{FF2B5EF4-FFF2-40B4-BE49-F238E27FC236}">
                <a16:creationId xmlns:a16="http://schemas.microsoft.com/office/drawing/2014/main" id="{BC133D42-5899-49A5-B7D8-3F6883CB3803}"/>
              </a:ext>
            </a:extLst>
          </p:cNvPr>
          <p:cNvGraphicFramePr>
            <a:graphicFrameLocks noGrp="1"/>
          </p:cNvGraphicFramePr>
          <p:nvPr>
            <p:extLst>
              <p:ext uri="{D42A27DB-BD31-4B8C-83A1-F6EECF244321}">
                <p14:modId xmlns:p14="http://schemas.microsoft.com/office/powerpoint/2010/main" val="1584396788"/>
              </p:ext>
            </p:extLst>
          </p:nvPr>
        </p:nvGraphicFramePr>
        <p:xfrm>
          <a:off x="604157" y="890270"/>
          <a:ext cx="3314700" cy="2545080"/>
        </p:xfrm>
        <a:graphic>
          <a:graphicData uri="http://schemas.openxmlformats.org/drawingml/2006/table">
            <a:tbl>
              <a:tblPr>
                <a:tableStyleId>{5C22544A-7EE6-4342-B048-85BDC9FD1C3A}</a:tableStyleId>
              </a:tblPr>
              <a:tblGrid>
                <a:gridCol w="685800">
                  <a:extLst>
                    <a:ext uri="{9D8B030D-6E8A-4147-A177-3AD203B41FA5}">
                      <a16:colId xmlns:a16="http://schemas.microsoft.com/office/drawing/2014/main" val="3986364493"/>
                    </a:ext>
                  </a:extLst>
                </a:gridCol>
                <a:gridCol w="685800">
                  <a:extLst>
                    <a:ext uri="{9D8B030D-6E8A-4147-A177-3AD203B41FA5}">
                      <a16:colId xmlns:a16="http://schemas.microsoft.com/office/drawing/2014/main" val="707771450"/>
                    </a:ext>
                  </a:extLst>
                </a:gridCol>
                <a:gridCol w="685800">
                  <a:extLst>
                    <a:ext uri="{9D8B030D-6E8A-4147-A177-3AD203B41FA5}">
                      <a16:colId xmlns:a16="http://schemas.microsoft.com/office/drawing/2014/main" val="2270362190"/>
                    </a:ext>
                  </a:extLst>
                </a:gridCol>
                <a:gridCol w="1257300">
                  <a:extLst>
                    <a:ext uri="{9D8B030D-6E8A-4147-A177-3AD203B41FA5}">
                      <a16:colId xmlns:a16="http://schemas.microsoft.com/office/drawing/2014/main" val="4263589591"/>
                    </a:ext>
                  </a:extLst>
                </a:gridCol>
              </a:tblGrid>
              <a:tr h="200025">
                <a:tc gridSpan="3">
                  <a:txBody>
                    <a:bodyPr/>
                    <a:lstStyle/>
                    <a:p>
                      <a:pPr algn="l" fontAlgn="ctr"/>
                      <a:r>
                        <a:rPr lang="en-US" sz="1100" b="1" u="none" strike="noStrike" dirty="0">
                          <a:effectLst/>
                        </a:rPr>
                        <a:t>Two-year MBA – Non-Resident</a:t>
                      </a:r>
                      <a:endParaRPr lang="en-US" sz="11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a:txBody>
                    <a:bodyPr/>
                    <a:lstStyle/>
                    <a:p>
                      <a:pPr algn="l" fontAlgn="ctr"/>
                      <a:endParaRPr lang="en-US" sz="11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10956659"/>
                  </a:ext>
                </a:extLst>
              </a:tr>
              <a:tr h="0">
                <a:tc>
                  <a:txBody>
                    <a:bodyPr/>
                    <a:lstStyle/>
                    <a:p>
                      <a:pPr algn="ctr" fontAlgn="ctr"/>
                      <a:r>
                        <a:rPr lang="en-US" sz="1200" u="none" strike="noStrike">
                          <a:effectLst/>
                        </a:rPr>
                        <a:t>TERM</a:t>
                      </a:r>
                      <a:endParaRPr lang="en-US" sz="12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YEAR</a:t>
                      </a:r>
                      <a:endParaRPr lang="en-US"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Estimated Credits</a:t>
                      </a:r>
                      <a:endParaRPr lang="en-US" sz="1100" b="1"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1100" u="none" strike="noStrike">
                          <a:effectLst/>
                        </a:rPr>
                        <a:t>Program Tuition</a:t>
                      </a:r>
                      <a:endParaRPr lang="en-US" sz="11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40089570"/>
                  </a:ext>
                </a:extLst>
              </a:tr>
              <a:tr h="200025">
                <a:tc>
                  <a:txBody>
                    <a:bodyPr/>
                    <a:lstStyle/>
                    <a:p>
                      <a:pPr algn="ctr" fontAlgn="ctr"/>
                      <a:r>
                        <a:rPr lang="en-US" sz="1200" u="none" strike="noStrike">
                          <a:effectLst/>
                        </a:rPr>
                        <a:t>Fall</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16</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$14,440.00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522332810"/>
                  </a:ext>
                </a:extLst>
              </a:tr>
              <a:tr h="200025">
                <a:tc>
                  <a:txBody>
                    <a:bodyPr/>
                    <a:lstStyle/>
                    <a:p>
                      <a:pPr algn="ctr" fontAlgn="ctr"/>
                      <a:r>
                        <a:rPr lang="en-US" sz="1200" u="none" strike="noStrike">
                          <a:effectLst/>
                        </a:rPr>
                        <a:t>Winter</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$14,440.00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6588715"/>
                  </a:ext>
                </a:extLst>
              </a:tr>
              <a:tr h="200025">
                <a:tc>
                  <a:txBody>
                    <a:bodyPr/>
                    <a:lstStyle/>
                    <a:p>
                      <a:pPr algn="ctr" fontAlgn="ctr"/>
                      <a:r>
                        <a:rPr lang="en-US" sz="1200" u="none" strike="noStrike">
                          <a:effectLst/>
                        </a:rPr>
                        <a:t>Spring</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$14,440.00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21418089"/>
                  </a:ext>
                </a:extLst>
              </a:tr>
              <a:tr h="200025">
                <a:tc>
                  <a:txBody>
                    <a:bodyPr/>
                    <a:lstStyle/>
                    <a:p>
                      <a:pPr algn="ctr" fontAlgn="ctr"/>
                      <a:r>
                        <a:rPr lang="en-US" sz="1200" u="none" strike="noStrike">
                          <a:effectLst/>
                        </a:rPr>
                        <a:t>Summer</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242025079"/>
                  </a:ext>
                </a:extLst>
              </a:tr>
              <a:tr h="200025">
                <a:tc>
                  <a:txBody>
                    <a:bodyPr/>
                    <a:lstStyle/>
                    <a:p>
                      <a:pPr algn="ctr" fontAlgn="ctr"/>
                      <a:r>
                        <a:rPr lang="en-US" sz="1200" u="none" strike="noStrike">
                          <a:effectLst/>
                        </a:rPr>
                        <a:t>Fall </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$14,440.00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533287865"/>
                  </a:ext>
                </a:extLst>
              </a:tr>
              <a:tr h="200025">
                <a:tc>
                  <a:txBody>
                    <a:bodyPr/>
                    <a:lstStyle/>
                    <a:p>
                      <a:pPr algn="ctr" fontAlgn="ctr"/>
                      <a:r>
                        <a:rPr lang="en-US" sz="1200" u="none" strike="noStrike">
                          <a:effectLst/>
                        </a:rPr>
                        <a:t>Winter</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$14,440.00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07554620"/>
                  </a:ext>
                </a:extLst>
              </a:tr>
              <a:tr h="200025">
                <a:tc>
                  <a:txBody>
                    <a:bodyPr/>
                    <a:lstStyle/>
                    <a:p>
                      <a:pPr algn="ctr" fontAlgn="ctr"/>
                      <a:r>
                        <a:rPr lang="en-US" sz="1200" u="none" strike="noStrike">
                          <a:effectLst/>
                        </a:rPr>
                        <a:t>Spring</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$14,440.00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39357128"/>
                  </a:ext>
                </a:extLst>
              </a:tr>
              <a:tr h="200025">
                <a:tc>
                  <a:txBody>
                    <a:bodyPr/>
                    <a:lstStyle/>
                    <a:p>
                      <a:pPr algn="ctr" fontAlgn="ctr"/>
                      <a:r>
                        <a:rPr lang="en-US" sz="1200" b="1" u="none" strike="noStrike" dirty="0">
                          <a:effectLst/>
                        </a:rPr>
                        <a:t> Total</a:t>
                      </a:r>
                      <a:endParaRPr lang="en-U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100" b="1" u="none" strike="noStrike" dirty="0">
                          <a:effectLst/>
                        </a:rPr>
                        <a:t> </a:t>
                      </a:r>
                      <a:endParaRPr lang="en-U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b="1" u="none" strike="noStrike" dirty="0">
                          <a:effectLst/>
                        </a:rPr>
                        <a:t>78</a:t>
                      </a:r>
                      <a:endParaRPr lang="en-US" sz="11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r" fontAlgn="ctr"/>
                      <a:r>
                        <a:rPr lang="en-US" sz="1100" b="1" u="none" strike="noStrike" dirty="0">
                          <a:effectLst/>
                        </a:rPr>
                        <a:t>$86,640.00 </a:t>
                      </a:r>
                      <a:endParaRPr lang="en-US" sz="1100" b="1" i="0" u="none" strike="noStrike" dirty="0">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05598149"/>
                  </a:ext>
                </a:extLst>
              </a:tr>
              <a:tr h="200025">
                <a:tc gridSpan="4">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44510544"/>
                  </a:ext>
                </a:extLst>
              </a:tr>
              <a:tr h="200025">
                <a:tc gridSpan="4">
                  <a:txBody>
                    <a:bodyPr/>
                    <a:lstStyle/>
                    <a:p>
                      <a:pPr algn="l" fontAlgn="ctr"/>
                      <a:r>
                        <a:rPr lang="en-US" sz="1100" b="1" u="none" strike="noStrike" dirty="0">
                          <a:effectLst/>
                        </a:rPr>
                        <a:t>Cost Per Credit:  $86,640/78 = $1,110.77</a:t>
                      </a:r>
                      <a:endParaRPr lang="en-US" sz="11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8632201"/>
                  </a:ext>
                </a:extLst>
              </a:tr>
            </a:tbl>
          </a:graphicData>
        </a:graphic>
      </p:graphicFrame>
      <p:graphicFrame>
        <p:nvGraphicFramePr>
          <p:cNvPr id="6" name="Table 5">
            <a:extLst>
              <a:ext uri="{FF2B5EF4-FFF2-40B4-BE49-F238E27FC236}">
                <a16:creationId xmlns:a16="http://schemas.microsoft.com/office/drawing/2014/main" id="{50AEF3C9-7B34-452A-974C-B0D81F3C5818}"/>
              </a:ext>
            </a:extLst>
          </p:cNvPr>
          <p:cNvGraphicFramePr>
            <a:graphicFrameLocks noGrp="1"/>
          </p:cNvGraphicFramePr>
          <p:nvPr>
            <p:extLst>
              <p:ext uri="{D42A27DB-BD31-4B8C-83A1-F6EECF244321}">
                <p14:modId xmlns:p14="http://schemas.microsoft.com/office/powerpoint/2010/main" val="2787755339"/>
              </p:ext>
            </p:extLst>
          </p:nvPr>
        </p:nvGraphicFramePr>
        <p:xfrm>
          <a:off x="4415971" y="890270"/>
          <a:ext cx="4241800" cy="2890043"/>
        </p:xfrm>
        <a:graphic>
          <a:graphicData uri="http://schemas.openxmlformats.org/drawingml/2006/table">
            <a:tbl>
              <a:tblPr>
                <a:tableStyleId>{5C22544A-7EE6-4342-B048-85BDC9FD1C3A}</a:tableStyleId>
              </a:tblPr>
              <a:tblGrid>
                <a:gridCol w="685800">
                  <a:extLst>
                    <a:ext uri="{9D8B030D-6E8A-4147-A177-3AD203B41FA5}">
                      <a16:colId xmlns:a16="http://schemas.microsoft.com/office/drawing/2014/main" val="3126427191"/>
                    </a:ext>
                  </a:extLst>
                </a:gridCol>
                <a:gridCol w="685800">
                  <a:extLst>
                    <a:ext uri="{9D8B030D-6E8A-4147-A177-3AD203B41FA5}">
                      <a16:colId xmlns:a16="http://schemas.microsoft.com/office/drawing/2014/main" val="2162749246"/>
                    </a:ext>
                  </a:extLst>
                </a:gridCol>
                <a:gridCol w="685800">
                  <a:extLst>
                    <a:ext uri="{9D8B030D-6E8A-4147-A177-3AD203B41FA5}">
                      <a16:colId xmlns:a16="http://schemas.microsoft.com/office/drawing/2014/main" val="2629488475"/>
                    </a:ext>
                  </a:extLst>
                </a:gridCol>
                <a:gridCol w="1257300">
                  <a:extLst>
                    <a:ext uri="{9D8B030D-6E8A-4147-A177-3AD203B41FA5}">
                      <a16:colId xmlns:a16="http://schemas.microsoft.com/office/drawing/2014/main" val="1242261270"/>
                    </a:ext>
                  </a:extLst>
                </a:gridCol>
                <a:gridCol w="927100">
                  <a:extLst>
                    <a:ext uri="{9D8B030D-6E8A-4147-A177-3AD203B41FA5}">
                      <a16:colId xmlns:a16="http://schemas.microsoft.com/office/drawing/2014/main" val="3647460120"/>
                    </a:ext>
                  </a:extLst>
                </a:gridCol>
              </a:tblGrid>
              <a:tr h="208462">
                <a:tc gridSpan="4">
                  <a:txBody>
                    <a:bodyPr/>
                    <a:lstStyle/>
                    <a:p>
                      <a:pPr algn="l" fontAlgn="ctr"/>
                      <a:r>
                        <a:rPr lang="en-US" sz="1100" b="1" u="none" strike="noStrike" dirty="0">
                          <a:effectLst/>
                        </a:rPr>
                        <a:t>MSF/MBA Concurrent – Non-Resident</a:t>
                      </a:r>
                      <a:endParaRPr lang="en-US" sz="11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3703898626"/>
                  </a:ext>
                </a:extLst>
              </a:tr>
              <a:tr h="407449">
                <a:tc>
                  <a:txBody>
                    <a:bodyPr/>
                    <a:lstStyle/>
                    <a:p>
                      <a:pPr algn="ctr" fontAlgn="ctr"/>
                      <a:r>
                        <a:rPr lang="en-US" sz="1200" u="none" strike="noStrike">
                          <a:effectLst/>
                        </a:rPr>
                        <a:t>TERM</a:t>
                      </a:r>
                      <a:endParaRPr lang="en-US" sz="12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YEAR</a:t>
                      </a:r>
                      <a:endParaRPr lang="en-U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Estimated</a:t>
                      </a:r>
                      <a:endParaRPr lang="en-US" sz="1100" b="1" i="0" u="none" strike="noStrike" dirty="0">
                        <a:solidFill>
                          <a:srgbClr val="000000"/>
                        </a:solidFill>
                        <a:effectLst/>
                        <a:latin typeface="Calibri" panose="020F0502020204030204" pitchFamily="34" charset="0"/>
                      </a:endParaRPr>
                    </a:p>
                    <a:p>
                      <a:pPr algn="ctr" fontAlgn="ctr"/>
                      <a:r>
                        <a:rPr lang="en-US" sz="1100" u="none" strike="noStrike" dirty="0">
                          <a:effectLst/>
                        </a:rPr>
                        <a:t>Credits</a:t>
                      </a:r>
                      <a:endParaRPr lang="en-U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100" u="none" strike="noStrike">
                          <a:effectLst/>
                        </a:rPr>
                        <a:t>Program Tuition</a:t>
                      </a:r>
                      <a:endParaRPr lang="en-US"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 </a:t>
                      </a:r>
                      <a:endParaRPr lang="en-US" sz="11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08979194"/>
                  </a:ext>
                </a:extLst>
              </a:tr>
              <a:tr h="208462">
                <a:tc>
                  <a:txBody>
                    <a:bodyPr/>
                    <a:lstStyle/>
                    <a:p>
                      <a:pPr algn="ctr" fontAlgn="ctr"/>
                      <a:r>
                        <a:rPr lang="en-US" sz="1200" u="none" strike="noStrike">
                          <a:effectLst/>
                        </a:rPr>
                        <a:t>Summer</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$10,855.00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MSF Only</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73673251"/>
                  </a:ext>
                </a:extLst>
              </a:tr>
              <a:tr h="208462">
                <a:tc>
                  <a:txBody>
                    <a:bodyPr/>
                    <a:lstStyle/>
                    <a:p>
                      <a:pPr algn="ctr" fontAlgn="ctr"/>
                      <a:r>
                        <a:rPr lang="en-US" sz="1200" u="none" strike="noStrike">
                          <a:effectLst/>
                        </a:rPr>
                        <a:t>Fall</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16</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$12,647.50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Concurrent</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99891282"/>
                  </a:ext>
                </a:extLst>
              </a:tr>
              <a:tr h="208462">
                <a:tc>
                  <a:txBody>
                    <a:bodyPr/>
                    <a:lstStyle/>
                    <a:p>
                      <a:pPr algn="ctr" fontAlgn="ctr"/>
                      <a:r>
                        <a:rPr lang="en-US" sz="1200" u="none" strike="noStrike">
                          <a:effectLst/>
                        </a:rPr>
                        <a:t>Winter</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$12,647.50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Concurrent</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38138018"/>
                  </a:ext>
                </a:extLst>
              </a:tr>
              <a:tr h="208462">
                <a:tc>
                  <a:txBody>
                    <a:bodyPr/>
                    <a:lstStyle/>
                    <a:p>
                      <a:pPr algn="ctr" fontAlgn="ctr"/>
                      <a:r>
                        <a:rPr lang="en-US" sz="1200" u="none" strike="noStrike">
                          <a:effectLst/>
                        </a:rPr>
                        <a:t>Spring</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$12,647.50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Concurrent</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47331119"/>
                  </a:ext>
                </a:extLst>
              </a:tr>
              <a:tr h="208462">
                <a:tc>
                  <a:txBody>
                    <a:bodyPr/>
                    <a:lstStyle/>
                    <a:p>
                      <a:pPr algn="ctr" fontAlgn="ctr"/>
                      <a:r>
                        <a:rPr lang="en-US" sz="1200" u="none" strike="noStrike">
                          <a:effectLst/>
                        </a:rPr>
                        <a:t>Summer</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97762889"/>
                  </a:ext>
                </a:extLst>
              </a:tr>
              <a:tr h="208462">
                <a:tc>
                  <a:txBody>
                    <a:bodyPr/>
                    <a:lstStyle/>
                    <a:p>
                      <a:pPr algn="ctr" fontAlgn="ctr"/>
                      <a:r>
                        <a:rPr lang="en-US" sz="1200" u="none" strike="noStrike">
                          <a:effectLst/>
                        </a:rPr>
                        <a:t>Fall </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$12,647.50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Concurrent</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18366903"/>
                  </a:ext>
                </a:extLst>
              </a:tr>
              <a:tr h="208462">
                <a:tc>
                  <a:txBody>
                    <a:bodyPr/>
                    <a:lstStyle/>
                    <a:p>
                      <a:pPr algn="ctr" fontAlgn="ctr"/>
                      <a:r>
                        <a:rPr lang="en-US" sz="1200" u="none" strike="noStrike">
                          <a:effectLst/>
                        </a:rPr>
                        <a:t>Winter</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16</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$12,647.50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Concurrent</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88953160"/>
                  </a:ext>
                </a:extLst>
              </a:tr>
              <a:tr h="208462">
                <a:tc>
                  <a:txBody>
                    <a:bodyPr/>
                    <a:lstStyle/>
                    <a:p>
                      <a:pPr algn="ctr" fontAlgn="ctr"/>
                      <a:r>
                        <a:rPr lang="en-US" sz="1200" u="none" strike="noStrike">
                          <a:effectLst/>
                        </a:rPr>
                        <a:t>Spring</a:t>
                      </a:r>
                      <a:endParaRPr lang="en-U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2024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16</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$12,647.50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Concurrent</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77195032"/>
                  </a:ext>
                </a:extLst>
              </a:tr>
              <a:tr h="208462">
                <a:tc>
                  <a:txBody>
                    <a:bodyPr/>
                    <a:lstStyle/>
                    <a:p>
                      <a:pPr algn="ctr" fontAlgn="ctr"/>
                      <a:r>
                        <a:rPr lang="en-US" sz="1200" b="1" u="none" strike="noStrike" dirty="0">
                          <a:effectLst/>
                        </a:rPr>
                        <a:t> Total </a:t>
                      </a:r>
                      <a:endParaRPr lang="en-U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100" b="1" u="none" strike="noStrike" dirty="0">
                          <a:effectLst/>
                        </a:rPr>
                        <a:t> </a:t>
                      </a:r>
                      <a:endParaRPr lang="en-U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b="1" u="none" strike="noStrike" dirty="0">
                          <a:effectLst/>
                        </a:rPr>
                        <a:t>100</a:t>
                      </a:r>
                      <a:endParaRPr lang="en-US" sz="11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r" fontAlgn="ctr"/>
                      <a:r>
                        <a:rPr lang="en-US" sz="1100" b="1" u="none" strike="noStrike" dirty="0">
                          <a:effectLst/>
                        </a:rPr>
                        <a:t>$86,740.00 </a:t>
                      </a:r>
                      <a:endParaRPr lang="en-US" sz="11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fontAlgn="ctr"/>
                      <a:r>
                        <a:rPr lang="en-US" sz="1100" b="1" u="none" strike="noStrike" dirty="0">
                          <a:effectLst/>
                        </a:rPr>
                        <a:t> </a:t>
                      </a:r>
                      <a:endParaRPr lang="en-US" sz="1100" b="1" i="0" u="none" strike="noStrike" dirty="0">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48544327"/>
                  </a:ext>
                </a:extLst>
              </a:tr>
              <a:tr h="198987">
                <a:tc>
                  <a:txBody>
                    <a:bodyPr/>
                    <a:lstStyle/>
                    <a:p>
                      <a:pPr algn="l" fontAlgn="b"/>
                      <a:endParaRPr lang="en-US" sz="10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0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0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0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0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676729726"/>
                  </a:ext>
                </a:extLst>
              </a:tr>
              <a:tr h="198987">
                <a:tc gridSpan="4">
                  <a:txBody>
                    <a:bodyPr/>
                    <a:lstStyle/>
                    <a:p>
                      <a:pPr algn="l" fontAlgn="ctr"/>
                      <a:r>
                        <a:rPr lang="en-US" sz="1200" b="1" u="none" strike="noStrike" dirty="0">
                          <a:effectLst/>
                        </a:rPr>
                        <a:t>Cost Per Credit: $86,740/100 = $867.40</a:t>
                      </a:r>
                      <a:endParaRPr lang="en-US" sz="12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01274876"/>
                  </a:ext>
                </a:extLst>
              </a:tr>
            </a:tbl>
          </a:graphicData>
        </a:graphic>
      </p:graphicFrame>
    </p:spTree>
    <p:extLst>
      <p:ext uri="{BB962C8B-B14F-4D97-AF65-F5344CB8AC3E}">
        <p14:creationId xmlns:p14="http://schemas.microsoft.com/office/powerpoint/2010/main" val="3419646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814C018-A021-4D34-A50C-8648ECED6B31}"/>
              </a:ext>
            </a:extLst>
          </p:cNvPr>
          <p:cNvGraphicFramePr>
            <a:graphicFrameLocks noGrp="1"/>
          </p:cNvGraphicFramePr>
          <p:nvPr>
            <p:extLst>
              <p:ext uri="{D42A27DB-BD31-4B8C-83A1-F6EECF244321}">
                <p14:modId xmlns:p14="http://schemas.microsoft.com/office/powerpoint/2010/main" val="3988090229"/>
              </p:ext>
            </p:extLst>
          </p:nvPr>
        </p:nvGraphicFramePr>
        <p:xfrm>
          <a:off x="1012825" y="744224"/>
          <a:ext cx="6711715" cy="3233480"/>
        </p:xfrm>
        <a:graphic>
          <a:graphicData uri="http://schemas.openxmlformats.org/drawingml/2006/table">
            <a:tbl>
              <a:tblPr firstRow="1" firstCol="1" bandRow="1">
                <a:tableStyleId>{5C22544A-7EE6-4342-B048-85BDC9FD1C3A}</a:tableStyleId>
              </a:tblPr>
              <a:tblGrid>
                <a:gridCol w="634425">
                  <a:extLst>
                    <a:ext uri="{9D8B030D-6E8A-4147-A177-3AD203B41FA5}">
                      <a16:colId xmlns:a16="http://schemas.microsoft.com/office/drawing/2014/main" val="1784389405"/>
                    </a:ext>
                  </a:extLst>
                </a:gridCol>
                <a:gridCol w="738181">
                  <a:extLst>
                    <a:ext uri="{9D8B030D-6E8A-4147-A177-3AD203B41FA5}">
                      <a16:colId xmlns:a16="http://schemas.microsoft.com/office/drawing/2014/main" val="149790311"/>
                    </a:ext>
                  </a:extLst>
                </a:gridCol>
                <a:gridCol w="778170">
                  <a:extLst>
                    <a:ext uri="{9D8B030D-6E8A-4147-A177-3AD203B41FA5}">
                      <a16:colId xmlns:a16="http://schemas.microsoft.com/office/drawing/2014/main" val="634978897"/>
                    </a:ext>
                  </a:extLst>
                </a:gridCol>
                <a:gridCol w="621455">
                  <a:extLst>
                    <a:ext uri="{9D8B030D-6E8A-4147-A177-3AD203B41FA5}">
                      <a16:colId xmlns:a16="http://schemas.microsoft.com/office/drawing/2014/main" val="917606000"/>
                    </a:ext>
                  </a:extLst>
                </a:gridCol>
                <a:gridCol w="729534">
                  <a:extLst>
                    <a:ext uri="{9D8B030D-6E8A-4147-A177-3AD203B41FA5}">
                      <a16:colId xmlns:a16="http://schemas.microsoft.com/office/drawing/2014/main" val="1399247092"/>
                    </a:ext>
                  </a:extLst>
                </a:gridCol>
                <a:gridCol w="583627">
                  <a:extLst>
                    <a:ext uri="{9D8B030D-6E8A-4147-A177-3AD203B41FA5}">
                      <a16:colId xmlns:a16="http://schemas.microsoft.com/office/drawing/2014/main" val="150543675"/>
                    </a:ext>
                  </a:extLst>
                </a:gridCol>
                <a:gridCol w="632263">
                  <a:extLst>
                    <a:ext uri="{9D8B030D-6E8A-4147-A177-3AD203B41FA5}">
                      <a16:colId xmlns:a16="http://schemas.microsoft.com/office/drawing/2014/main" val="2113003573"/>
                    </a:ext>
                  </a:extLst>
                </a:gridCol>
                <a:gridCol w="729534">
                  <a:extLst>
                    <a:ext uri="{9D8B030D-6E8A-4147-A177-3AD203B41FA5}">
                      <a16:colId xmlns:a16="http://schemas.microsoft.com/office/drawing/2014/main" val="2879717414"/>
                    </a:ext>
                  </a:extLst>
                </a:gridCol>
                <a:gridCol w="680899">
                  <a:extLst>
                    <a:ext uri="{9D8B030D-6E8A-4147-A177-3AD203B41FA5}">
                      <a16:colId xmlns:a16="http://schemas.microsoft.com/office/drawing/2014/main" val="2202932272"/>
                    </a:ext>
                  </a:extLst>
                </a:gridCol>
                <a:gridCol w="583627">
                  <a:extLst>
                    <a:ext uri="{9D8B030D-6E8A-4147-A177-3AD203B41FA5}">
                      <a16:colId xmlns:a16="http://schemas.microsoft.com/office/drawing/2014/main" val="2374475347"/>
                    </a:ext>
                  </a:extLst>
                </a:gridCol>
              </a:tblGrid>
              <a:tr h="162119">
                <a:tc>
                  <a:txBody>
                    <a:bodyPr/>
                    <a:lstStyle/>
                    <a:p>
                      <a:pPr marL="0" marR="0" algn="l">
                        <a:spcBef>
                          <a:spcPts val="0"/>
                        </a:spcBef>
                        <a:spcAft>
                          <a:spcPts val="0"/>
                        </a:spcAft>
                      </a:pPr>
                      <a:r>
                        <a:rPr lang="en-US" sz="900">
                          <a:effectLst/>
                        </a:rPr>
                        <a:t>Option 1</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111987075"/>
                  </a:ext>
                </a:extLst>
              </a:tr>
              <a:tr h="259390">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Summer 2023**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Fall 2023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Winter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Spring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dirty="0">
                          <a:effectLst/>
                        </a:rPr>
                        <a:t>Summer 2024</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Fall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Winter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Spring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Total</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3805229724"/>
                  </a:ext>
                </a:extLst>
              </a:tr>
              <a:tr h="162119">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gridSpan="8">
                  <a:txBody>
                    <a:bodyPr/>
                    <a:lstStyle/>
                    <a:p>
                      <a:pPr marL="0" marR="0" algn="ctr">
                        <a:spcBef>
                          <a:spcPts val="0"/>
                        </a:spcBef>
                        <a:spcAft>
                          <a:spcPts val="0"/>
                        </a:spcAft>
                      </a:pPr>
                      <a:r>
                        <a:rPr lang="en-US" sz="900" dirty="0">
                          <a:effectLst/>
                        </a:rPr>
                        <a:t>100% MBA + 50% MSF Spread over 7 terms</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solidFill>
                      <a:schemeClr val="accent6">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l">
                        <a:spcBef>
                          <a:spcPts val="0"/>
                        </a:spcBef>
                        <a:spcAft>
                          <a:spcPts val="0"/>
                        </a:spcAft>
                      </a:pPr>
                      <a:r>
                        <a:rPr lang="en-US" sz="900" dirty="0">
                          <a:effectLst/>
                        </a:rPr>
                        <a:t> </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solidFill>
                      <a:schemeClr val="accent5">
                        <a:lumMod val="40000"/>
                        <a:lumOff val="60000"/>
                      </a:schemeClr>
                    </a:solidFill>
                  </a:tcPr>
                </a:tc>
                <a:extLst>
                  <a:ext uri="{0D108BD9-81ED-4DB2-BD59-A6C34878D82A}">
                    <a16:rowId xmlns:a16="http://schemas.microsoft.com/office/drawing/2014/main" val="1047573548"/>
                  </a:ext>
                </a:extLst>
              </a:tr>
              <a:tr h="389085">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MSF Only</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&amp; MSF Classes</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&amp; MSF Classes</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&amp; MSF Classes</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Classes Only</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Classes Only</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tc>
                <a:tc>
                  <a:txBody>
                    <a:bodyPr/>
                    <a:lstStyle/>
                    <a:p>
                      <a:pPr marL="0" marR="0" algn="ctr">
                        <a:spcBef>
                          <a:spcPts val="0"/>
                        </a:spcBef>
                        <a:spcAft>
                          <a:spcPts val="0"/>
                        </a:spcAft>
                      </a:pPr>
                      <a:r>
                        <a:rPr lang="en-US" sz="900">
                          <a:effectLst/>
                        </a:rPr>
                        <a:t>MBA Classes Only</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3792756474"/>
                  </a:ext>
                </a:extLst>
              </a:tr>
              <a:tr h="162119">
                <a:tc>
                  <a:txBody>
                    <a:bodyPr/>
                    <a:lstStyle/>
                    <a:p>
                      <a:pPr marL="0" marR="0" algn="r">
                        <a:spcBef>
                          <a:spcPts val="0"/>
                        </a:spcBef>
                        <a:spcAft>
                          <a:spcPts val="0"/>
                        </a:spcAft>
                      </a:pPr>
                      <a:r>
                        <a:rPr lang="en-US" sz="900" dirty="0">
                          <a:effectLst/>
                        </a:rPr>
                        <a:t>RES*</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$11,587</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$11,587</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$11,587</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$11,587</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$11,587</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$11,587</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$11,587</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$81,106</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2889189870"/>
                  </a:ext>
                </a:extLst>
              </a:tr>
              <a:tr h="162119">
                <a:tc>
                  <a:txBody>
                    <a:bodyPr/>
                    <a:lstStyle/>
                    <a:p>
                      <a:pPr marL="0" marR="0" algn="r">
                        <a:spcBef>
                          <a:spcPts val="0"/>
                        </a:spcBef>
                        <a:spcAft>
                          <a:spcPts val="0"/>
                        </a:spcAft>
                      </a:pPr>
                      <a:r>
                        <a:rPr lang="en-US" sz="900" dirty="0">
                          <a:effectLst/>
                        </a:rPr>
                        <a:t>NONRES*</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$15,943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$15,943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$15,943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$15,943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$15,943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$15,943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$15,943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$111,600</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1673769243"/>
                  </a:ext>
                </a:extLst>
              </a:tr>
              <a:tr h="402809">
                <a:tc gridSpan="10">
                  <a:txBody>
                    <a:bodyPr/>
                    <a:lstStyle/>
                    <a:p>
                      <a:pPr marL="0" marR="0" algn="l">
                        <a:spcBef>
                          <a:spcPts val="0"/>
                        </a:spcBef>
                        <a:spcAft>
                          <a:spcPts val="0"/>
                        </a:spcAft>
                      </a:pPr>
                      <a:r>
                        <a:rPr lang="en-US" sz="900" dirty="0">
                          <a:solidFill>
                            <a:schemeClr val="tx1"/>
                          </a:solidFill>
                          <a:effectLst/>
                        </a:rPr>
                        <a:t>*Costs above reflect tuition only. Fees would be additional.</a:t>
                      </a:r>
                      <a:endParaRPr lang="en-US" sz="1000" dirty="0">
                        <a:solidFill>
                          <a:schemeClr val="tx1"/>
                        </a:solidFill>
                        <a:effectLst/>
                      </a:endParaRPr>
                    </a:p>
                    <a:p>
                      <a:pPr marL="0" marR="0" algn="l">
                        <a:spcBef>
                          <a:spcPts val="0"/>
                        </a:spcBef>
                        <a:spcAft>
                          <a:spcPts val="0"/>
                        </a:spcAft>
                      </a:pPr>
                      <a:r>
                        <a:rPr lang="en-US" sz="900" dirty="0">
                          <a:solidFill>
                            <a:schemeClr val="tx1"/>
                          </a:solidFill>
                          <a:effectLst/>
                        </a:rPr>
                        <a:t>** Student must declare and meet requirements for both programs at time of admission.</a:t>
                      </a:r>
                      <a:endParaRPr lang="en-US" sz="1000" dirty="0">
                        <a:solidFill>
                          <a:schemeClr val="tx1"/>
                        </a:solidFill>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59912559"/>
                  </a:ext>
                </a:extLst>
              </a:tr>
              <a:tr h="162119">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dirty="0">
                        <a:effectLst/>
                        <a:latin typeface="Times" panose="02020603050405020304" pitchFamily="18" charset="0"/>
                        <a:cs typeface="Times New Roman" panose="02020603050405020304" pitchFamily="18" charset="0"/>
                      </a:endParaRPr>
                    </a:p>
                  </a:txBody>
                  <a:tcPr marL="58363" marR="58363" marT="0" marB="0" anchor="b"/>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2263612350"/>
                  </a:ext>
                </a:extLst>
              </a:tr>
              <a:tr h="162119">
                <a:tc>
                  <a:txBody>
                    <a:bodyPr/>
                    <a:lstStyle/>
                    <a:p>
                      <a:pPr marL="0" marR="0" algn="l">
                        <a:spcBef>
                          <a:spcPts val="0"/>
                        </a:spcBef>
                        <a:spcAft>
                          <a:spcPts val="0"/>
                        </a:spcAft>
                      </a:pPr>
                      <a:r>
                        <a:rPr lang="en-US" sz="900">
                          <a:effectLst/>
                        </a:rPr>
                        <a:t>Option 2</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1098029207"/>
                  </a:ext>
                </a:extLst>
              </a:tr>
              <a:tr h="259390">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dirty="0">
                          <a:effectLst/>
                        </a:rPr>
                        <a:t> Summer 2023</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Fall 2023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Winter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Spring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dirty="0">
                          <a:effectLst/>
                        </a:rPr>
                        <a:t>Summer 2024</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Fall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Winter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Spring 2024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Total</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1323712983"/>
                  </a:ext>
                </a:extLst>
              </a:tr>
              <a:tr h="162119">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dirty="0">
                          <a:effectLst/>
                        </a:rPr>
                        <a:t> </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solidFill>
                      <a:schemeClr val="accent6">
                        <a:lumMod val="40000"/>
                        <a:lumOff val="60000"/>
                      </a:schemeClr>
                    </a:solidFill>
                  </a:tcPr>
                </a:tc>
                <a:tc gridSpan="3">
                  <a:txBody>
                    <a:bodyPr/>
                    <a:lstStyle/>
                    <a:p>
                      <a:pPr marL="0" marR="0" algn="ctr">
                        <a:spcBef>
                          <a:spcPts val="0"/>
                        </a:spcBef>
                        <a:spcAft>
                          <a:spcPts val="0"/>
                        </a:spcAft>
                      </a:pPr>
                      <a:r>
                        <a:rPr lang="en-US" sz="900" dirty="0">
                          <a:effectLst/>
                        </a:rPr>
                        <a:t>100% MBA</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solidFill>
                      <a:schemeClr val="accent6">
                        <a:lumMod val="40000"/>
                        <a:lumOff val="60000"/>
                      </a:schemeClr>
                    </a:solidFill>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0"/>
                        </a:spcAft>
                      </a:pPr>
                      <a:r>
                        <a:rPr lang="en-US" sz="900" dirty="0">
                          <a:effectLst/>
                        </a:rPr>
                        <a:t>50% MSF</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solidFill>
                      <a:schemeClr val="accent4">
                        <a:lumMod val="40000"/>
                        <a:lumOff val="60000"/>
                      </a:schemeClr>
                    </a:solidFill>
                  </a:tcPr>
                </a:tc>
                <a:tc gridSpan="3">
                  <a:txBody>
                    <a:bodyPr/>
                    <a:lstStyle/>
                    <a:p>
                      <a:pPr marL="0" marR="0" algn="ctr">
                        <a:spcBef>
                          <a:spcPts val="0"/>
                        </a:spcBef>
                        <a:spcAft>
                          <a:spcPts val="0"/>
                        </a:spcAft>
                      </a:pPr>
                      <a:r>
                        <a:rPr lang="en-US" sz="900" dirty="0">
                          <a:effectLst/>
                        </a:rPr>
                        <a:t>100% MBA + 50 % MSF</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solidFill>
                      <a:schemeClr val="accent2">
                        <a:lumMod val="60000"/>
                        <a:lumOff val="40000"/>
                      </a:schemeClr>
                    </a:solidFill>
                  </a:tcPr>
                </a:tc>
                <a:tc hMerge="1">
                  <a:txBody>
                    <a:bodyPr/>
                    <a:lstStyle/>
                    <a:p>
                      <a:endParaRPr lang="en-US"/>
                    </a:p>
                  </a:txBody>
                  <a:tcPr/>
                </a:tc>
                <a:tc hMerge="1">
                  <a:txBody>
                    <a:bodyPr/>
                    <a:lstStyle/>
                    <a:p>
                      <a:endParaRPr lang="en-US"/>
                    </a:p>
                  </a:txBody>
                  <a:tcPr/>
                </a:tc>
                <a:tc>
                  <a:txBody>
                    <a:bodyPr/>
                    <a:lstStyle/>
                    <a:p>
                      <a:pPr marL="0" marR="0" algn="l">
                        <a:spcBef>
                          <a:spcPts val="0"/>
                        </a:spcBef>
                        <a:spcAft>
                          <a:spcPts val="0"/>
                        </a:spcAft>
                      </a:pPr>
                      <a:r>
                        <a:rPr lang="en-US" sz="900" dirty="0">
                          <a:effectLst/>
                        </a:rPr>
                        <a:t> </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solidFill>
                      <a:schemeClr val="accent5">
                        <a:lumMod val="40000"/>
                        <a:lumOff val="60000"/>
                      </a:schemeClr>
                    </a:solidFill>
                  </a:tcPr>
                </a:tc>
                <a:extLst>
                  <a:ext uri="{0D108BD9-81ED-4DB2-BD59-A6C34878D82A}">
                    <a16:rowId xmlns:a16="http://schemas.microsoft.com/office/drawing/2014/main" val="1705435334"/>
                  </a:ext>
                </a:extLst>
              </a:tr>
              <a:tr h="389085">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dirty="0">
                          <a:effectLst/>
                        </a:rPr>
                        <a:t> </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Classes Only</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tc>
                <a:tc>
                  <a:txBody>
                    <a:bodyPr/>
                    <a:lstStyle/>
                    <a:p>
                      <a:pPr marL="0" marR="0" algn="ctr">
                        <a:spcBef>
                          <a:spcPts val="0"/>
                        </a:spcBef>
                        <a:spcAft>
                          <a:spcPts val="0"/>
                        </a:spcAft>
                      </a:pPr>
                      <a:r>
                        <a:rPr lang="en-US" sz="900">
                          <a:effectLst/>
                        </a:rPr>
                        <a:t>MBA Classes Only</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tc>
                <a:tc>
                  <a:txBody>
                    <a:bodyPr/>
                    <a:lstStyle/>
                    <a:p>
                      <a:pPr marL="0" marR="0" algn="ctr">
                        <a:spcBef>
                          <a:spcPts val="0"/>
                        </a:spcBef>
                        <a:spcAft>
                          <a:spcPts val="0"/>
                        </a:spcAft>
                      </a:pPr>
                      <a:r>
                        <a:rPr lang="en-US" sz="900">
                          <a:effectLst/>
                        </a:rPr>
                        <a:t>MBA Classes Only</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tc>
                <a:tc>
                  <a:txBody>
                    <a:bodyPr/>
                    <a:lstStyle/>
                    <a:p>
                      <a:pPr algn="l"/>
                      <a:endParaRPr lang="en-US" sz="900">
                        <a:effectLst/>
                        <a:latin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&amp; MSF Classes</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&amp; MSF Classes</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ctr">
                        <a:spcBef>
                          <a:spcPts val="0"/>
                        </a:spcBef>
                        <a:spcAft>
                          <a:spcPts val="0"/>
                        </a:spcAft>
                      </a:pPr>
                      <a:r>
                        <a:rPr lang="en-US" sz="900">
                          <a:effectLst/>
                        </a:rPr>
                        <a:t>MBA &amp; MSF Classes</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l">
                        <a:spcBef>
                          <a:spcPts val="0"/>
                        </a:spcBef>
                        <a:spcAft>
                          <a:spcPts val="0"/>
                        </a:spcAft>
                      </a:pPr>
                      <a:r>
                        <a:rPr lang="en-US" sz="900">
                          <a:effectLst/>
                        </a:rPr>
                        <a:t> </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2156198153"/>
                  </a:ext>
                </a:extLst>
              </a:tr>
              <a:tr h="162119">
                <a:tc>
                  <a:txBody>
                    <a:bodyPr/>
                    <a:lstStyle/>
                    <a:p>
                      <a:pPr marL="0" marR="0" algn="r">
                        <a:spcBef>
                          <a:spcPts val="0"/>
                        </a:spcBef>
                        <a:spcAft>
                          <a:spcPts val="0"/>
                        </a:spcAft>
                      </a:pPr>
                      <a:r>
                        <a:rPr lang="en-US" sz="900" dirty="0">
                          <a:effectLst/>
                        </a:rPr>
                        <a:t>RES*</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$10,675</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$10,675</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$10,675</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$4,264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$14,939</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$14,939</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$14,939</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$81,106</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624014485"/>
                  </a:ext>
                </a:extLst>
              </a:tr>
              <a:tr h="162119">
                <a:tc>
                  <a:txBody>
                    <a:bodyPr/>
                    <a:lstStyle/>
                    <a:p>
                      <a:pPr marL="0" marR="0" algn="r">
                        <a:spcBef>
                          <a:spcPts val="0"/>
                        </a:spcBef>
                        <a:spcAft>
                          <a:spcPts val="0"/>
                        </a:spcAft>
                      </a:pPr>
                      <a:r>
                        <a:rPr lang="en-US" sz="900" dirty="0">
                          <a:effectLst/>
                        </a:rPr>
                        <a:t>NONRES*</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$14,873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$14,873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$14,873</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$5,591</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$20,464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$20,464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a:effectLst/>
                        </a:rPr>
                        <a:t>$20,464</a:t>
                      </a:r>
                      <a:endParaRPr lang="en-US" sz="100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tc>
                  <a:txBody>
                    <a:bodyPr/>
                    <a:lstStyle/>
                    <a:p>
                      <a:pPr marL="0" marR="0" algn="r">
                        <a:spcBef>
                          <a:spcPts val="0"/>
                        </a:spcBef>
                        <a:spcAft>
                          <a:spcPts val="0"/>
                        </a:spcAft>
                      </a:pPr>
                      <a:r>
                        <a:rPr lang="en-US" sz="900" dirty="0">
                          <a:effectLst/>
                        </a:rPr>
                        <a:t>$111,600</a:t>
                      </a:r>
                      <a:endParaRPr lang="en-US" sz="1000" dirty="0">
                        <a:effectLst/>
                        <a:latin typeface="Times" panose="02020603050405020304" pitchFamily="18" charset="0"/>
                        <a:ea typeface="Times" panose="02020603050405020304" pitchFamily="18" charset="0"/>
                        <a:cs typeface="Times New Roman" panose="02020603050405020304" pitchFamily="18" charset="0"/>
                      </a:endParaRPr>
                    </a:p>
                  </a:txBody>
                  <a:tcPr marL="58363" marR="58363" marT="0" marB="0" anchor="b"/>
                </a:tc>
                <a:extLst>
                  <a:ext uri="{0D108BD9-81ED-4DB2-BD59-A6C34878D82A}">
                    <a16:rowId xmlns:a16="http://schemas.microsoft.com/office/drawing/2014/main" val="1836725767"/>
                  </a:ext>
                </a:extLst>
              </a:tr>
            </a:tbl>
          </a:graphicData>
        </a:graphic>
      </p:graphicFrame>
      <p:sp>
        <p:nvSpPr>
          <p:cNvPr id="6" name="Rectangle 1">
            <a:extLst>
              <a:ext uri="{FF2B5EF4-FFF2-40B4-BE49-F238E27FC236}">
                <a16:creationId xmlns:a16="http://schemas.microsoft.com/office/drawing/2014/main" id="{5F1CF114-E436-4B4F-A7AF-57DC71F223DB}"/>
              </a:ext>
            </a:extLst>
          </p:cNvPr>
          <p:cNvSpPr>
            <a:spLocks noGrp="1" noChangeArrowheads="1"/>
          </p:cNvSpPr>
          <p:nvPr>
            <p:ph type="subTitle" idx="1"/>
          </p:nvPr>
        </p:nvSpPr>
        <p:spPr bwMode="auto">
          <a:xfrm>
            <a:off x="2880855" y="474589"/>
            <a:ext cx="283763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ea typeface="Times" panose="02020603050405020304" pitchFamily="18" charset="0"/>
                <a:cs typeface="Calibri" panose="020F0502020204030204" pitchFamily="34" charset="0"/>
              </a:rPr>
              <a:t>MBA/MSF CONCURRENT TUITION PROPOSAL</a:t>
            </a:r>
            <a:endParaRPr kumimoji="0" lang="en-US" altLang="en-US" sz="300" b="0" i="0" u="none" strike="noStrike" cap="none" normalizeH="0" baseline="0" dirty="0">
              <a:ln>
                <a:noFill/>
              </a:ln>
              <a:solidFill>
                <a:schemeClr val="tx1"/>
              </a:solidFill>
              <a:effectLst/>
            </a:endParaRPr>
          </a:p>
        </p:txBody>
      </p:sp>
      <p:sp>
        <p:nvSpPr>
          <p:cNvPr id="7" name="Rectangle 6">
            <a:extLst>
              <a:ext uri="{FF2B5EF4-FFF2-40B4-BE49-F238E27FC236}">
                <a16:creationId xmlns:a16="http://schemas.microsoft.com/office/drawing/2014/main" id="{F578B352-6D7D-4714-A995-D0E022B55989}"/>
              </a:ext>
            </a:extLst>
          </p:cNvPr>
          <p:cNvSpPr/>
          <p:nvPr/>
        </p:nvSpPr>
        <p:spPr>
          <a:xfrm>
            <a:off x="1012824" y="3977704"/>
            <a:ext cx="6711715" cy="369332"/>
          </a:xfrm>
          <a:prstGeom prst="rect">
            <a:avLst/>
          </a:prstGeom>
        </p:spPr>
        <p:txBody>
          <a:bodyPr wrap="square">
            <a:spAutoFit/>
          </a:bodyPr>
          <a:lstStyle/>
          <a:p>
            <a:pPr lvl="0" eaLnBrk="0" fontAlgn="base" hangingPunct="0">
              <a:spcBef>
                <a:spcPct val="0"/>
              </a:spcBef>
              <a:spcAft>
                <a:spcPct val="0"/>
              </a:spcAft>
            </a:pPr>
            <a:r>
              <a:rPr lang="en-US" altLang="en-US" sz="900" b="1" dirty="0">
                <a:ea typeface="Times New Roman" panose="02020603050405020304" pitchFamily="18" charset="0"/>
                <a:cs typeface="Calibri" panose="020F0502020204030204" pitchFamily="34" charset="0"/>
              </a:rPr>
              <a:t>*Costs above reflect tuition only. Fees would be additional.</a:t>
            </a:r>
            <a:endParaRPr lang="en-US" altLang="en-US" sz="900" dirty="0"/>
          </a:p>
          <a:p>
            <a:pPr lvl="0" eaLnBrk="0" fontAlgn="base" hangingPunct="0">
              <a:spcBef>
                <a:spcPct val="0"/>
              </a:spcBef>
              <a:spcAft>
                <a:spcPct val="0"/>
              </a:spcAft>
            </a:pPr>
            <a:r>
              <a:rPr lang="en-US" altLang="en-US" sz="900" b="1" dirty="0">
                <a:ea typeface="Times" panose="02020603050405020304" pitchFamily="18" charset="0"/>
                <a:cs typeface="Calibri" panose="020F0502020204030204" pitchFamily="34" charset="0"/>
              </a:rPr>
              <a:t>** Student must declare and be admitted to concurrent degree program by end of winter term for discount to be applied.</a:t>
            </a:r>
            <a:endParaRPr lang="en-US" sz="900" dirty="0"/>
          </a:p>
        </p:txBody>
      </p:sp>
    </p:spTree>
    <p:extLst>
      <p:ext uri="{BB962C8B-B14F-4D97-AF65-F5344CB8AC3E}">
        <p14:creationId xmlns:p14="http://schemas.microsoft.com/office/powerpoint/2010/main" val="3033136385"/>
      </p:ext>
    </p:extLst>
  </p:cSld>
  <p:clrMapOvr>
    <a:masterClrMapping/>
  </p:clrMapOvr>
</p:sld>
</file>

<file path=ppt/theme/theme1.xml><?xml version="1.0" encoding="utf-8"?>
<a:theme xmlns:a="http://schemas.openxmlformats.org/drawingml/2006/main" name="Green Title">
  <a:themeElements>
    <a:clrScheme name="Generic Colors">
      <a:dk1>
        <a:srgbClr val="424242"/>
      </a:dk1>
      <a:lt1>
        <a:srgbClr val="FFFFFF"/>
      </a:lt1>
      <a:dk2>
        <a:srgbClr val="44546A"/>
      </a:dk2>
      <a:lt2>
        <a:srgbClr val="E7E6E6"/>
      </a:lt2>
      <a:accent1>
        <a:srgbClr val="007642"/>
      </a:accent1>
      <a:accent2>
        <a:srgbClr val="A9A600"/>
      </a:accent2>
      <a:accent3>
        <a:srgbClr val="A5A5A5"/>
      </a:accent3>
      <a:accent4>
        <a:srgbClr val="FEFB00"/>
      </a:accent4>
      <a:accent5>
        <a:srgbClr val="004000"/>
      </a:accent5>
      <a:accent6>
        <a:srgbClr val="3CA500"/>
      </a:accent6>
      <a:hlink>
        <a:srgbClr val="00A9D5"/>
      </a:hlink>
      <a:folHlink>
        <a:srgbClr val="3CA5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ndquist College PPT Template-16x9.potx" id="{138A7CE9-58F8-4690-8B00-7B6E4371B1AB}" vid="{72DB532A-4601-468C-9FE6-C25B98794485}"/>
    </a:ext>
  </a:extLst>
</a:theme>
</file>

<file path=ppt/theme/theme2.xml><?xml version="1.0" encoding="utf-8"?>
<a:theme xmlns:a="http://schemas.openxmlformats.org/drawingml/2006/main" name="Black Title">
  <a:themeElements>
    <a:clrScheme name="Generic Colors">
      <a:dk1>
        <a:srgbClr val="424242"/>
      </a:dk1>
      <a:lt1>
        <a:srgbClr val="FFFFFF"/>
      </a:lt1>
      <a:dk2>
        <a:srgbClr val="44546A"/>
      </a:dk2>
      <a:lt2>
        <a:srgbClr val="E7E6E6"/>
      </a:lt2>
      <a:accent1>
        <a:srgbClr val="007642"/>
      </a:accent1>
      <a:accent2>
        <a:srgbClr val="A9A600"/>
      </a:accent2>
      <a:accent3>
        <a:srgbClr val="A5A5A5"/>
      </a:accent3>
      <a:accent4>
        <a:srgbClr val="FEFB00"/>
      </a:accent4>
      <a:accent5>
        <a:srgbClr val="004000"/>
      </a:accent5>
      <a:accent6>
        <a:srgbClr val="3CA500"/>
      </a:accent6>
      <a:hlink>
        <a:srgbClr val="00A9D5"/>
      </a:hlink>
      <a:folHlink>
        <a:srgbClr val="3CA5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ndquist College PPT Template-16x9.potx" id="{138A7CE9-58F8-4690-8B00-7B6E4371B1AB}" vid="{9E0C454C-9496-4CB0-B3B3-55FA1AB979F7}"/>
    </a:ext>
  </a:extLst>
</a:theme>
</file>

<file path=ppt/theme/theme3.xml><?xml version="1.0" encoding="utf-8"?>
<a:theme xmlns:a="http://schemas.openxmlformats.org/drawingml/2006/main" name="Section Header/School Bran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ndquist College PPT Template-16x9.potx" id="{138A7CE9-58F8-4690-8B00-7B6E4371B1AB}" vid="{FF1D895B-2ECB-45BB-B082-2C6E64372D57}"/>
    </a:ext>
  </a:extLst>
</a:theme>
</file>

<file path=ppt/theme/theme4.xml><?xml version="1.0" encoding="utf-8"?>
<a:theme xmlns:a="http://schemas.openxmlformats.org/drawingml/2006/main" name="Body of Presentatio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ndquist College PPT Template-16x9.potx" id="{138A7CE9-58F8-4690-8B00-7B6E4371B1AB}" vid="{8F9A000B-5638-4017-A34C-A869FDE0FC6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Lundquist College PPT Template-16x9</Template>
  <TotalTime>914</TotalTime>
  <Words>686</Words>
  <Application>Microsoft Office PowerPoint</Application>
  <PresentationFormat>On-screen Show (16:9)</PresentationFormat>
  <Paragraphs>216</Paragraphs>
  <Slides>4</Slides>
  <Notes>3</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4</vt:i4>
      </vt:variant>
    </vt:vector>
  </HeadingPairs>
  <TitlesOfParts>
    <vt:vector size="16" baseType="lpstr">
      <vt:lpstr>Arial</vt:lpstr>
      <vt:lpstr>Calibri</vt:lpstr>
      <vt:lpstr>Open Sans</vt:lpstr>
      <vt:lpstr>Open Sans </vt:lpstr>
      <vt:lpstr>Open Sans Light</vt:lpstr>
      <vt:lpstr>Times</vt:lpstr>
      <vt:lpstr>Times New Roman</vt:lpstr>
      <vt:lpstr>Wingdings</vt:lpstr>
      <vt:lpstr>Green Title</vt:lpstr>
      <vt:lpstr>Black Title</vt:lpstr>
      <vt:lpstr>Section Header/School Brand</vt:lpstr>
      <vt:lpstr>Body of Presentation</vt:lpstr>
      <vt:lpstr>   LUNDQUIST COLLEGE OF BUSINESS MASTER OF BUSINESS ADMINISTRATION/MASTER OF SCIENCE IN FINANCE – CONCURRENT DEGREE STANDALONE PROGRAM   Problem Statement: MBA students may pursue a MSF degree concurrently for no extra tuition. Therefore, the costs of the extra credits associated with the second degree (MSF) are not covered by the tuition and thereby subsidized by tuition revenue collected from other students.   Proposed Change: Allow MBA students to pursue an MSF degree concurrently for 50% of the standard tuition for an MSF. Develop a process to allocate the full MBA tuition and 50% of the MSF tuition fairly during their time in the two programs.    </vt:lpstr>
      <vt:lpstr>Benefits of Proposal</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Connie Brady</dc:creator>
  <cp:lastModifiedBy>Debbie Sharp</cp:lastModifiedBy>
  <cp:revision>36</cp:revision>
  <dcterms:created xsi:type="dcterms:W3CDTF">2022-09-12T22:51:51Z</dcterms:created>
  <dcterms:modified xsi:type="dcterms:W3CDTF">2023-02-01T19:05:34Z</dcterms:modified>
</cp:coreProperties>
</file>