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61" r:id="rId2"/>
    <p:sldId id="668" r:id="rId3"/>
    <p:sldId id="676" r:id="rId4"/>
    <p:sldId id="669" r:id="rId5"/>
    <p:sldId id="670" r:id="rId6"/>
    <p:sldId id="671" r:id="rId7"/>
    <p:sldId id="672" r:id="rId8"/>
    <p:sldId id="673" r:id="rId9"/>
    <p:sldId id="674" r:id="rId10"/>
    <p:sldId id="677" r:id="rId11"/>
    <p:sldId id="675" r:id="rId12"/>
  </p:sldIdLst>
  <p:sldSz cx="9144000" cy="6858000" type="screen4x3"/>
  <p:notesSz cx="9601200" cy="73152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0" userDrawn="1">
          <p15:clr>
            <a:srgbClr val="A4A3A4"/>
          </p15:clr>
        </p15:guide>
        <p15:guide id="3" pos="2209" userDrawn="1">
          <p15:clr>
            <a:srgbClr val="A4A3A4"/>
          </p15:clr>
        </p15:guide>
        <p15:guide id="4" orient="horz" pos="2305" userDrawn="1">
          <p15:clr>
            <a:srgbClr val="A4A3A4"/>
          </p15:clr>
        </p15:guide>
        <p15:guide id="5" pos="3013" userDrawn="1">
          <p15:clr>
            <a:srgbClr val="A4A3A4"/>
          </p15:clr>
        </p15:guide>
        <p15:guide id="6" pos="302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7" clrIdx="1">
    <p:extLst>
      <p:ext uri="{19B8F6BF-5375-455C-9EA6-DF929625EA0E}">
        <p15:presenceInfo xmlns:p15="http://schemas.microsoft.com/office/powerpoint/2012/main" userId="S-1-5-21-2613503727-1553357937-2150718590-262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3300"/>
    <a:srgbClr val="FF0000"/>
    <a:srgbClr val="009900"/>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8" autoAdjust="0"/>
    <p:restoredTop sz="85546" autoAdjust="0"/>
  </p:normalViewPr>
  <p:slideViewPr>
    <p:cSldViewPr>
      <p:cViewPr varScale="1">
        <p:scale>
          <a:sx n="95" d="100"/>
          <a:sy n="95" d="100"/>
        </p:scale>
        <p:origin x="2280"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105" d="100"/>
          <a:sy n="105" d="100"/>
        </p:scale>
        <p:origin x="1548" y="120"/>
      </p:cViewPr>
      <p:guideLst>
        <p:guide orient="horz" pos="2928"/>
        <p:guide pos="2200"/>
        <p:guide pos="2209"/>
        <p:guide orient="horz" pos="2305"/>
        <p:guide pos="3013"/>
        <p:guide pos="302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65486893556596E-2"/>
          <c:y val="0.102321978041026"/>
          <c:w val="0.95769620483992601"/>
          <c:h val="0.77175758194855104"/>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0981571777476793E-2"/>
                  <c:y val="-3.19032392338500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9DB-4C6F-ADB6-5E0513B3171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Sheet1!$B$2:$B$6</c:f>
              <c:numCache>
                <c:formatCode>_(* #,##0_);_(* \(#,##0\);_(* "-"_);_(@_)</c:formatCode>
                <c:ptCount val="5"/>
                <c:pt idx="1">
                  <c:v>243.6</c:v>
                </c:pt>
                <c:pt idx="2">
                  <c:v>255.78</c:v>
                </c:pt>
                <c:pt idx="3">
                  <c:v>268.56900000000002</c:v>
                </c:pt>
                <c:pt idx="4">
                  <c:v>281.99745000000001</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Sheet1!$C$2:$C$6</c:f>
              <c:numCache>
                <c:formatCode>_(* #,##0_);_(* \(#,##0\);_(* "-"_);_(@_)</c:formatCode>
                <c:ptCount val="5"/>
                <c:pt idx="1">
                  <c:v>254.62</c:v>
                </c:pt>
                <c:pt idx="2">
                  <c:v>254.62</c:v>
                </c:pt>
                <c:pt idx="3">
                  <c:v>254.62</c:v>
                </c:pt>
                <c:pt idx="4">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47474328"/>
        <c:axId val="-2147477912"/>
      </c:lineChart>
      <c:catAx>
        <c:axId val="-2147474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7912"/>
        <c:crosses val="autoZero"/>
        <c:auto val="1"/>
        <c:lblAlgn val="ctr"/>
        <c:lblOffset val="100"/>
        <c:noMultiLvlLbl val="0"/>
      </c:catAx>
      <c:valAx>
        <c:axId val="-2147477912"/>
        <c:scaling>
          <c:orientation val="minMax"/>
          <c:max val="290"/>
          <c:min val="23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432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984406072834"/>
          <c:y val="0.14607848191901401"/>
          <c:w val="0.95769620483992601"/>
          <c:h val="0.73504091836367202"/>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9DB-4C6F-ADB6-5E0513B3171E}"/>
                </c:ext>
              </c:extLst>
            </c:dLbl>
            <c:dLbl>
              <c:idx val="2"/>
              <c:layout>
                <c:manualLayout>
                  <c:x val="-9.2822951988874899E-2"/>
                  <c:y val="-3.671657454596970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6.1021456950364775E-2"/>
                      <c:h val="5.7400244873532603E-2"/>
                    </c:manualLayout>
                  </c15:layout>
                </c:ext>
                <c:ext xmlns:c16="http://schemas.microsoft.com/office/drawing/2014/chart" uri="{C3380CC4-5D6E-409C-BE32-E72D297353CC}">
                  <c16:uniqueId val="{00000008-89DB-4C6F-ADB6-5E0513B3171E}"/>
                </c:ext>
              </c:extLst>
            </c:dLbl>
            <c:dLbl>
              <c:idx val="3"/>
              <c:layout>
                <c:manualLayout>
                  <c:x val="-6.2209409972530501E-2"/>
                  <c:y val="-1.52985727274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9DB-4C6F-ADB6-5E0513B3171E}"/>
                </c:ext>
              </c:extLst>
            </c:dLbl>
            <c:dLbl>
              <c:idx val="4"/>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5DC-4828-84A0-4C91F4D39865}"/>
                </c:ext>
              </c:extLst>
            </c:dLbl>
            <c:dLbl>
              <c:idx val="5"/>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F7-48AE-8534-EFA0063BB9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Sheet1!$B$2:$B$7</c:f>
              <c:numCache>
                <c:formatCode>"$"#,##0</c:formatCode>
                <c:ptCount val="6"/>
                <c:pt idx="1">
                  <c:v>243.6</c:v>
                </c:pt>
                <c:pt idx="2">
                  <c:v>255.78</c:v>
                </c:pt>
                <c:pt idx="3">
                  <c:v>268.56900000000002</c:v>
                </c:pt>
                <c:pt idx="4">
                  <c:v>281.99745000000001</c:v>
                </c:pt>
                <c:pt idx="5">
                  <c:v>296.09732250000002</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Sheet1!$C$2:$C$7</c:f>
              <c:numCache>
                <c:formatCode>"$"#,##0</c:formatCode>
                <c:ptCount val="6"/>
                <c:pt idx="1">
                  <c:v>254.62</c:v>
                </c:pt>
                <c:pt idx="2">
                  <c:v>254.62</c:v>
                </c:pt>
                <c:pt idx="3">
                  <c:v>254.62</c:v>
                </c:pt>
                <c:pt idx="4">
                  <c:v>254.62</c:v>
                </c:pt>
                <c:pt idx="5">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23392168"/>
        <c:axId val="2123720824"/>
      </c:lineChart>
      <c:catAx>
        <c:axId val="212339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720824"/>
        <c:crosses val="autoZero"/>
        <c:auto val="1"/>
        <c:lblAlgn val="ctr"/>
        <c:lblOffset val="100"/>
        <c:noMultiLvlLbl val="0"/>
      </c:catAx>
      <c:valAx>
        <c:axId val="2123720824"/>
        <c:scaling>
          <c:orientation val="minMax"/>
          <c:max val="300"/>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92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9495816350506E-2"/>
          <c:y val="8.5997092743737194E-2"/>
          <c:w val="0.96034966655545495"/>
          <c:h val="0.80758194333678401"/>
        </c:manualLayout>
      </c:layout>
      <c:lineChart>
        <c:grouping val="standard"/>
        <c:varyColors val="0"/>
        <c:ser>
          <c:idx val="0"/>
          <c:order val="0"/>
          <c:tx>
            <c:strRef>
              <c:f>Sheet1!$C$1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3551368539631706E-2"/>
                  <c:y val="-6.6431144972539394E-2"/>
                </c:manualLayout>
              </c:layout>
              <c:spPr>
                <a:solidFill>
                  <a:schemeClr val="lt1"/>
                </a:solidFill>
                <a:ln>
                  <a:noFill/>
                </a:ln>
                <a:effectLst>
                  <a:outerShdw blurRad="50800" dist="50800" dir="5400000" algn="ctr" rotWithShape="0">
                    <a:schemeClr val="bg1"/>
                  </a:outerShdw>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3-52C2-47F9-9306-1C69E48DAD82}"/>
                </c:ext>
              </c:extLst>
            </c:dLbl>
            <c:spPr>
              <a:noFill/>
              <a:ln>
                <a:noFill/>
              </a:ln>
              <a:effectLst>
                <a:outerShdw blurRad="50800" dist="50800" dir="5400000" algn="ctr" rotWithShape="0">
                  <a:srgbClr val="FFFFFF"/>
                </a:outerShdw>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Sheet1!$C$2:$C$10</c:f>
              <c:numCache>
                <c:formatCode>"$"#,##0</c:formatCode>
                <c:ptCount val="9"/>
                <c:pt idx="1">
                  <c:v>243.6</c:v>
                </c:pt>
                <c:pt idx="2">
                  <c:v>255.78</c:v>
                </c:pt>
                <c:pt idx="3">
                  <c:v>268.56900000000002</c:v>
                </c:pt>
                <c:pt idx="4">
                  <c:v>281.99745000000001</c:v>
                </c:pt>
                <c:pt idx="5">
                  <c:v>296.09732250000002</c:v>
                </c:pt>
                <c:pt idx="6">
                  <c:v>310.90218862500001</c:v>
                </c:pt>
                <c:pt idx="7">
                  <c:v>326.44729805625002</c:v>
                </c:pt>
                <c:pt idx="8">
                  <c:v>342.7696629590626</c:v>
                </c:pt>
              </c:numCache>
            </c:numRef>
          </c:val>
          <c:smooth val="0"/>
          <c:extLst>
            <c:ext xmlns:c16="http://schemas.microsoft.com/office/drawing/2014/chart" uri="{C3380CC4-5D6E-409C-BE32-E72D297353CC}">
              <c16:uniqueId val="{00000000-52C2-47F9-9306-1C69E48DAD82}"/>
            </c:ext>
          </c:extLst>
        </c:ser>
        <c:ser>
          <c:idx val="1"/>
          <c:order val="1"/>
          <c:tx>
            <c:strRef>
              <c:f>Sheet1!$D$1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9.8783398913433296E-2"/>
                  <c:y val="1.9768437604285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2C2-47F9-9306-1C69E48DAD8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Sheet1!$D$2:$D$10</c:f>
              <c:numCache>
                <c:formatCode>"$"#,##0</c:formatCode>
                <c:ptCount val="9"/>
                <c:pt idx="1">
                  <c:v>254.62</c:v>
                </c:pt>
                <c:pt idx="2">
                  <c:v>254.62</c:v>
                </c:pt>
                <c:pt idx="3">
                  <c:v>254.62</c:v>
                </c:pt>
                <c:pt idx="4">
                  <c:v>254.62</c:v>
                </c:pt>
                <c:pt idx="5">
                  <c:v>254.62</c:v>
                </c:pt>
                <c:pt idx="6">
                  <c:v>267.351</c:v>
                </c:pt>
                <c:pt idx="7">
                  <c:v>280.71854999999982</c:v>
                </c:pt>
                <c:pt idx="8">
                  <c:v>294.75447750000001</c:v>
                </c:pt>
              </c:numCache>
            </c:numRef>
          </c:val>
          <c:smooth val="0"/>
          <c:extLst>
            <c:ext xmlns:c16="http://schemas.microsoft.com/office/drawing/2014/chart" uri="{C3380CC4-5D6E-409C-BE32-E72D297353CC}">
              <c16:uniqueId val="{00000001-52C2-47F9-9306-1C69E48DAD82}"/>
            </c:ext>
          </c:extLst>
        </c:ser>
        <c:dLbls>
          <c:showLegendKey val="0"/>
          <c:showVal val="0"/>
          <c:showCatName val="0"/>
          <c:showSerName val="0"/>
          <c:showPercent val="0"/>
          <c:showBubbleSize val="0"/>
        </c:dLbls>
        <c:marker val="1"/>
        <c:smooth val="0"/>
        <c:axId val="2124344904"/>
        <c:axId val="2124338248"/>
      </c:lineChart>
      <c:catAx>
        <c:axId val="212434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38248"/>
        <c:crosses val="autoZero"/>
        <c:auto val="0"/>
        <c:lblAlgn val="ctr"/>
        <c:lblOffset val="100"/>
        <c:noMultiLvlLbl val="0"/>
      </c:catAx>
      <c:valAx>
        <c:axId val="2124338248"/>
        <c:scaling>
          <c:orientation val="minMax"/>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449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4160520" cy="365760"/>
          </a:xfrm>
          <a:prstGeom prst="rect">
            <a:avLst/>
          </a:prstGeom>
        </p:spPr>
        <p:txBody>
          <a:bodyPr vert="horz" lIns="95582" tIns="47791" rIns="95582" bIns="47791" rtlCol="0"/>
          <a:lstStyle>
            <a:lvl1pPr algn="l">
              <a:defRPr sz="1300"/>
            </a:lvl1pPr>
          </a:lstStyle>
          <a:p>
            <a:endParaRPr lang="en-US" dirty="0"/>
          </a:p>
        </p:txBody>
      </p:sp>
      <p:sp>
        <p:nvSpPr>
          <p:cNvPr id="3" name="Date Placeholder 2"/>
          <p:cNvSpPr>
            <a:spLocks noGrp="1"/>
          </p:cNvSpPr>
          <p:nvPr>
            <p:ph type="dt" sz="quarter" idx="1"/>
          </p:nvPr>
        </p:nvSpPr>
        <p:spPr>
          <a:xfrm>
            <a:off x="5438461" y="2"/>
            <a:ext cx="4160520" cy="365760"/>
          </a:xfrm>
          <a:prstGeom prst="rect">
            <a:avLst/>
          </a:prstGeom>
        </p:spPr>
        <p:txBody>
          <a:bodyPr vert="horz" lIns="95582" tIns="47791" rIns="95582" bIns="47791" rtlCol="0"/>
          <a:lstStyle>
            <a:lvl1pPr algn="r">
              <a:defRPr sz="1300"/>
            </a:lvl1pPr>
          </a:lstStyle>
          <a:p>
            <a:endParaRPr lang="en-US" dirty="0"/>
          </a:p>
        </p:txBody>
      </p:sp>
      <p:sp>
        <p:nvSpPr>
          <p:cNvPr id="4" name="Footer Placeholder 3"/>
          <p:cNvSpPr>
            <a:spLocks noGrp="1"/>
          </p:cNvSpPr>
          <p:nvPr>
            <p:ph type="ftr" sz="quarter" idx="2"/>
          </p:nvPr>
        </p:nvSpPr>
        <p:spPr>
          <a:xfrm>
            <a:off x="1" y="6948172"/>
            <a:ext cx="4160520" cy="365760"/>
          </a:xfrm>
          <a:prstGeom prst="rect">
            <a:avLst/>
          </a:prstGeom>
        </p:spPr>
        <p:txBody>
          <a:bodyPr vert="horz" lIns="95582" tIns="47791" rIns="95582" bIns="47791"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8461" y="6948172"/>
            <a:ext cx="4160520" cy="365760"/>
          </a:xfrm>
          <a:prstGeom prst="rect">
            <a:avLst/>
          </a:prstGeom>
        </p:spPr>
        <p:txBody>
          <a:bodyPr vert="horz" lIns="95582" tIns="47791" rIns="95582" bIns="47791" rtlCol="0" anchor="b"/>
          <a:lstStyle>
            <a:lvl1pPr algn="r">
              <a:defRPr sz="1300"/>
            </a:lvl1pPr>
          </a:lstStyle>
          <a:p>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2"/>
            <a:ext cx="4160520" cy="36576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l">
              <a:defRPr sz="1300"/>
            </a:lvl1pPr>
          </a:lstStyle>
          <a:p>
            <a:pPr>
              <a:defRPr/>
            </a:pPr>
            <a:endParaRPr lang="en-US" dirty="0"/>
          </a:p>
        </p:txBody>
      </p:sp>
      <p:sp>
        <p:nvSpPr>
          <p:cNvPr id="7171" name="Rectangle 3"/>
          <p:cNvSpPr>
            <a:spLocks noGrp="1" noChangeArrowheads="1"/>
          </p:cNvSpPr>
          <p:nvPr>
            <p:ph type="dt" idx="1"/>
          </p:nvPr>
        </p:nvSpPr>
        <p:spPr bwMode="auto">
          <a:xfrm>
            <a:off x="5438461" y="2"/>
            <a:ext cx="4160520" cy="36576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lvl1pPr algn="r">
              <a:defRPr sz="13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2971800" y="547688"/>
            <a:ext cx="3657600" cy="27447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60121" y="3474721"/>
            <a:ext cx="7680960" cy="3291840"/>
          </a:xfrm>
          <a:prstGeom prst="rect">
            <a:avLst/>
          </a:prstGeom>
          <a:noFill/>
          <a:ln w="9525">
            <a:noFill/>
            <a:miter lim="800000"/>
            <a:headEnd/>
            <a:tailEnd/>
          </a:ln>
          <a:effectLst/>
        </p:spPr>
        <p:txBody>
          <a:bodyPr vert="horz" wrap="square" lIns="95582" tIns="47791" rIns="95582" bIns="4779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1" y="6948172"/>
            <a:ext cx="4160520" cy="36576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l">
              <a:defRPr sz="1300"/>
            </a:lvl1pPr>
          </a:lstStyle>
          <a:p>
            <a:pPr>
              <a:defRPr/>
            </a:pPr>
            <a:endParaRPr lang="en-US" dirty="0"/>
          </a:p>
        </p:txBody>
      </p:sp>
      <p:sp>
        <p:nvSpPr>
          <p:cNvPr id="7175" name="Rectangle 7"/>
          <p:cNvSpPr>
            <a:spLocks noGrp="1" noChangeArrowheads="1"/>
          </p:cNvSpPr>
          <p:nvPr>
            <p:ph type="sldNum" sz="quarter" idx="5"/>
          </p:nvPr>
        </p:nvSpPr>
        <p:spPr bwMode="auto">
          <a:xfrm>
            <a:off x="5438461" y="6948172"/>
            <a:ext cx="4160520" cy="365760"/>
          </a:xfrm>
          <a:prstGeom prst="rect">
            <a:avLst/>
          </a:prstGeom>
          <a:noFill/>
          <a:ln w="9525">
            <a:noFill/>
            <a:miter lim="800000"/>
            <a:headEnd/>
            <a:tailEnd/>
          </a:ln>
          <a:effectLst/>
        </p:spPr>
        <p:txBody>
          <a:bodyPr vert="horz" wrap="square" lIns="95582" tIns="47791" rIns="95582" bIns="47791" numCol="1" anchor="b" anchorCtr="0" compatLnSpc="1">
            <a:prstTxWarp prst="textNoShape">
              <a:avLst/>
            </a:prstTxWarp>
          </a:bodyPr>
          <a:lstStyle>
            <a:lvl1pPr algn="r">
              <a:defRPr sz="13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71800" y="614363"/>
            <a:ext cx="3657600" cy="27432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t>
            </a:r>
            <a:r>
              <a:rPr lang="en-US" dirty="0"/>
              <a:t>that I-fee is not included in administratively</a:t>
            </a:r>
            <a:r>
              <a:rPr lang="en-US" baseline="0" dirty="0"/>
              <a:t> controlled </a:t>
            </a:r>
            <a:r>
              <a:rPr lang="en-US" dirty="0"/>
              <a:t>mandatory</a:t>
            </a:r>
            <a:r>
              <a:rPr lang="en-US" baseline="0" dirty="0"/>
              <a:t> fees</a:t>
            </a:r>
            <a:endParaRPr lang="en-US" dirty="0"/>
          </a:p>
          <a:p>
            <a:endParaRPr lang="en-US" dirty="0"/>
          </a:p>
        </p:txBody>
      </p:sp>
    </p:spTree>
    <p:extLst>
      <p:ext uri="{BB962C8B-B14F-4D97-AF65-F5344CB8AC3E}">
        <p14:creationId xmlns:p14="http://schemas.microsoft.com/office/powerpoint/2010/main" val="110369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6454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871304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2888085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938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500" dirty="0"/>
          </a:p>
        </p:txBody>
      </p:sp>
    </p:spTree>
    <p:extLst>
      <p:ext uri="{BB962C8B-B14F-4D97-AF65-F5344CB8AC3E}">
        <p14:creationId xmlns:p14="http://schemas.microsoft.com/office/powerpoint/2010/main" val="3542097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09888" y="547688"/>
            <a:ext cx="3657600" cy="2744787"/>
          </a:xfrm>
        </p:spPr>
      </p:sp>
      <p:sp>
        <p:nvSpPr>
          <p:cNvPr id="3" name="Notes Placeholder 2"/>
          <p:cNvSpPr>
            <a:spLocks noGrp="1"/>
          </p:cNvSpPr>
          <p:nvPr>
            <p:ph type="body" idx="1"/>
          </p:nvPr>
        </p:nvSpPr>
        <p:spPr>
          <a:xfrm>
            <a:off x="1442157" y="3474721"/>
            <a:ext cx="6798717" cy="3291840"/>
          </a:xfrm>
        </p:spPr>
        <p:txBody>
          <a:bodyPr/>
          <a:lstStyle/>
          <a:p>
            <a:endParaRPr lang="en-US" dirty="0"/>
          </a:p>
        </p:txBody>
      </p:sp>
    </p:spTree>
    <p:extLst>
      <p:ext uri="{BB962C8B-B14F-4D97-AF65-F5344CB8AC3E}">
        <p14:creationId xmlns:p14="http://schemas.microsoft.com/office/powerpoint/2010/main" val="2861374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28603"/>
            <a:ext cx="215265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1" y="228603"/>
            <a:ext cx="630555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228603"/>
            <a:ext cx="86106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228600"/>
            <a:ext cx="86106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70104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cstate="print"/>
          <a:srcRect/>
          <a:stretch>
            <a:fillRect/>
          </a:stretch>
        </p:blipFill>
        <p:spPr bwMode="auto">
          <a:xfrm>
            <a:off x="0" y="0"/>
            <a:ext cx="9144000" cy="1074738"/>
          </a:xfrm>
          <a:prstGeom prst="rect">
            <a:avLst/>
          </a:prstGeom>
          <a:noFill/>
          <a:ln w="9525">
            <a:noFill/>
            <a:miter lim="800000"/>
            <a:headEnd/>
            <a:tailEnd/>
          </a:ln>
        </p:spPr>
      </p:pic>
      <p:sp>
        <p:nvSpPr>
          <p:cNvPr id="3" name="Title 2"/>
          <p:cNvSpPr>
            <a:spLocks noGrp="1"/>
          </p:cNvSpPr>
          <p:nvPr>
            <p:ph type="ctrTitle"/>
          </p:nvPr>
        </p:nvSpPr>
        <p:spPr>
          <a:xfrm>
            <a:off x="685800" y="1524002"/>
            <a:ext cx="7772400" cy="1470025"/>
          </a:xfrm>
        </p:spPr>
        <p:txBody>
          <a:bodyPr/>
          <a:lstStyle/>
          <a:p>
            <a:r>
              <a:rPr lang="en-US" sz="3600" dirty="0"/>
              <a:t>Guaranteed Tuition Program </a:t>
            </a:r>
          </a:p>
        </p:txBody>
      </p:sp>
      <p:sp>
        <p:nvSpPr>
          <p:cNvPr id="2" name="Content Placeholder 1"/>
          <p:cNvSpPr>
            <a:spLocks noGrp="1"/>
          </p:cNvSpPr>
          <p:nvPr>
            <p:ph type="subTitle" idx="1"/>
          </p:nvPr>
        </p:nvSpPr>
        <p:spPr>
          <a:xfrm>
            <a:off x="1447800" y="3886200"/>
            <a:ext cx="6248400" cy="1752600"/>
          </a:xfrm>
        </p:spPr>
        <p:txBody>
          <a:bodyPr/>
          <a:lstStyle/>
          <a:p>
            <a:r>
              <a:rPr lang="en-US" sz="2800" b="1" dirty="0"/>
              <a:t>October 28</a:t>
            </a:r>
            <a:r>
              <a:rPr lang="en-US" sz="2800" b="1" baseline="30000" dirty="0"/>
              <a:t>th</a:t>
            </a:r>
            <a:r>
              <a:rPr lang="en-US" sz="2800" b="1" dirty="0"/>
              <a:t>, 2024</a:t>
            </a:r>
          </a:p>
          <a:p>
            <a:endParaRPr lang="en-US" sz="2000" dirty="0"/>
          </a:p>
          <a:p>
            <a:r>
              <a:rPr lang="en-US" sz="2000" i="1" dirty="0"/>
              <a:t>Tuition and Fee Advisory Board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47800"/>
            <a:ext cx="8091748" cy="1371600"/>
          </a:xfrm>
        </p:spPr>
        <p:txBody>
          <a:bodyPr/>
          <a:lstStyle/>
          <a:p>
            <a:pPr>
              <a:buFont typeface="Arial" panose="020B0604020202020204" pitchFamily="34" charset="0"/>
              <a:buChar char="•"/>
            </a:pPr>
            <a:r>
              <a:rPr lang="en-US" sz="2400" dirty="0"/>
              <a:t>Annual tuition increases for undergraduate students who started prior to the Guaranteed Tuition Program will be locked at 3.0% per year through FY2024</a:t>
            </a:r>
          </a:p>
        </p:txBody>
      </p:sp>
      <p:sp>
        <p:nvSpPr>
          <p:cNvPr id="6" name="Title 5"/>
          <p:cNvSpPr>
            <a:spLocks noGrp="1"/>
          </p:cNvSpPr>
          <p:nvPr>
            <p:ph type="title"/>
          </p:nvPr>
        </p:nvSpPr>
        <p:spPr/>
        <p:txBody>
          <a:bodyPr/>
          <a:lstStyle/>
          <a:p>
            <a:pPr algn="l"/>
            <a:r>
              <a:rPr lang="en-US" sz="2800" dirty="0"/>
              <a:t>Students who started prior to the Tuition Guarantee Program </a:t>
            </a:r>
          </a:p>
        </p:txBody>
      </p:sp>
      <p:graphicFrame>
        <p:nvGraphicFramePr>
          <p:cNvPr id="2" name="Table 1"/>
          <p:cNvGraphicFramePr>
            <a:graphicFrameLocks noGrp="1"/>
          </p:cNvGraphicFramePr>
          <p:nvPr/>
        </p:nvGraphicFramePr>
        <p:xfrm>
          <a:off x="685800" y="3124200"/>
          <a:ext cx="8001000" cy="28041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3158028882"/>
                    </a:ext>
                  </a:extLst>
                </a:gridCol>
                <a:gridCol w="1371600">
                  <a:extLst>
                    <a:ext uri="{9D8B030D-6E8A-4147-A177-3AD203B41FA5}">
                      <a16:colId xmlns:a16="http://schemas.microsoft.com/office/drawing/2014/main" val="1122125401"/>
                    </a:ext>
                  </a:extLst>
                </a:gridCol>
                <a:gridCol w="1447800">
                  <a:extLst>
                    <a:ext uri="{9D8B030D-6E8A-4147-A177-3AD203B41FA5}">
                      <a16:colId xmlns:a16="http://schemas.microsoft.com/office/drawing/2014/main" val="2017590486"/>
                    </a:ext>
                  </a:extLst>
                </a:gridCol>
                <a:gridCol w="1447800">
                  <a:extLst>
                    <a:ext uri="{9D8B030D-6E8A-4147-A177-3AD203B41FA5}">
                      <a16:colId xmlns:a16="http://schemas.microsoft.com/office/drawing/2014/main" val="2595260008"/>
                    </a:ext>
                  </a:extLst>
                </a:gridCol>
                <a:gridCol w="1600200">
                  <a:extLst>
                    <a:ext uri="{9D8B030D-6E8A-4147-A177-3AD203B41FA5}">
                      <a16:colId xmlns:a16="http://schemas.microsoft.com/office/drawing/2014/main" val="2375900650"/>
                    </a:ext>
                  </a:extLst>
                </a:gridCol>
              </a:tblGrid>
              <a:tr h="628650">
                <a:tc gridSpan="5">
                  <a:txBody>
                    <a:bodyPr/>
                    <a:lstStyle/>
                    <a:p>
                      <a:pPr algn="ctr"/>
                      <a:r>
                        <a:rPr lang="en-US" sz="2000" b="0" dirty="0">
                          <a:solidFill>
                            <a:schemeClr val="bg1"/>
                          </a:solidFill>
                        </a:rPr>
                        <a:t>ANNUAL TUITION</a:t>
                      </a:r>
                      <a:r>
                        <a:rPr lang="en-US" sz="2000" b="0" baseline="0" dirty="0">
                          <a:solidFill>
                            <a:schemeClr val="bg1"/>
                          </a:solidFill>
                        </a:rPr>
                        <a:t> INCREASES FOR CURRENT STUDENTS </a:t>
                      </a:r>
                    </a:p>
                    <a:p>
                      <a:pPr algn="ctr"/>
                      <a:r>
                        <a:rPr lang="en-US" sz="2000" b="0" baseline="0" dirty="0">
                          <a:solidFill>
                            <a:schemeClr val="bg1"/>
                          </a:solidFill>
                        </a:rPr>
                        <a:t>LOCKED AT 3.0% PER YEAR</a:t>
                      </a:r>
                      <a:endParaRPr lang="en-US" sz="2000" b="0" dirty="0">
                        <a:solidFill>
                          <a:schemeClr val="bg1"/>
                        </a:solidFill>
                      </a:endParaRPr>
                    </a:p>
                  </a:txBody>
                  <a:tcPr>
                    <a:solidFill>
                      <a:schemeClr val="tx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88269104"/>
                  </a:ext>
                </a:extLst>
              </a:tr>
              <a:tr h="628650">
                <a:tc>
                  <a:txBody>
                    <a:bodyPr/>
                    <a:lstStyle/>
                    <a:p>
                      <a:pPr algn="ctr"/>
                      <a:endParaRPr lang="en-US" sz="2000" dirty="0"/>
                    </a:p>
                  </a:txBody>
                  <a:tcPr anchor="ctr">
                    <a:solidFill>
                      <a:schemeClr val="bg1">
                        <a:lumMod val="75000"/>
                      </a:schemeClr>
                    </a:solidFill>
                  </a:tcPr>
                </a:tc>
                <a:tc>
                  <a:txBody>
                    <a:bodyPr/>
                    <a:lstStyle/>
                    <a:p>
                      <a:pPr algn="ctr"/>
                      <a:r>
                        <a:rPr lang="en-US" sz="2000" dirty="0"/>
                        <a:t>FY2021</a:t>
                      </a:r>
                    </a:p>
                    <a:p>
                      <a:pPr algn="ctr"/>
                      <a:r>
                        <a:rPr lang="en-US" sz="2000" dirty="0"/>
                        <a:t>SCH Rate</a:t>
                      </a:r>
                    </a:p>
                  </a:txBody>
                  <a:tcPr anchor="ctr">
                    <a:solidFill>
                      <a:schemeClr val="bg1">
                        <a:lumMod val="75000"/>
                      </a:schemeClr>
                    </a:solidFill>
                  </a:tcPr>
                </a:tc>
                <a:tc>
                  <a:txBody>
                    <a:bodyPr/>
                    <a:lstStyle/>
                    <a:p>
                      <a:pPr algn="ctr"/>
                      <a:r>
                        <a:rPr lang="en-US" sz="2000" dirty="0"/>
                        <a:t>FY2022</a:t>
                      </a:r>
                    </a:p>
                    <a:p>
                      <a:pPr algn="ctr"/>
                      <a:r>
                        <a:rPr lang="en-US" sz="2000" dirty="0"/>
                        <a:t>SCH Rate</a:t>
                      </a:r>
                    </a:p>
                  </a:txBody>
                  <a:tcPr anchor="ctr">
                    <a:solidFill>
                      <a:schemeClr val="bg1">
                        <a:lumMod val="75000"/>
                      </a:schemeClr>
                    </a:solidFill>
                  </a:tcPr>
                </a:tc>
                <a:tc>
                  <a:txBody>
                    <a:bodyPr/>
                    <a:lstStyle/>
                    <a:p>
                      <a:pPr algn="ctr"/>
                      <a:r>
                        <a:rPr lang="en-US" sz="2000" dirty="0"/>
                        <a:t>FY2023</a:t>
                      </a:r>
                    </a:p>
                    <a:p>
                      <a:pPr algn="ctr"/>
                      <a:r>
                        <a:rPr lang="en-US" sz="2000" dirty="0"/>
                        <a:t>SCH Rate</a:t>
                      </a:r>
                    </a:p>
                  </a:txBody>
                  <a:tcPr anchor="ctr">
                    <a:solidFill>
                      <a:schemeClr val="bg1">
                        <a:lumMod val="75000"/>
                      </a:schemeClr>
                    </a:solidFill>
                  </a:tcPr>
                </a:tc>
                <a:tc>
                  <a:txBody>
                    <a:bodyPr/>
                    <a:lstStyle/>
                    <a:p>
                      <a:pPr algn="ctr"/>
                      <a:r>
                        <a:rPr lang="en-US" sz="2000" dirty="0"/>
                        <a:t>FY2024</a:t>
                      </a:r>
                      <a:r>
                        <a:rPr lang="en-US" sz="2000" baseline="0" dirty="0"/>
                        <a:t> </a:t>
                      </a:r>
                    </a:p>
                    <a:p>
                      <a:pPr algn="ctr"/>
                      <a:r>
                        <a:rPr lang="en-US" sz="2000" baseline="0" dirty="0"/>
                        <a:t>SCH Rate</a:t>
                      </a:r>
                      <a:endParaRPr lang="en-US" sz="2000" dirty="0"/>
                    </a:p>
                  </a:txBody>
                  <a:tcPr anchor="ctr">
                    <a:solidFill>
                      <a:schemeClr val="bg1">
                        <a:lumMod val="75000"/>
                      </a:schemeClr>
                    </a:solidFill>
                  </a:tcPr>
                </a:tc>
                <a:extLst>
                  <a:ext uri="{0D108BD9-81ED-4DB2-BD59-A6C34878D82A}">
                    <a16:rowId xmlns:a16="http://schemas.microsoft.com/office/drawing/2014/main" val="915566466"/>
                  </a:ext>
                </a:extLst>
              </a:tr>
              <a:tr h="628650">
                <a:tc>
                  <a:txBody>
                    <a:bodyPr/>
                    <a:lstStyle/>
                    <a:p>
                      <a:pPr algn="ctr"/>
                      <a:r>
                        <a:rPr lang="en-US" sz="2000" dirty="0"/>
                        <a:t>Resident Undergraduates</a:t>
                      </a:r>
                    </a:p>
                  </a:txBody>
                  <a:tcPr anchor="ctr">
                    <a:solidFill>
                      <a:schemeClr val="bg1">
                        <a:lumMod val="85000"/>
                      </a:schemeClr>
                    </a:solidFill>
                  </a:tcPr>
                </a:tc>
                <a:tc>
                  <a:txBody>
                    <a:bodyPr/>
                    <a:lstStyle/>
                    <a:p>
                      <a:pPr algn="ctr"/>
                      <a:r>
                        <a:rPr lang="en-US" sz="2000" dirty="0"/>
                        <a:t>$238.96</a:t>
                      </a:r>
                    </a:p>
                  </a:txBody>
                  <a:tcPr anchor="ctr">
                    <a:solidFill>
                      <a:schemeClr val="bg1">
                        <a:lumMod val="85000"/>
                      </a:schemeClr>
                    </a:solidFill>
                  </a:tcPr>
                </a:tc>
                <a:tc>
                  <a:txBody>
                    <a:bodyPr/>
                    <a:lstStyle/>
                    <a:p>
                      <a:pPr algn="ctr"/>
                      <a:r>
                        <a:rPr lang="en-US" sz="2000" dirty="0"/>
                        <a:t>$246.13</a:t>
                      </a:r>
                    </a:p>
                  </a:txBody>
                  <a:tcPr anchor="ctr">
                    <a:solidFill>
                      <a:schemeClr val="bg1">
                        <a:lumMod val="85000"/>
                      </a:schemeClr>
                    </a:solidFill>
                  </a:tcPr>
                </a:tc>
                <a:tc>
                  <a:txBody>
                    <a:bodyPr/>
                    <a:lstStyle/>
                    <a:p>
                      <a:pPr algn="ctr"/>
                      <a:r>
                        <a:rPr lang="en-US" sz="2000" dirty="0"/>
                        <a:t>$253.51</a:t>
                      </a:r>
                    </a:p>
                  </a:txBody>
                  <a:tcPr anchor="ctr">
                    <a:solidFill>
                      <a:schemeClr val="bg1">
                        <a:lumMod val="85000"/>
                      </a:schemeClr>
                    </a:solidFill>
                  </a:tcPr>
                </a:tc>
                <a:tc>
                  <a:txBody>
                    <a:bodyPr/>
                    <a:lstStyle/>
                    <a:p>
                      <a:pPr algn="ctr"/>
                      <a:r>
                        <a:rPr lang="en-US" sz="2000" dirty="0"/>
                        <a:t>$261.12</a:t>
                      </a:r>
                    </a:p>
                  </a:txBody>
                  <a:tcPr anchor="ctr">
                    <a:solidFill>
                      <a:schemeClr val="bg1">
                        <a:lumMod val="85000"/>
                      </a:schemeClr>
                    </a:solidFill>
                  </a:tcPr>
                </a:tc>
                <a:extLst>
                  <a:ext uri="{0D108BD9-81ED-4DB2-BD59-A6C34878D82A}">
                    <a16:rowId xmlns:a16="http://schemas.microsoft.com/office/drawing/2014/main" val="2441574392"/>
                  </a:ext>
                </a:extLst>
              </a:tr>
              <a:tr h="628650">
                <a:tc>
                  <a:txBody>
                    <a:bodyPr/>
                    <a:lstStyle/>
                    <a:p>
                      <a:pPr algn="ctr"/>
                      <a:r>
                        <a:rPr lang="en-US" sz="2000" dirty="0"/>
                        <a:t>Non-resident Undergraduates</a:t>
                      </a:r>
                    </a:p>
                  </a:txBody>
                  <a:tcPr anchor="ctr">
                    <a:solidFill>
                      <a:schemeClr val="bg1">
                        <a:lumMod val="75000"/>
                      </a:schemeClr>
                    </a:solidFill>
                  </a:tcPr>
                </a:tc>
                <a:tc>
                  <a:txBody>
                    <a:bodyPr/>
                    <a:lstStyle/>
                    <a:p>
                      <a:pPr algn="ctr"/>
                      <a:r>
                        <a:rPr lang="en-US" sz="2000" dirty="0"/>
                        <a:t>$785.89</a:t>
                      </a:r>
                    </a:p>
                  </a:txBody>
                  <a:tcPr anchor="ctr">
                    <a:solidFill>
                      <a:schemeClr val="bg1">
                        <a:lumMod val="75000"/>
                      </a:schemeClr>
                    </a:solidFill>
                  </a:tcPr>
                </a:tc>
                <a:tc>
                  <a:txBody>
                    <a:bodyPr/>
                    <a:lstStyle/>
                    <a:p>
                      <a:pPr algn="ctr"/>
                      <a:r>
                        <a:rPr lang="en-US" sz="2000" dirty="0"/>
                        <a:t>$809.47</a:t>
                      </a:r>
                    </a:p>
                  </a:txBody>
                  <a:tcPr anchor="ctr">
                    <a:solidFill>
                      <a:schemeClr val="bg1">
                        <a:lumMod val="75000"/>
                      </a:schemeClr>
                    </a:solidFill>
                  </a:tcPr>
                </a:tc>
                <a:tc>
                  <a:txBody>
                    <a:bodyPr/>
                    <a:lstStyle/>
                    <a:p>
                      <a:pPr algn="ctr"/>
                      <a:r>
                        <a:rPr lang="en-US" sz="2000" dirty="0"/>
                        <a:t>$833.75</a:t>
                      </a:r>
                    </a:p>
                  </a:txBody>
                  <a:tcPr anchor="ctr">
                    <a:solidFill>
                      <a:schemeClr val="bg1">
                        <a:lumMod val="75000"/>
                      </a:schemeClr>
                    </a:solidFill>
                  </a:tcPr>
                </a:tc>
                <a:tc>
                  <a:txBody>
                    <a:bodyPr/>
                    <a:lstStyle/>
                    <a:p>
                      <a:pPr algn="ctr"/>
                      <a:r>
                        <a:rPr lang="en-US" sz="2000" dirty="0"/>
                        <a:t>$858.76</a:t>
                      </a:r>
                    </a:p>
                  </a:txBody>
                  <a:tcPr anchor="ctr">
                    <a:solidFill>
                      <a:schemeClr val="bg1">
                        <a:lumMod val="75000"/>
                      </a:schemeClr>
                    </a:solidFill>
                  </a:tcPr>
                </a:tc>
                <a:extLst>
                  <a:ext uri="{0D108BD9-81ED-4DB2-BD59-A6C34878D82A}">
                    <a16:rowId xmlns:a16="http://schemas.microsoft.com/office/drawing/2014/main" val="1830304261"/>
                  </a:ext>
                </a:extLst>
              </a:tr>
            </a:tbl>
          </a:graphicData>
        </a:graphic>
      </p:graphicFrame>
      <p:cxnSp>
        <p:nvCxnSpPr>
          <p:cNvPr id="5" name="Straight Connector 4"/>
          <p:cNvCxnSpPr/>
          <p:nvPr/>
        </p:nvCxnSpPr>
        <p:spPr bwMode="auto">
          <a:xfrm>
            <a:off x="304800" y="13716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0447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 name="Title 1"/>
          <p:cNvSpPr>
            <a:spLocks noGrp="1"/>
          </p:cNvSpPr>
          <p:nvPr>
            <p:ph type="title"/>
          </p:nvPr>
        </p:nvSpPr>
        <p:spPr>
          <a:xfrm>
            <a:off x="304800" y="228600"/>
            <a:ext cx="8610600" cy="1112838"/>
          </a:xfrm>
        </p:spPr>
        <p:txBody>
          <a:bodyPr>
            <a:normAutofit/>
          </a:bodyPr>
          <a:lstStyle/>
          <a:p>
            <a:pPr algn="l"/>
            <a:r>
              <a:rPr lang="en-US" sz="2800" dirty="0"/>
              <a:t>Guaranteed Tuition Program – Reserve Fund</a:t>
            </a:r>
          </a:p>
        </p:txBody>
      </p:sp>
      <p:sp>
        <p:nvSpPr>
          <p:cNvPr id="7" name="Content Placeholder 2"/>
          <p:cNvSpPr>
            <a:spLocks noGrp="1"/>
          </p:cNvSpPr>
          <p:nvPr>
            <p:ph idx="1"/>
          </p:nvPr>
        </p:nvSpPr>
        <p:spPr>
          <a:xfrm>
            <a:off x="152402" y="1371600"/>
            <a:ext cx="8458198" cy="5108448"/>
          </a:xfrm>
        </p:spPr>
        <p:txBody>
          <a:bodyPr>
            <a:normAutofit/>
          </a:bodyPr>
          <a:lstStyle/>
          <a:p>
            <a:pPr lvl="1">
              <a:spcBef>
                <a:spcPts val="600"/>
              </a:spcBef>
              <a:buFont typeface="Arial" panose="020B0604020202020204" pitchFamily="34" charset="0"/>
              <a:buChar char="•"/>
            </a:pPr>
            <a:r>
              <a:rPr lang="en-US" sz="2400" dirty="0">
                <a:solidFill>
                  <a:schemeClr val="tx1"/>
                </a:solidFill>
              </a:rPr>
              <a:t>New guaranteed program locks tuition and fee rates for new students for five years</a:t>
            </a:r>
          </a:p>
          <a:p>
            <a:pPr lvl="1">
              <a:spcBef>
                <a:spcPts val="600"/>
              </a:spcBef>
              <a:buFont typeface="Arial" panose="020B0604020202020204" pitchFamily="34" charset="0"/>
              <a:buChar char="•"/>
            </a:pPr>
            <a:r>
              <a:rPr lang="en-US" sz="2400" dirty="0">
                <a:solidFill>
                  <a:schemeClr val="tx1"/>
                </a:solidFill>
              </a:rPr>
              <a:t>Institution takes on more risk related to crisis situation (e.g., significant drop in state funding)</a:t>
            </a:r>
          </a:p>
          <a:p>
            <a:pPr lvl="1">
              <a:spcBef>
                <a:spcPts val="600"/>
              </a:spcBef>
              <a:buFont typeface="Arial" panose="020B0604020202020204" pitchFamily="34" charset="0"/>
              <a:buChar char="•"/>
            </a:pPr>
            <a:r>
              <a:rPr lang="en-US" sz="2400" dirty="0">
                <a:solidFill>
                  <a:schemeClr val="tx1"/>
                </a:solidFill>
              </a:rPr>
              <a:t>Tuition increases that would have been applied to all students can only be applied to new cohorts of students</a:t>
            </a:r>
          </a:p>
          <a:p>
            <a:pPr lvl="1">
              <a:spcBef>
                <a:spcPts val="600"/>
              </a:spcBef>
              <a:buFont typeface="Arial" panose="020B0604020202020204" pitchFamily="34" charset="0"/>
              <a:buChar char="•"/>
            </a:pPr>
            <a:r>
              <a:rPr lang="en-US" sz="2400" dirty="0">
                <a:solidFill>
                  <a:schemeClr val="tx1"/>
                </a:solidFill>
              </a:rPr>
              <a:t>Takes longer to adjust budget</a:t>
            </a:r>
          </a:p>
          <a:p>
            <a:pPr lvl="1">
              <a:spcBef>
                <a:spcPts val="600"/>
              </a:spcBef>
              <a:buFont typeface="Arial" panose="020B0604020202020204" pitchFamily="34" charset="0"/>
              <a:buChar char="•"/>
            </a:pPr>
            <a:r>
              <a:rPr lang="en-US" sz="2400" dirty="0">
                <a:solidFill>
                  <a:schemeClr val="tx1"/>
                </a:solidFill>
              </a:rPr>
              <a:t>Strategy:  Establish new reserve fund ($20 million)</a:t>
            </a:r>
          </a:p>
          <a:p>
            <a:pPr lvl="2">
              <a:spcBef>
                <a:spcPts val="600"/>
              </a:spcBef>
              <a:buFont typeface="Arial" panose="020B0604020202020204" pitchFamily="34" charset="0"/>
              <a:buChar char="•"/>
            </a:pPr>
            <a:r>
              <a:rPr lang="en-US" sz="2000" dirty="0">
                <a:solidFill>
                  <a:schemeClr val="tx1"/>
                </a:solidFill>
              </a:rPr>
              <a:t>$4 million of institutional resources</a:t>
            </a:r>
          </a:p>
          <a:p>
            <a:pPr lvl="2">
              <a:spcBef>
                <a:spcPts val="600"/>
              </a:spcBef>
              <a:buFont typeface="Arial" panose="020B0604020202020204" pitchFamily="34" charset="0"/>
              <a:buChar char="•"/>
            </a:pPr>
            <a:r>
              <a:rPr lang="en-US" sz="2000" dirty="0">
                <a:solidFill>
                  <a:schemeClr val="tx1"/>
                </a:solidFill>
              </a:rPr>
              <a:t>$6 million of philanthropy</a:t>
            </a:r>
          </a:p>
          <a:p>
            <a:pPr lvl="2">
              <a:spcBef>
                <a:spcPts val="600"/>
              </a:spcBef>
              <a:buFont typeface="Arial" panose="020B0604020202020204" pitchFamily="34" charset="0"/>
              <a:buChar char="•"/>
            </a:pPr>
            <a:r>
              <a:rPr lang="en-US" sz="2000" dirty="0">
                <a:solidFill>
                  <a:schemeClr val="tx1"/>
                </a:solidFill>
              </a:rPr>
              <a:t>$10 million donor pledge re: crisis situation</a:t>
            </a:r>
          </a:p>
          <a:p>
            <a:pPr marL="0" indent="0">
              <a:buNone/>
            </a:pPr>
            <a:endParaRPr lang="en-US" sz="2400" dirty="0"/>
          </a:p>
        </p:txBody>
      </p:sp>
    </p:spTree>
    <p:extLst>
      <p:ext uri="{BB962C8B-B14F-4D97-AF65-F5344CB8AC3E}">
        <p14:creationId xmlns:p14="http://schemas.microsoft.com/office/powerpoint/2010/main" val="8082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417637"/>
            <a:ext cx="8305800" cy="4983163"/>
          </a:xfrm>
        </p:spPr>
        <p:txBody>
          <a:bodyPr/>
          <a:lstStyle/>
          <a:p>
            <a:pPr>
              <a:spcBef>
                <a:spcPts val="0"/>
              </a:spcBef>
            </a:pPr>
            <a:r>
              <a:rPr lang="en-US" sz="2400" dirty="0"/>
              <a:t>For each entering class year, there is a set resident and non-resident tuition rate per student credit hour (SCH)</a:t>
            </a:r>
          </a:p>
          <a:p>
            <a:pPr>
              <a:spcBef>
                <a:spcPts val="0"/>
              </a:spcBef>
            </a:pPr>
            <a:endParaRPr lang="en-US" sz="2400" dirty="0"/>
          </a:p>
          <a:p>
            <a:pPr>
              <a:spcBef>
                <a:spcPts val="0"/>
              </a:spcBef>
            </a:pPr>
            <a:r>
              <a:rPr lang="en-US" sz="2400" dirty="0"/>
              <a:t>That rate is guaranteed or locked for five years - no matter what</a:t>
            </a:r>
          </a:p>
          <a:p>
            <a:pPr marL="0" indent="0">
              <a:spcBef>
                <a:spcPts val="0"/>
              </a:spcBef>
              <a:buNone/>
            </a:pPr>
            <a:endParaRPr lang="en-US" sz="2400" dirty="0"/>
          </a:p>
          <a:p>
            <a:pPr>
              <a:spcBef>
                <a:spcPts val="0"/>
              </a:spcBef>
            </a:pPr>
            <a:r>
              <a:rPr lang="en-US" sz="2400" dirty="0"/>
              <a:t>Other tuition and fees that are locked include administratively controlled mandatory fees, summer tuition, honors college differential tuition, business school differential tuition and the international student fee</a:t>
            </a:r>
          </a:p>
          <a:p>
            <a:pPr marL="0" indent="0">
              <a:spcBef>
                <a:spcPts val="0"/>
              </a:spcBef>
              <a:buNone/>
            </a:pPr>
            <a:endParaRPr lang="en-US" sz="2400" dirty="0"/>
          </a:p>
          <a:p>
            <a:pPr>
              <a:spcBef>
                <a:spcPts val="0"/>
              </a:spcBef>
            </a:pPr>
            <a:r>
              <a:rPr lang="en-US" sz="2400" dirty="0"/>
              <a:t>Students know the expected cost of their education before they decide to come to the University of Oregon</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304800"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Framework – Guaranteed Tuition Program </a:t>
            </a:r>
          </a:p>
          <a:p>
            <a:pPr algn="l"/>
            <a:r>
              <a:rPr lang="en-US" sz="2800" dirty="0"/>
              <a:t>for Undergraduate Students </a:t>
            </a:r>
            <a:endParaRPr lang="en-US" sz="2800" kern="0" dirty="0">
              <a:latin typeface="Arial" panose="020B0604020202020204" pitchFamily="34" charset="0"/>
              <a:cs typeface="Arial" panose="020B0604020202020204" pitchFamily="34" charset="0"/>
            </a:endParaRP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2484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196" cy="1746036"/>
          </a:xfrm>
        </p:spPr>
        <p:txBody>
          <a:bodyPr/>
          <a:lstStyle/>
          <a:p>
            <a:pPr algn="l"/>
            <a:r>
              <a:rPr lang="en-US" sz="2800" dirty="0"/>
              <a:t>Average Historical Annual Undergraduate Tuition Rate Increases – Analysis conducted in FY2020</a:t>
            </a:r>
          </a:p>
        </p:txBody>
      </p:sp>
      <p:sp>
        <p:nvSpPr>
          <p:cNvPr id="3" name="Content Placeholder 2"/>
          <p:cNvSpPr>
            <a:spLocks noGrp="1"/>
          </p:cNvSpPr>
          <p:nvPr>
            <p:ph idx="1"/>
          </p:nvPr>
        </p:nvSpPr>
        <p:spPr>
          <a:xfrm>
            <a:off x="856211" y="3304701"/>
            <a:ext cx="3059084" cy="644230"/>
          </a:xfrm>
        </p:spPr>
        <p:txBody>
          <a:bodyPr/>
          <a:lstStyle/>
          <a:p>
            <a:pPr marL="0" indent="0">
              <a:buNone/>
            </a:pPr>
            <a:r>
              <a:rPr lang="en-US" dirty="0"/>
              <a:t>Resident</a:t>
            </a:r>
          </a:p>
        </p:txBody>
      </p:sp>
      <p:sp>
        <p:nvSpPr>
          <p:cNvPr id="5" name="Content Placeholder 2"/>
          <p:cNvSpPr txBox="1">
            <a:spLocks/>
          </p:cNvSpPr>
          <p:nvPr/>
        </p:nvSpPr>
        <p:spPr bwMode="auto">
          <a:xfrm>
            <a:off x="856211" y="4664771"/>
            <a:ext cx="3059084" cy="644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buNone/>
            </a:pPr>
            <a:r>
              <a:rPr lang="en-US" kern="0" dirty="0"/>
              <a:t>Non-resident </a:t>
            </a:r>
          </a:p>
        </p:txBody>
      </p:sp>
      <p:sp>
        <p:nvSpPr>
          <p:cNvPr id="6" name="Content Placeholder 2"/>
          <p:cNvSpPr txBox="1">
            <a:spLocks/>
          </p:cNvSpPr>
          <p:nvPr/>
        </p:nvSpPr>
        <p:spPr bwMode="auto">
          <a:xfrm>
            <a:off x="4569435"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10 Year Average </a:t>
            </a:r>
          </a:p>
        </p:txBody>
      </p:sp>
      <p:sp>
        <p:nvSpPr>
          <p:cNvPr id="7" name="Content Placeholder 2"/>
          <p:cNvSpPr txBox="1">
            <a:spLocks/>
          </p:cNvSpPr>
          <p:nvPr/>
        </p:nvSpPr>
        <p:spPr bwMode="auto">
          <a:xfrm>
            <a:off x="6738848"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5 Year Average </a:t>
            </a:r>
          </a:p>
        </p:txBody>
      </p:sp>
      <p:sp>
        <p:nvSpPr>
          <p:cNvPr id="8" name="TextBox 7"/>
          <p:cNvSpPr txBox="1"/>
          <p:nvPr/>
        </p:nvSpPr>
        <p:spPr>
          <a:xfrm>
            <a:off x="4739843" y="3442150"/>
            <a:ext cx="1055717" cy="461665"/>
          </a:xfrm>
          <a:prstGeom prst="rect">
            <a:avLst/>
          </a:prstGeom>
          <a:noFill/>
        </p:spPr>
        <p:txBody>
          <a:bodyPr wrap="square" rtlCol="0">
            <a:spAutoFit/>
          </a:bodyPr>
          <a:lstStyle/>
          <a:p>
            <a:pPr algn="ctr"/>
            <a:r>
              <a:rPr lang="en-US" sz="2400" dirty="0"/>
              <a:t>5.4%</a:t>
            </a:r>
          </a:p>
        </p:txBody>
      </p:sp>
      <p:sp>
        <p:nvSpPr>
          <p:cNvPr id="9" name="TextBox 8"/>
          <p:cNvSpPr txBox="1"/>
          <p:nvPr/>
        </p:nvSpPr>
        <p:spPr>
          <a:xfrm>
            <a:off x="4739844" y="4802220"/>
            <a:ext cx="1055717" cy="461665"/>
          </a:xfrm>
          <a:prstGeom prst="rect">
            <a:avLst/>
          </a:prstGeom>
          <a:noFill/>
        </p:spPr>
        <p:txBody>
          <a:bodyPr wrap="square" rtlCol="0">
            <a:spAutoFit/>
          </a:bodyPr>
          <a:lstStyle/>
          <a:p>
            <a:pPr algn="ctr"/>
            <a:r>
              <a:rPr lang="en-US" sz="2400" dirty="0"/>
              <a:t>4.4%</a:t>
            </a:r>
          </a:p>
        </p:txBody>
      </p:sp>
      <p:sp>
        <p:nvSpPr>
          <p:cNvPr id="10" name="TextBox 9"/>
          <p:cNvSpPr txBox="1"/>
          <p:nvPr/>
        </p:nvSpPr>
        <p:spPr>
          <a:xfrm>
            <a:off x="6960516" y="3442150"/>
            <a:ext cx="1055717" cy="461665"/>
          </a:xfrm>
          <a:prstGeom prst="rect">
            <a:avLst/>
          </a:prstGeom>
          <a:noFill/>
        </p:spPr>
        <p:txBody>
          <a:bodyPr wrap="square" rtlCol="0">
            <a:spAutoFit/>
          </a:bodyPr>
          <a:lstStyle/>
          <a:p>
            <a:pPr algn="ctr"/>
            <a:r>
              <a:rPr lang="en-US" sz="2400" dirty="0"/>
              <a:t>5.0%</a:t>
            </a:r>
          </a:p>
        </p:txBody>
      </p:sp>
      <p:sp>
        <p:nvSpPr>
          <p:cNvPr id="11" name="TextBox 10"/>
          <p:cNvSpPr txBox="1"/>
          <p:nvPr/>
        </p:nvSpPr>
        <p:spPr>
          <a:xfrm>
            <a:off x="6960517" y="4802220"/>
            <a:ext cx="1055717" cy="461665"/>
          </a:xfrm>
          <a:prstGeom prst="rect">
            <a:avLst/>
          </a:prstGeom>
          <a:noFill/>
        </p:spPr>
        <p:txBody>
          <a:bodyPr wrap="square" rtlCol="0">
            <a:spAutoFit/>
          </a:bodyPr>
          <a:lstStyle/>
          <a:p>
            <a:pPr algn="ctr"/>
            <a:r>
              <a:rPr lang="en-US" sz="2400" dirty="0"/>
              <a:t>3.3%</a:t>
            </a:r>
          </a:p>
        </p:txBody>
      </p:sp>
      <p:cxnSp>
        <p:nvCxnSpPr>
          <p:cNvPr id="12" name="Straight Connector 11"/>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019422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345776"/>
            <a:ext cx="8459638" cy="1342733"/>
          </a:xfrm>
        </p:spPr>
        <p:txBody>
          <a:bodyPr/>
          <a:lstStyle/>
          <a:p>
            <a:r>
              <a:rPr lang="en-US" sz="2000" dirty="0"/>
              <a:t/>
            </a:r>
            <a:br>
              <a:rPr lang="en-US" sz="2000" dirty="0"/>
            </a:br>
            <a:r>
              <a:rPr lang="en-US" sz="2000" dirty="0"/>
              <a:t>New Resident Undergraduate Students </a:t>
            </a:r>
            <a:br>
              <a:rPr lang="en-US" sz="2000" dirty="0"/>
            </a:br>
            <a:r>
              <a:rPr lang="en-US" sz="2000" dirty="0"/>
              <a:t>Analysis Conducted in FY2020</a:t>
            </a:r>
            <a:br>
              <a:rPr lang="en-US" sz="2000" dirty="0"/>
            </a:br>
            <a:r>
              <a:rPr lang="en-US" sz="2000" dirty="0"/>
              <a:t>Graduation Time 4 yrs</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4638128"/>
              </p:ext>
            </p:extLst>
          </p:nvPr>
        </p:nvGraphicFramePr>
        <p:xfrm>
          <a:off x="1084417" y="2191413"/>
          <a:ext cx="6788989" cy="398078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560208" y="4050709"/>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$1,018</a:t>
            </a:r>
          </a:p>
        </p:txBody>
      </p:sp>
      <p:sp>
        <p:nvSpPr>
          <p:cNvPr id="3" name="Rectangle 2"/>
          <p:cNvSpPr/>
          <p:nvPr/>
        </p:nvSpPr>
        <p:spPr>
          <a:xfrm>
            <a:off x="7560208" y="2191413"/>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$1,050</a:t>
            </a:r>
          </a:p>
        </p:txBody>
      </p:sp>
    </p:spTree>
    <p:extLst>
      <p:ext uri="{BB962C8B-B14F-4D97-AF65-F5344CB8AC3E}">
        <p14:creationId xmlns:p14="http://schemas.microsoft.com/office/powerpoint/2010/main" val="6688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228600"/>
            <a:ext cx="8459638" cy="1605950"/>
          </a:xfrm>
        </p:spPr>
        <p:txBody>
          <a:bodyPr/>
          <a:lstStyle/>
          <a:p>
            <a:r>
              <a:rPr lang="en-US" sz="2000" dirty="0"/>
              <a:t/>
            </a:r>
            <a:br>
              <a:rPr lang="en-US" sz="2000" dirty="0"/>
            </a:br>
            <a:r>
              <a:rPr lang="en-US" sz="2000" dirty="0"/>
              <a:t>New Resident Undergraduate Students </a:t>
            </a:r>
            <a:br>
              <a:rPr lang="en-US" sz="2000" dirty="0"/>
            </a:br>
            <a:r>
              <a:rPr lang="en-US" sz="2000" dirty="0"/>
              <a:t>Graduation Time 5 </a:t>
            </a:r>
            <a:r>
              <a:rPr lang="en-US" sz="2000" dirty="0" err="1"/>
              <a:t>yrs</a:t>
            </a:r>
            <a:r>
              <a:rPr lang="en-US" sz="2000" dirty="0"/>
              <a:t/>
            </a:r>
            <a:br>
              <a:rPr lang="en-US" sz="2000" dirty="0"/>
            </a:br>
            <a:r>
              <a:rPr lang="en-US" sz="2000" dirty="0"/>
              <a:t>Analysis Conducted in FY2020</a:t>
            </a:r>
            <a:br>
              <a:rPr lang="en-US" sz="2000" dirty="0"/>
            </a:br>
            <a:r>
              <a:rPr lang="en-US" sz="2000" dirty="0"/>
              <a:t>Assumed Annual Increases 5% - Average 5 Year Historical Rate </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61277212"/>
              </p:ext>
            </p:extLst>
          </p:nvPr>
        </p:nvGraphicFramePr>
        <p:xfrm>
          <a:off x="621859" y="1919893"/>
          <a:ext cx="6788989" cy="4150714"/>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162800" y="4007950"/>
            <a:ext cx="1258700" cy="1200329"/>
          </a:xfrm>
          <a:prstGeom prst="rect">
            <a:avLst/>
          </a:prstGeom>
        </p:spPr>
        <p:txBody>
          <a:bodyPr wrap="square">
            <a:spAutoFit/>
          </a:bodyPr>
          <a:lstStyle/>
          <a:p>
            <a:pPr algn="ctr"/>
            <a:r>
              <a:rPr lang="en-US" dirty="0"/>
              <a:t>Total Tuition</a:t>
            </a:r>
          </a:p>
          <a:p>
            <a:pPr algn="ctr"/>
            <a:r>
              <a:rPr lang="en-US" dirty="0"/>
              <a:t>Paid</a:t>
            </a:r>
          </a:p>
          <a:p>
            <a:pPr algn="ctr"/>
            <a:r>
              <a:rPr lang="en-US" dirty="0"/>
              <a:t>$1,273 </a:t>
            </a:r>
          </a:p>
        </p:txBody>
      </p:sp>
      <p:sp>
        <p:nvSpPr>
          <p:cNvPr id="3" name="Rectangle 2"/>
          <p:cNvSpPr/>
          <p:nvPr/>
        </p:nvSpPr>
        <p:spPr>
          <a:xfrm>
            <a:off x="7266050" y="2078736"/>
            <a:ext cx="1052201" cy="1200329"/>
          </a:xfrm>
          <a:prstGeom prst="rect">
            <a:avLst/>
          </a:prstGeom>
        </p:spPr>
        <p:txBody>
          <a:bodyPr wrap="square">
            <a:spAutoFit/>
          </a:bodyPr>
          <a:lstStyle/>
          <a:p>
            <a:pPr algn="ctr"/>
            <a:r>
              <a:rPr lang="en-US" dirty="0"/>
              <a:t>Total Tuition</a:t>
            </a:r>
          </a:p>
          <a:p>
            <a:pPr algn="ctr"/>
            <a:r>
              <a:rPr lang="en-US" dirty="0"/>
              <a:t>Paid</a:t>
            </a:r>
          </a:p>
          <a:p>
            <a:pPr algn="ctr"/>
            <a:r>
              <a:rPr lang="en-US" dirty="0"/>
              <a:t>$1,346</a:t>
            </a:r>
          </a:p>
        </p:txBody>
      </p:sp>
    </p:spTree>
    <p:extLst>
      <p:ext uri="{BB962C8B-B14F-4D97-AF65-F5344CB8AC3E}">
        <p14:creationId xmlns:p14="http://schemas.microsoft.com/office/powerpoint/2010/main" val="3826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230418"/>
            <a:ext cx="8459638" cy="1598382"/>
          </a:xfrm>
        </p:spPr>
        <p:txBody>
          <a:bodyPr/>
          <a:lstStyle/>
          <a:p>
            <a:r>
              <a:rPr lang="en-US" sz="2000" dirty="0"/>
              <a:t>New Resident Undergraduate Students </a:t>
            </a:r>
            <a:br>
              <a:rPr lang="en-US" sz="2000" dirty="0"/>
            </a:br>
            <a:r>
              <a:rPr lang="en-US" sz="2000" dirty="0"/>
              <a:t>Graduation Time 8 </a:t>
            </a:r>
            <a:r>
              <a:rPr lang="en-US" sz="2000" dirty="0" err="1"/>
              <a:t>yrs</a:t>
            </a:r>
            <a:r>
              <a:rPr lang="en-US" sz="2000" dirty="0"/>
              <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p>
        </p:txBody>
      </p:sp>
      <p:sp>
        <p:nvSpPr>
          <p:cNvPr id="9" name="Rectangle 8"/>
          <p:cNvSpPr/>
          <p:nvPr/>
        </p:nvSpPr>
        <p:spPr>
          <a:xfrm>
            <a:off x="7423292" y="4114800"/>
            <a:ext cx="1030602" cy="1200329"/>
          </a:xfrm>
          <a:prstGeom prst="rect">
            <a:avLst/>
          </a:prstGeom>
        </p:spPr>
        <p:txBody>
          <a:bodyPr wrap="square">
            <a:spAutoFit/>
          </a:bodyPr>
          <a:lstStyle/>
          <a:p>
            <a:pPr algn="ctr"/>
            <a:r>
              <a:rPr lang="en-US" dirty="0"/>
              <a:t>Total Tuition</a:t>
            </a:r>
          </a:p>
          <a:p>
            <a:pPr algn="ctr"/>
            <a:r>
              <a:rPr lang="en-US" dirty="0"/>
              <a:t>Paid</a:t>
            </a:r>
          </a:p>
          <a:p>
            <a:pPr algn="ctr"/>
            <a:r>
              <a:rPr lang="en-US" dirty="0"/>
              <a:t>$2,116 </a:t>
            </a:r>
          </a:p>
        </p:txBody>
      </p:sp>
      <p:sp>
        <p:nvSpPr>
          <p:cNvPr id="3" name="Rectangle 2"/>
          <p:cNvSpPr/>
          <p:nvPr/>
        </p:nvSpPr>
        <p:spPr>
          <a:xfrm>
            <a:off x="7391400" y="1854119"/>
            <a:ext cx="1062494" cy="1200329"/>
          </a:xfrm>
          <a:prstGeom prst="rect">
            <a:avLst/>
          </a:prstGeom>
        </p:spPr>
        <p:txBody>
          <a:bodyPr wrap="square">
            <a:spAutoFit/>
          </a:bodyPr>
          <a:lstStyle/>
          <a:p>
            <a:pPr algn="ctr"/>
            <a:r>
              <a:rPr lang="en-US" dirty="0"/>
              <a:t>Total Tuition</a:t>
            </a:r>
          </a:p>
          <a:p>
            <a:pPr algn="ctr"/>
            <a:r>
              <a:rPr lang="en-US" dirty="0"/>
              <a:t>Paid</a:t>
            </a:r>
          </a:p>
          <a:p>
            <a:pPr algn="ctr"/>
            <a:r>
              <a:rPr lang="en-US" dirty="0"/>
              <a:t>$2,326</a:t>
            </a:r>
          </a:p>
        </p:txBody>
      </p:sp>
      <p:graphicFrame>
        <p:nvGraphicFramePr>
          <p:cNvPr id="8" name="Content Placeholder 7"/>
          <p:cNvGraphicFramePr>
            <a:graphicFrameLocks noGrp="1"/>
          </p:cNvGraphicFramePr>
          <p:nvPr>
            <p:ph idx="1"/>
          </p:nvPr>
        </p:nvGraphicFramePr>
        <p:xfrm>
          <a:off x="457199" y="1957066"/>
          <a:ext cx="7046599" cy="4419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37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Graphic spid="8" grpId="0" uiExpand="1">
        <p:bldSub>
          <a:bldChart bld="series"/>
        </p:bldSub>
      </p:bldGraphic>
      <p:bldGraphic spid="8" grpId="1" uiExpand="1">
        <p:bldSub>
          <a:bldChart bld="series"/>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93837"/>
            <a:ext cx="7651173" cy="4983163"/>
          </a:xfrm>
        </p:spPr>
        <p:txBody>
          <a:bodyPr/>
          <a:lstStyle/>
          <a:p>
            <a:pPr>
              <a:spcBef>
                <a:spcPts val="0"/>
              </a:spcBef>
              <a:spcAft>
                <a:spcPts val="600"/>
              </a:spcAft>
            </a:pPr>
            <a:endParaRPr lang="en-US" sz="1800" dirty="0">
              <a:cs typeface="Arial"/>
            </a:endParaRPr>
          </a:p>
          <a:p>
            <a:r>
              <a:rPr lang="en-US" sz="2000" b="1" i="1" dirty="0">
                <a:cs typeface="Arial"/>
              </a:rPr>
              <a:t>Financial Predictability:  </a:t>
            </a:r>
            <a:r>
              <a:rPr lang="en-US" sz="2000" dirty="0">
                <a:cs typeface="Arial"/>
              </a:rPr>
              <a:t>Tuition rates are locked in for five years – students and their families know ahead of time exactly what they are going to pay for their education.</a:t>
            </a:r>
          </a:p>
          <a:p>
            <a:pPr marL="0" indent="0">
              <a:buNone/>
            </a:pPr>
            <a:endParaRPr lang="en-US" sz="2000" dirty="0">
              <a:cs typeface="Arial"/>
            </a:endParaRPr>
          </a:p>
          <a:p>
            <a:r>
              <a:rPr lang="en-US" sz="2000" b="1" i="1" dirty="0">
                <a:cs typeface="Arial"/>
              </a:rPr>
              <a:t>Peace of Mind:  </a:t>
            </a:r>
            <a:r>
              <a:rPr lang="en-US" sz="2000" dirty="0">
                <a:cs typeface="Arial"/>
              </a:rPr>
              <a:t>The guaranteed tuition program functions as a insurance policy for students.  Regardless of what happens to state funding or other costs, their tuition rates are guaranteed for five years.</a:t>
            </a:r>
          </a:p>
          <a:p>
            <a:pPr marL="0" indent="0">
              <a:buNone/>
            </a:pPr>
            <a:endParaRPr lang="en-US" sz="2000" dirty="0">
              <a:cs typeface="Arial"/>
            </a:endParaRPr>
          </a:p>
          <a:p>
            <a:r>
              <a:rPr lang="en-US" sz="2000" b="1" i="1" dirty="0">
                <a:cs typeface="Arial"/>
              </a:rPr>
              <a:t>Protection of Scholarship Value</a:t>
            </a:r>
            <a:r>
              <a:rPr lang="en-US" sz="2000" dirty="0">
                <a:cs typeface="Arial"/>
              </a:rPr>
              <a:t>:  Many scholarships are currently fixed dollar amounts.  Under a guaranteed tuition program, the value of these scholarships remains the same over their college career.</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10600" cy="1112838"/>
          </a:xfrm>
        </p:spPr>
        <p:txBody>
          <a:bodyPr/>
          <a:lstStyle/>
          <a:p>
            <a:pPr algn="l"/>
            <a:r>
              <a:rPr lang="en-US" sz="2800" dirty="0"/>
              <a:t>Advantages of Guaranteed Tuition Program</a:t>
            </a:r>
            <a:br>
              <a:rPr lang="en-US" sz="2800" dirty="0"/>
            </a:br>
            <a:r>
              <a:rPr lang="en-US" sz="2800" dirty="0"/>
              <a:t>for Students</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6453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61744"/>
            <a:ext cx="7786948" cy="4983163"/>
          </a:xfrm>
        </p:spPr>
        <p:txBody>
          <a:bodyPr/>
          <a:lstStyle/>
          <a:p>
            <a:pPr>
              <a:spcBef>
                <a:spcPts val="0"/>
              </a:spcBef>
              <a:spcAft>
                <a:spcPts val="600"/>
              </a:spcAft>
            </a:pPr>
            <a:endParaRPr lang="en-US" sz="2000" dirty="0">
              <a:cs typeface="Arial"/>
            </a:endParaRPr>
          </a:p>
          <a:p>
            <a:r>
              <a:rPr lang="en-US" sz="2000" b="1" i="1" dirty="0">
                <a:cs typeface="Arial"/>
              </a:rPr>
              <a:t>Recruiting:  </a:t>
            </a:r>
            <a:r>
              <a:rPr lang="en-US" sz="2000" dirty="0">
                <a:cs typeface="Arial"/>
              </a:rPr>
              <a:t>The stronger value proposition of a locked-in rate should be very attractive to new students.  This should help support the institution’s enrollment growth initiative.</a:t>
            </a:r>
          </a:p>
          <a:p>
            <a:pPr marL="0" indent="0">
              <a:buNone/>
            </a:pPr>
            <a:endParaRPr lang="en-US" sz="2000" dirty="0">
              <a:cs typeface="Arial"/>
            </a:endParaRPr>
          </a:p>
          <a:p>
            <a:r>
              <a:rPr lang="en-US" sz="2000" b="1" i="1" dirty="0">
                <a:cs typeface="Arial"/>
              </a:rPr>
              <a:t>Retention:  </a:t>
            </a:r>
            <a:r>
              <a:rPr lang="en-US" sz="2000" dirty="0">
                <a:cs typeface="Arial"/>
              </a:rPr>
              <a:t>One of the main reasons students cite for dropping out of school is financial pressure.  This can often be linked to students not anticipating tuition increases throughout their college career.  Having a locked rate for tuition should help with this issue.</a:t>
            </a:r>
          </a:p>
          <a:p>
            <a:pPr marL="0" indent="0">
              <a:buNone/>
            </a:pPr>
            <a:endParaRPr lang="en-US" sz="2000" dirty="0">
              <a:cs typeface="Arial"/>
            </a:endParaRPr>
          </a:p>
          <a:p>
            <a:r>
              <a:rPr lang="en-US" sz="2000" b="1" i="1" dirty="0">
                <a:cs typeface="Arial"/>
              </a:rPr>
              <a:t>Campus Climate:  </a:t>
            </a:r>
            <a:r>
              <a:rPr lang="en-US" sz="2000" dirty="0">
                <a:cs typeface="Arial"/>
              </a:rPr>
              <a:t>Concern about continually rising tuition rates affects students, faculty and staff, and directs time, energy and focus away from other important educational issues.</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86800" cy="1112838"/>
          </a:xfrm>
        </p:spPr>
        <p:txBody>
          <a:bodyPr/>
          <a:lstStyle/>
          <a:p>
            <a:pPr algn="l"/>
            <a:r>
              <a:rPr lang="en-US" sz="2800" dirty="0"/>
              <a:t>Advantages of Guaranteed Tuition Program</a:t>
            </a:r>
            <a:br>
              <a:rPr lang="en-US" sz="2800" dirty="0"/>
            </a:br>
            <a:r>
              <a:rPr lang="en-US" sz="2800" dirty="0"/>
              <a:t>for </a:t>
            </a:r>
            <a:r>
              <a:rPr lang="en-US" sz="2800" dirty="0" smtClean="0"/>
              <a:t>the Institution</a:t>
            </a:r>
            <a:endParaRPr lang="en-US" sz="2800" dirty="0"/>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5737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76200"/>
            <a:ext cx="8610600" cy="1112838"/>
          </a:xfrm>
        </p:spPr>
        <p:txBody>
          <a:bodyPr/>
          <a:lstStyle/>
          <a:p>
            <a:pPr algn="l"/>
            <a:r>
              <a:rPr lang="en-US" sz="2800" dirty="0"/>
              <a:t>Guaranteed Tuition at Other Universities</a:t>
            </a:r>
            <a:br>
              <a:rPr lang="en-US" sz="2800" dirty="0"/>
            </a:br>
            <a:r>
              <a:rPr lang="en-US" sz="2800" dirty="0"/>
              <a:t>(Research conducted in 2020)</a:t>
            </a:r>
          </a:p>
        </p:txBody>
      </p:sp>
      <p:sp>
        <p:nvSpPr>
          <p:cNvPr id="6" name="Slide Number Placeholder 3"/>
          <p:cNvSpPr>
            <a:spLocks noGrp="1"/>
          </p:cNvSpPr>
          <p:nvPr>
            <p:ph type="sldNum" sz="quarter" idx="12"/>
          </p:nvPr>
        </p:nvSpPr>
        <p:spPr>
          <a:xfrm>
            <a:off x="7010400" y="6553200"/>
            <a:ext cx="2133600" cy="304800"/>
          </a:xfrm>
        </p:spPr>
        <p:txBody>
          <a:bodyPr/>
          <a:lstStyle/>
          <a:p>
            <a:pPr>
              <a:defRPr/>
            </a:pPr>
            <a:fld id="{9CC6899E-5337-4D3D-A914-C1463440860A}" type="slidenum">
              <a:rPr lang="en-US" smtClean="0"/>
              <a:pPr>
                <a:defRPr/>
              </a:pPr>
              <a:t>9</a:t>
            </a:fld>
            <a:endParaRPr lang="en-US" dirty="0"/>
          </a:p>
        </p:txBody>
      </p:sp>
      <p:cxnSp>
        <p:nvCxnSpPr>
          <p:cNvPr id="7" name="Straight Connector 6"/>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11" name="Group 10"/>
          <p:cNvGrpSpPr/>
          <p:nvPr/>
        </p:nvGrpSpPr>
        <p:grpSpPr>
          <a:xfrm>
            <a:off x="228600" y="1510009"/>
            <a:ext cx="8763000" cy="4662191"/>
            <a:chOff x="263525" y="1510009"/>
            <a:chExt cx="8347075" cy="4128791"/>
          </a:xfrm>
        </p:grpSpPr>
        <p:pic>
          <p:nvPicPr>
            <p:cNvPr id="3" name="Picture 2"/>
            <p:cNvPicPr>
              <a:picLocks noChangeAspect="1"/>
            </p:cNvPicPr>
            <p:nvPr/>
          </p:nvPicPr>
          <p:blipFill>
            <a:blip r:embed="rId3"/>
            <a:stretch>
              <a:fillRect/>
            </a:stretch>
          </p:blipFill>
          <p:spPr>
            <a:xfrm>
              <a:off x="263525" y="1510009"/>
              <a:ext cx="8347075" cy="3290341"/>
            </a:xfrm>
            <a:prstGeom prst="rect">
              <a:avLst/>
            </a:prstGeom>
          </p:spPr>
        </p:pic>
        <p:pic>
          <p:nvPicPr>
            <p:cNvPr id="5" name="Picture 4"/>
            <p:cNvPicPr>
              <a:picLocks noChangeAspect="1"/>
            </p:cNvPicPr>
            <p:nvPr/>
          </p:nvPicPr>
          <p:blipFill>
            <a:blip r:embed="rId4"/>
            <a:stretch>
              <a:fillRect/>
            </a:stretch>
          </p:blipFill>
          <p:spPr>
            <a:xfrm>
              <a:off x="263525" y="5108619"/>
              <a:ext cx="5943600" cy="530181"/>
            </a:xfrm>
            <a:prstGeom prst="rect">
              <a:avLst/>
            </a:prstGeom>
          </p:spPr>
        </p:pic>
      </p:grpSp>
    </p:spTree>
    <p:extLst>
      <p:ext uri="{BB962C8B-B14F-4D97-AF65-F5344CB8AC3E}">
        <p14:creationId xmlns:p14="http://schemas.microsoft.com/office/powerpoint/2010/main" val="2344366412"/>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40467</TotalTime>
  <Words>699</Words>
  <Application>Microsoft Office PowerPoint</Application>
  <PresentationFormat>On-screen Show (4:3)</PresentationFormat>
  <Paragraphs>92</Paragraphs>
  <Slides>11</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Guaranteed Tuition Program </vt:lpstr>
      <vt:lpstr>PowerPoint Presentation</vt:lpstr>
      <vt:lpstr>Average Historical Annual Undergraduate Tuition Rate Increases – Analysis conducted in FY2020</vt:lpstr>
      <vt:lpstr> New Resident Undergraduate Students  Analysis Conducted in FY2020 Graduation Time 4 yrs Assumed Annual Increases 5% - Average 5 Year Historical Rate 5 year Guaranteed rate $254.62 per SCH (9.75% increase) </vt:lpstr>
      <vt:lpstr> New Resident Undergraduate Students  Graduation Time 5 yrs Analysis Conducted in FY2020 Assumed Annual Increases 5% - Average 5 Year Historical Rate  5 year Guaranteed rate $254.62 per SCH (9.75% increase) </vt:lpstr>
      <vt:lpstr>New Resident Undergraduate Students  Graduation Time 8 yrs Analysis Conducted in FY2020 Assumed Annual Increases 5% - Average 5 Year Historical Rate 5 year Guaranteed rate $254.62 per SCH (9.75% increase)</vt:lpstr>
      <vt:lpstr>Advantages of Guaranteed Tuition Program for Students</vt:lpstr>
      <vt:lpstr>Advantages of Guaranteed Tuition Program for the Institution</vt:lpstr>
      <vt:lpstr>Guaranteed Tuition at Other Universities (Research conducted in 2020)</vt:lpstr>
      <vt:lpstr>Students who started prior to the Tuition Guarantee Program </vt:lpstr>
      <vt:lpstr>Guaranteed Tuition Program – Reserve Fund</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Author</cp:lastModifiedBy>
  <cp:revision>1390</cp:revision>
  <cp:lastPrinted>2024-10-28T19:29:21Z</cp:lastPrinted>
  <dcterms:created xsi:type="dcterms:W3CDTF">2006-10-01T23:20:38Z</dcterms:created>
  <dcterms:modified xsi:type="dcterms:W3CDTF">2024-10-28T19:33:55Z</dcterms:modified>
</cp:coreProperties>
</file>