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361" r:id="rId2"/>
    <p:sldId id="668" r:id="rId3"/>
    <p:sldId id="676" r:id="rId4"/>
    <p:sldId id="669" r:id="rId5"/>
    <p:sldId id="670" r:id="rId6"/>
    <p:sldId id="671" r:id="rId7"/>
    <p:sldId id="672" r:id="rId8"/>
    <p:sldId id="673" r:id="rId9"/>
    <p:sldId id="674" r:id="rId10"/>
  </p:sldIdLst>
  <p:sldSz cx="9144000" cy="6858000" type="screen4x3"/>
  <p:notesSz cx="7315200" cy="96012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843" userDrawn="1">
          <p15:clr>
            <a:srgbClr val="A4A3A4"/>
          </p15:clr>
        </p15:guide>
        <p15:guide id="2" pos="1676" userDrawn="1">
          <p15:clr>
            <a:srgbClr val="A4A3A4"/>
          </p15:clr>
        </p15:guide>
        <p15:guide id="3" pos="1683" userDrawn="1">
          <p15:clr>
            <a:srgbClr val="A4A3A4"/>
          </p15:clr>
        </p15:guide>
        <p15:guide id="4" orient="horz" pos="3025" userDrawn="1">
          <p15:clr>
            <a:srgbClr val="A4A3A4"/>
          </p15:clr>
        </p15:guide>
        <p15:guide id="5" pos="2296" userDrawn="1">
          <p15:clr>
            <a:srgbClr val="A4A3A4"/>
          </p15:clr>
        </p15:guide>
        <p15:guide id="6"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3300"/>
    <a:srgbClr val="FF0000"/>
    <a:srgbClr val="009900"/>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8" autoAdjust="0"/>
    <p:restoredTop sz="85546" autoAdjust="0"/>
  </p:normalViewPr>
  <p:slideViewPr>
    <p:cSldViewPr>
      <p:cViewPr varScale="1">
        <p:scale>
          <a:sx n="95" d="100"/>
          <a:sy n="95" d="100"/>
        </p:scale>
        <p:origin x="1554"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3843"/>
        <p:guide pos="1676"/>
        <p:guide pos="1683"/>
        <p:guide orient="horz" pos="3025"/>
        <p:guide pos="2296"/>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DB-4C6F-ADB6-5E0513B3171E}"/>
                </c:ext>
              </c:extLst>
            </c:dLbl>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5DC-4828-84A0-4C91F4D39865}"/>
                </c:ext>
              </c:extLst>
            </c:dLbl>
            <c:dLbl>
              <c:idx val="5"/>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169920" cy="480060"/>
          </a:xfrm>
          <a:prstGeom prst="rect">
            <a:avLst/>
          </a:prstGeom>
        </p:spPr>
        <p:txBody>
          <a:bodyPr vert="horz" lIns="95582" tIns="47791" rIns="95582" bIns="47791" rtlCol="0"/>
          <a:lstStyle>
            <a:lvl1pPr algn="l">
              <a:defRPr sz="1300"/>
            </a:lvl1pPr>
          </a:lstStyle>
          <a:p>
            <a:endParaRPr lang="en-US" dirty="0"/>
          </a:p>
        </p:txBody>
      </p:sp>
      <p:sp>
        <p:nvSpPr>
          <p:cNvPr id="3" name="Date Placeholder 2"/>
          <p:cNvSpPr>
            <a:spLocks noGrp="1"/>
          </p:cNvSpPr>
          <p:nvPr>
            <p:ph type="dt" sz="quarter" idx="1"/>
          </p:nvPr>
        </p:nvSpPr>
        <p:spPr>
          <a:xfrm>
            <a:off x="4143589" y="3"/>
            <a:ext cx="3169920" cy="480060"/>
          </a:xfrm>
          <a:prstGeom prst="rect">
            <a:avLst/>
          </a:prstGeom>
        </p:spPr>
        <p:txBody>
          <a:bodyPr vert="horz" lIns="95582" tIns="47791" rIns="95582" bIns="47791" rtlCol="0"/>
          <a:lstStyle>
            <a:lvl1pPr algn="r">
              <a:defRPr sz="1300"/>
            </a:lvl1pPr>
          </a:lstStyle>
          <a:p>
            <a:endParaRPr lang="en-US" dirty="0"/>
          </a:p>
        </p:txBody>
      </p:sp>
      <p:sp>
        <p:nvSpPr>
          <p:cNvPr id="4" name="Footer Placeholder 3"/>
          <p:cNvSpPr>
            <a:spLocks noGrp="1"/>
          </p:cNvSpPr>
          <p:nvPr>
            <p:ph type="ftr" sz="quarter" idx="2"/>
          </p:nvPr>
        </p:nvSpPr>
        <p:spPr>
          <a:xfrm>
            <a:off x="1" y="9119476"/>
            <a:ext cx="3169920" cy="480060"/>
          </a:xfrm>
          <a:prstGeom prst="rect">
            <a:avLst/>
          </a:prstGeom>
        </p:spPr>
        <p:txBody>
          <a:bodyPr vert="horz" lIns="95582" tIns="47791" rIns="95582" bIns="4779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9" y="9119476"/>
            <a:ext cx="3169920" cy="480060"/>
          </a:xfrm>
          <a:prstGeom prst="rect">
            <a:avLst/>
          </a:prstGeom>
        </p:spPr>
        <p:txBody>
          <a:bodyPr vert="horz" lIns="95582" tIns="47791" rIns="95582" bIns="47791" rtlCol="0" anchor="b"/>
          <a:lstStyle>
            <a:lvl1pPr algn="r">
              <a:defRPr sz="13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3"/>
            <a:ext cx="3169920" cy="480060"/>
          </a:xfrm>
          <a:prstGeom prst="rect">
            <a:avLst/>
          </a:prstGeom>
          <a:noFill/>
          <a:ln w="9525">
            <a:noFill/>
            <a:miter lim="800000"/>
            <a:headEnd/>
            <a:tailEnd/>
          </a:ln>
          <a:effectLst/>
        </p:spPr>
        <p:txBody>
          <a:bodyPr vert="horz" wrap="square" lIns="95582" tIns="47791" rIns="95582" bIns="47791" numCol="1" anchor="t" anchorCtr="0" compatLnSpc="1">
            <a:prstTxWarp prst="textNoShape">
              <a:avLst/>
            </a:prstTxWarp>
          </a:bodyPr>
          <a:lstStyle>
            <a:lvl1pPr algn="l">
              <a:defRPr sz="1300"/>
            </a:lvl1pPr>
          </a:lstStyle>
          <a:p>
            <a:pPr>
              <a:defRPr/>
            </a:pPr>
            <a:endParaRPr lang="en-US" dirty="0"/>
          </a:p>
        </p:txBody>
      </p:sp>
      <p:sp>
        <p:nvSpPr>
          <p:cNvPr id="7171" name="Rectangle 3"/>
          <p:cNvSpPr>
            <a:spLocks noGrp="1" noChangeArrowheads="1"/>
          </p:cNvSpPr>
          <p:nvPr>
            <p:ph type="dt" idx="1"/>
          </p:nvPr>
        </p:nvSpPr>
        <p:spPr bwMode="auto">
          <a:xfrm>
            <a:off x="4143589" y="3"/>
            <a:ext cx="3169920" cy="480060"/>
          </a:xfrm>
          <a:prstGeom prst="rect">
            <a:avLst/>
          </a:prstGeom>
          <a:noFill/>
          <a:ln w="9525">
            <a:noFill/>
            <a:miter lim="800000"/>
            <a:headEnd/>
            <a:tailEnd/>
          </a:ln>
          <a:effectLst/>
        </p:spPr>
        <p:txBody>
          <a:bodyPr vert="horz" wrap="square" lIns="95582" tIns="47791" rIns="95582" bIns="47791" numCol="1" anchor="t" anchorCtr="0" compatLnSpc="1">
            <a:prstTxWarp prst="textNoShape">
              <a:avLst/>
            </a:prstTxWarp>
          </a:bodyPr>
          <a:lstStyle>
            <a:lvl1pPr algn="r">
              <a:defRPr sz="13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1257300" y="719138"/>
            <a:ext cx="4800600" cy="360203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31521" y="4560571"/>
            <a:ext cx="5852160" cy="4320540"/>
          </a:xfrm>
          <a:prstGeom prst="rect">
            <a:avLst/>
          </a:prstGeom>
          <a:noFill/>
          <a:ln w="9525">
            <a:noFill/>
            <a:miter lim="800000"/>
            <a:headEnd/>
            <a:tailEnd/>
          </a:ln>
          <a:effectLst/>
        </p:spPr>
        <p:txBody>
          <a:bodyPr vert="horz" wrap="square" lIns="95582" tIns="47791" rIns="95582" bIns="4779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9119476"/>
            <a:ext cx="3169920" cy="480060"/>
          </a:xfrm>
          <a:prstGeom prst="rect">
            <a:avLst/>
          </a:prstGeom>
          <a:noFill/>
          <a:ln w="9525">
            <a:noFill/>
            <a:miter lim="800000"/>
            <a:headEnd/>
            <a:tailEnd/>
          </a:ln>
          <a:effectLst/>
        </p:spPr>
        <p:txBody>
          <a:bodyPr vert="horz" wrap="square" lIns="95582" tIns="47791" rIns="95582" bIns="47791" numCol="1" anchor="b" anchorCtr="0" compatLnSpc="1">
            <a:prstTxWarp prst="textNoShape">
              <a:avLst/>
            </a:prstTxWarp>
          </a:bodyPr>
          <a:lstStyle>
            <a:lvl1pPr algn="l">
              <a:defRPr sz="1300"/>
            </a:lvl1pPr>
          </a:lstStyle>
          <a:p>
            <a:pPr>
              <a:defRPr/>
            </a:pPr>
            <a:endParaRPr lang="en-US" dirty="0"/>
          </a:p>
        </p:txBody>
      </p:sp>
      <p:sp>
        <p:nvSpPr>
          <p:cNvPr id="7175" name="Rectangle 7"/>
          <p:cNvSpPr>
            <a:spLocks noGrp="1" noChangeArrowheads="1"/>
          </p:cNvSpPr>
          <p:nvPr>
            <p:ph type="sldNum" sz="quarter" idx="5"/>
          </p:nvPr>
        </p:nvSpPr>
        <p:spPr bwMode="auto">
          <a:xfrm>
            <a:off x="4143589" y="9119476"/>
            <a:ext cx="3169920" cy="480060"/>
          </a:xfrm>
          <a:prstGeom prst="rect">
            <a:avLst/>
          </a:prstGeom>
          <a:noFill/>
          <a:ln w="9525">
            <a:noFill/>
            <a:miter lim="800000"/>
            <a:headEnd/>
            <a:tailEnd/>
          </a:ln>
          <a:effectLst/>
        </p:spPr>
        <p:txBody>
          <a:bodyPr vert="horz" wrap="square" lIns="95582" tIns="47791" rIns="95582" bIns="47791" numCol="1" anchor="b" anchorCtr="0" compatLnSpc="1">
            <a:prstTxWarp prst="textNoShape">
              <a:avLst/>
            </a:prstTxWarp>
          </a:bodyPr>
          <a:lstStyle>
            <a:lvl1pPr algn="r">
              <a:defRPr sz="13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806450"/>
            <a:ext cx="48006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87130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9380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228603"/>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1" y="228603"/>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3"/>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3"/>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cstate="print"/>
          <a:srcRect/>
          <a:stretch>
            <a:fillRect/>
          </a:stretch>
        </p:blipFill>
        <p:spPr bwMode="auto">
          <a:xfrm>
            <a:off x="0" y="0"/>
            <a:ext cx="9144000" cy="1074738"/>
          </a:xfrm>
          <a:prstGeom prst="rect">
            <a:avLst/>
          </a:prstGeom>
          <a:noFill/>
          <a:ln w="9525">
            <a:noFill/>
            <a:miter lim="800000"/>
            <a:headEnd/>
            <a:tailEnd/>
          </a:ln>
        </p:spPr>
      </p:pic>
      <p:sp>
        <p:nvSpPr>
          <p:cNvPr id="3" name="Title 2"/>
          <p:cNvSpPr>
            <a:spLocks noGrp="1"/>
          </p:cNvSpPr>
          <p:nvPr>
            <p:ph type="ctrTitle"/>
          </p:nvPr>
        </p:nvSpPr>
        <p:spPr>
          <a:xfrm>
            <a:off x="685800" y="1524002"/>
            <a:ext cx="7772400" cy="1470025"/>
          </a:xfrm>
        </p:spPr>
        <p:txBody>
          <a:bodyPr/>
          <a:lstStyle/>
          <a:p>
            <a:r>
              <a:rPr lang="en-US" sz="3600" dirty="0"/>
              <a:t>Guaranteed Tuition Program </a:t>
            </a:r>
          </a:p>
        </p:txBody>
      </p:sp>
      <p:sp>
        <p:nvSpPr>
          <p:cNvPr id="2" name="Content Placeholder 1"/>
          <p:cNvSpPr>
            <a:spLocks noGrp="1"/>
          </p:cNvSpPr>
          <p:nvPr>
            <p:ph type="subTitle" idx="1"/>
          </p:nvPr>
        </p:nvSpPr>
        <p:spPr>
          <a:xfrm>
            <a:off x="1447800" y="3886200"/>
            <a:ext cx="6248400" cy="1752600"/>
          </a:xfrm>
        </p:spPr>
        <p:txBody>
          <a:bodyPr/>
          <a:lstStyle/>
          <a:p>
            <a:r>
              <a:rPr lang="en-US" sz="2800" b="1" dirty="0"/>
              <a:t>October 31, 2025</a:t>
            </a:r>
          </a:p>
          <a:p>
            <a:endParaRPr lang="en-US" sz="2000" dirty="0"/>
          </a:p>
          <a:p>
            <a:r>
              <a:rPr lang="en-US" sz="2000" i="1" dirty="0"/>
              <a:t>Tuition and Fee Advisory Board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7"/>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5"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48"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3" y="3442150"/>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4" y="4802220"/>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6" y="3442150"/>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7" y="4802220"/>
            <a:ext cx="1055717" cy="461665"/>
          </a:xfrm>
          <a:prstGeom prst="rect">
            <a:avLst/>
          </a:prstGeom>
          <a:noFill/>
        </p:spPr>
        <p:txBody>
          <a:bodyPr wrap="square" rtlCol="0">
            <a:spAutoFit/>
          </a:bodyPr>
          <a:lstStyle/>
          <a:p>
            <a:pPr algn="ctr"/>
            <a:r>
              <a:rPr lang="en-US" sz="2400" dirty="0"/>
              <a:t>3.3%</a:t>
            </a:r>
          </a:p>
        </p:txBody>
      </p:sp>
      <p:cxnSp>
        <p:nvCxnSpPr>
          <p:cNvPr id="12" name="Straight Connector 11"/>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45776"/>
            <a:ext cx="8459638" cy="1342733"/>
          </a:xfrm>
        </p:spPr>
        <p:txBody>
          <a:bodyPr/>
          <a:lstStyle/>
          <a:p>
            <a:br>
              <a:rPr lang="en-US" sz="2000" dirty="0"/>
            </a:br>
            <a:r>
              <a:rPr lang="en-US" sz="2000" dirty="0"/>
              <a:t>New Resident Undergraduate Students </a:t>
            </a:r>
            <a:br>
              <a:rPr lang="en-US" sz="2000" dirty="0"/>
            </a:br>
            <a:r>
              <a:rPr lang="en-US" sz="2000" dirty="0"/>
              <a:t>Analysis Conducted in FY2020</a:t>
            </a:r>
            <a:br>
              <a:rPr lang="en-US" sz="2000" dirty="0"/>
            </a:br>
            <a:r>
              <a:rPr lang="en-US" sz="2000" dirty="0"/>
              <a:t>Graduation Time 4 yrs</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24638128"/>
              </p:ext>
            </p:extLst>
          </p:nvPr>
        </p:nvGraphicFramePr>
        <p:xfrm>
          <a:off x="1084417" y="2191413"/>
          <a:ext cx="6788989" cy="398078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560208" y="4050709"/>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191413"/>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6688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228600"/>
            <a:ext cx="8459638" cy="1605950"/>
          </a:xfrm>
        </p:spPr>
        <p:txBody>
          <a:bodyPr/>
          <a:lstStyle/>
          <a:p>
            <a:br>
              <a:rPr lang="en-US" sz="2000" dirty="0"/>
            </a:br>
            <a:r>
              <a:rPr lang="en-US" sz="2000" dirty="0"/>
              <a:t>New Resident Undergraduate Students </a:t>
            </a:r>
            <a:br>
              <a:rPr lang="en-US" sz="2000" dirty="0"/>
            </a:br>
            <a:r>
              <a:rPr lang="en-US" sz="2000" dirty="0"/>
              <a:t>Graduation Time 5 </a:t>
            </a:r>
            <a:r>
              <a:rPr lang="en-US" sz="2000" dirty="0" err="1"/>
              <a:t>yrs</a:t>
            </a:r>
            <a:br>
              <a:rPr lang="en-US" sz="2000" dirty="0"/>
            </a:br>
            <a:r>
              <a:rPr lang="en-US" sz="2000" dirty="0"/>
              <a:t>Analysis Conducted in FY2020</a:t>
            </a:r>
            <a:br>
              <a:rPr lang="en-US" sz="2000" dirty="0"/>
            </a:br>
            <a:r>
              <a:rPr lang="en-US" sz="2000" dirty="0"/>
              <a:t>Assumed Annual Increases 5% - Average 5 Year Historical Rate </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61277212"/>
              </p:ext>
            </p:extLst>
          </p:nvPr>
        </p:nvGraphicFramePr>
        <p:xfrm>
          <a:off x="621859" y="1919893"/>
          <a:ext cx="6788989" cy="41507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62800" y="4007950"/>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0" y="2078736"/>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Tree>
    <p:extLst>
      <p:ext uri="{BB962C8B-B14F-4D97-AF65-F5344CB8AC3E}">
        <p14:creationId xmlns:p14="http://schemas.microsoft.com/office/powerpoint/2010/main" val="3826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230418"/>
            <a:ext cx="8459638" cy="1598382"/>
          </a:xfrm>
        </p:spPr>
        <p:txBody>
          <a:bodyPr/>
          <a:lstStyle/>
          <a:p>
            <a:r>
              <a:rPr lang="en-US" sz="2000" dirty="0"/>
              <a:t>New Resident Undergraduate Students </a:t>
            </a:r>
            <a:br>
              <a:rPr lang="en-US" sz="2000" dirty="0"/>
            </a:br>
            <a:r>
              <a:rPr lang="en-US" sz="2000" dirty="0"/>
              <a:t>Graduation Time 8 </a:t>
            </a:r>
            <a:r>
              <a:rPr lang="en-US" sz="2000" dirty="0" err="1"/>
              <a:t>yrs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p>
        </p:txBody>
      </p:sp>
      <p:sp>
        <p:nvSpPr>
          <p:cNvPr id="9" name="Rectangle 8"/>
          <p:cNvSpPr/>
          <p:nvPr/>
        </p:nvSpPr>
        <p:spPr>
          <a:xfrm>
            <a:off x="7423292" y="4114800"/>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854119"/>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nvPr>
        </p:nvGraphicFramePr>
        <p:xfrm>
          <a:off x="457199" y="1957066"/>
          <a:ext cx="7046599" cy="4419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37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93837"/>
            <a:ext cx="7651173" cy="4983163"/>
          </a:xfrm>
        </p:spPr>
        <p:txBody>
          <a:bodyPr/>
          <a:lstStyle/>
          <a:p>
            <a:pPr>
              <a:spcBef>
                <a:spcPts val="0"/>
              </a:spcBef>
              <a:spcAft>
                <a:spcPts val="600"/>
              </a:spcAft>
            </a:pPr>
            <a:endParaRPr lang="en-US" sz="1800" dirty="0">
              <a:cs typeface="Arial"/>
            </a:endParaRPr>
          </a:p>
          <a:p>
            <a:r>
              <a:rPr lang="en-US" sz="2000" b="1" i="1" dirty="0">
                <a:cs typeface="Arial"/>
              </a:rPr>
              <a:t>Financial Predictability: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61744"/>
            <a:ext cx="7786948" cy="4983163"/>
          </a:xfrm>
        </p:spPr>
        <p:txBody>
          <a:bodyPr/>
          <a:lstStyle/>
          <a:p>
            <a:pPr>
              <a:spcBef>
                <a:spcPts val="0"/>
              </a:spcBef>
              <a:spcAft>
                <a:spcPts val="600"/>
              </a:spcAft>
            </a:pPr>
            <a:endParaRPr lang="en-US" sz="2000" dirty="0">
              <a:cs typeface="Arial"/>
            </a:endParaRPr>
          </a:p>
          <a:p>
            <a:r>
              <a:rPr lang="en-US" sz="2000" b="1" i="1" dirty="0">
                <a:cs typeface="Arial"/>
              </a:rPr>
              <a:t>Recruiting: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  </a:t>
            </a:r>
            <a:r>
              <a:rPr lang="en-US" sz="2000" dirty="0">
                <a:cs typeface="Arial"/>
              </a:rPr>
              <a:t>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86800" cy="1112838"/>
          </a:xfrm>
        </p:spPr>
        <p:txBody>
          <a:bodyPr/>
          <a:lstStyle/>
          <a:p>
            <a:pPr algn="l"/>
            <a:r>
              <a:rPr lang="en-US" sz="2800" dirty="0"/>
              <a:t>Advantages of Guaranteed Tuition Program</a:t>
            </a:r>
            <a:br>
              <a:rPr lang="en-US" sz="2800" dirty="0"/>
            </a:br>
            <a:r>
              <a:rPr lang="en-US" sz="2800" dirty="0"/>
              <a:t>for the Institution</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76200"/>
            <a:ext cx="8610600" cy="1112838"/>
          </a:xfrm>
        </p:spPr>
        <p:txBody>
          <a:bodyPr/>
          <a:lstStyle/>
          <a:p>
            <a:pPr algn="l"/>
            <a:r>
              <a:rPr lang="en-US" sz="2800" dirty="0"/>
              <a:t>Guaranteed Tuition at Other Universities</a:t>
            </a:r>
            <a:br>
              <a:rPr lang="en-US" sz="2800" dirty="0"/>
            </a:br>
            <a:r>
              <a:rPr lang="en-US" sz="2800" dirty="0"/>
              <a:t>(Research conducted in 2020)</a:t>
            </a:r>
          </a:p>
        </p:txBody>
      </p:sp>
      <p:sp>
        <p:nvSpPr>
          <p:cNvPr id="6" name="Slide Number Placeholder 3"/>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9</a:t>
            </a:fld>
            <a:endParaRPr lang="en-US" dirty="0"/>
          </a:p>
        </p:txBody>
      </p:sp>
      <p:cxnSp>
        <p:nvCxnSpPr>
          <p:cNvPr id="7" name="Straight Connector 6"/>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11" name="Group 10"/>
          <p:cNvGrpSpPr/>
          <p:nvPr/>
        </p:nvGrpSpPr>
        <p:grpSpPr>
          <a:xfrm>
            <a:off x="228600" y="1510009"/>
            <a:ext cx="8763000" cy="4662191"/>
            <a:chOff x="263525" y="1510009"/>
            <a:chExt cx="8347075" cy="4128791"/>
          </a:xfrm>
        </p:grpSpPr>
        <p:pic>
          <p:nvPicPr>
            <p:cNvPr id="3" name="Picture 2" descr="Table showing 5 institutions and their length of Guaranteed Tuition in years, whether it applies to residents or non-residents or both, mandatory status, inclusion of transfer students, rate after four years, part-time inclusion, and summer inclusion.&#10;&#10;For more information, email dsharp@uoregon.edu. "/>
            <p:cNvPicPr>
              <a:picLocks noChangeAspect="1"/>
            </p:cNvPicPr>
            <p:nvPr/>
          </p:nvPicPr>
          <p:blipFill>
            <a:blip r:embed="rId3"/>
            <a:stretch>
              <a:fillRect/>
            </a:stretch>
          </p:blipFill>
          <p:spPr>
            <a:xfrm>
              <a:off x="263525" y="1510009"/>
              <a:ext cx="8347075" cy="3290341"/>
            </a:xfrm>
            <a:prstGeom prst="rect">
              <a:avLst/>
            </a:prstGeom>
          </p:spPr>
        </p:pic>
        <p:pic>
          <p:nvPicPr>
            <p:cNvPr id="5" name="Picture 4"/>
            <p:cNvPicPr>
              <a:picLocks noChangeAspect="1"/>
            </p:cNvPicPr>
            <p:nvPr/>
          </p:nvPicPr>
          <p:blipFill>
            <a:blip r:embed="rId4"/>
            <a:stretch>
              <a:fillRect/>
            </a:stretch>
          </p:blipFill>
          <p:spPr>
            <a:xfrm>
              <a:off x="263525" y="5108619"/>
              <a:ext cx="5943600" cy="530181"/>
            </a:xfrm>
            <a:prstGeom prst="rect">
              <a:avLst/>
            </a:prstGeom>
          </p:spPr>
        </p:pic>
      </p:grpSp>
    </p:spTree>
    <p:extLst>
      <p:ext uri="{BB962C8B-B14F-4D97-AF65-F5344CB8AC3E}">
        <p14:creationId xmlns:p14="http://schemas.microsoft.com/office/powerpoint/2010/main" val="2344366412"/>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40471</TotalTime>
  <Words>521</Words>
  <Application>Microsoft Office PowerPoint</Application>
  <PresentationFormat>On-screen Show (4:3)</PresentationFormat>
  <Paragraphs>62</Paragraphs>
  <Slides>9</Slides>
  <Notes>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Default Design</vt:lpstr>
      <vt:lpstr>Guaranteed Tuition Program </vt:lpstr>
      <vt:lpstr>PowerPoint Presentation</vt:lpstr>
      <vt:lpstr>Average Historical Annual Undergraduate Tuition Rate Increases – Analysis conducted in FY2020</vt:lpstr>
      <vt:lpstr> New Resident Undergraduate Students  Analysis Conducted in FY2020 Graduation Time 4 yrs Assumed Annual Increases 5% - Average 5 Year Historical Rate 5 year Guaranteed rate $254.62 per SCH (9.75% increase) </vt:lpstr>
      <vt:lpstr> New Resident Undergraduate Students  Graduation Time 5 yrs Analysis Conducted in FY2020 Assumed Annual Increases 5% - Average 5 Year Historical Rate  5 year Guaranteed rate $254.62 per SCH (9.75% increase) </vt:lpstr>
      <vt:lpstr>New Resident Undergraduate Students  Graduation Time 8 yrs Analysis Conducted in FY2020 Assumed Annual Increases 5% - Average 5 Year Historical Rate 5 year Guaranteed rate $254.62 per SCH (9.75% increase)</vt:lpstr>
      <vt:lpstr>Advantages of Guaranteed Tuition Program for Students</vt:lpstr>
      <vt:lpstr>Advantages of Guaranteed Tuition Program for the Institution</vt:lpstr>
      <vt:lpstr>Guaranteed Tuition at Other Universities (Research conducted in 2020)</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1396</cp:revision>
  <cp:lastPrinted>2025-10-30T22:30:11Z</cp:lastPrinted>
  <dcterms:created xsi:type="dcterms:W3CDTF">2006-10-01T23:20:38Z</dcterms:created>
  <dcterms:modified xsi:type="dcterms:W3CDTF">2025-10-31T19:19:00Z</dcterms:modified>
</cp:coreProperties>
</file>