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61" r:id="rId2"/>
    <p:sldId id="668" r:id="rId3"/>
    <p:sldId id="676" r:id="rId4"/>
    <p:sldId id="669" r:id="rId5"/>
    <p:sldId id="670" r:id="rId6"/>
    <p:sldId id="671" r:id="rId7"/>
    <p:sldId id="672" r:id="rId8"/>
    <p:sldId id="673" r:id="rId9"/>
    <p:sldId id="674" r:id="rId10"/>
    <p:sldId id="677" r:id="rId11"/>
    <p:sldId id="675" r:id="rId12"/>
  </p:sldIdLst>
  <p:sldSz cx="9144000" cy="6858000" type="screen4x3"/>
  <p:notesSz cx="9236075" cy="70104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06" userDrawn="1">
          <p15:clr>
            <a:srgbClr val="A4A3A4"/>
          </p15:clr>
        </p15:guide>
        <p15:guide id="2" pos="2116" userDrawn="1">
          <p15:clr>
            <a:srgbClr val="A4A3A4"/>
          </p15:clr>
        </p15:guide>
        <p15:guide id="3" pos="2125" userDrawn="1">
          <p15:clr>
            <a:srgbClr val="A4A3A4"/>
          </p15:clr>
        </p15:guide>
        <p15:guide id="4" orient="horz" pos="2209" userDrawn="1">
          <p15:clr>
            <a:srgbClr val="A4A3A4"/>
          </p15:clr>
        </p15:guide>
        <p15:guide id="5" pos="2898" userDrawn="1">
          <p15:clr>
            <a:srgbClr val="A4A3A4"/>
          </p15:clr>
        </p15:guide>
        <p15:guide id="6" pos="291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3300"/>
    <a:srgbClr val="FF0000"/>
    <a:srgbClr val="0099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8" autoAdjust="0"/>
    <p:restoredTop sz="85546" autoAdjust="0"/>
  </p:normalViewPr>
  <p:slideViewPr>
    <p:cSldViewPr>
      <p:cViewPr varScale="1">
        <p:scale>
          <a:sx n="95" d="100"/>
          <a:sy n="95" d="100"/>
        </p:scale>
        <p:origin x="1446"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806"/>
        <p:guide pos="2116"/>
        <p:guide pos="2125"/>
        <p:guide orient="horz" pos="2209"/>
        <p:guide pos="2898"/>
        <p:guide pos="291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Moffitt" userId="cb409cd1-f42f-43de-b300-f6b3d1594240" providerId="ADAL" clId="{AE725CF0-2763-44D7-AA72-95F4118CA082}"/>
    <pc:docChg chg="modSld">
      <pc:chgData name="Jamie Moffitt" userId="cb409cd1-f42f-43de-b300-f6b3d1594240" providerId="ADAL" clId="{AE725CF0-2763-44D7-AA72-95F4118CA082}" dt="2022-11-07T12:46:35.755" v="15" actId="1035"/>
      <pc:docMkLst>
        <pc:docMk/>
      </pc:docMkLst>
      <pc:sldChg chg="modSp mod">
        <pc:chgData name="Jamie Moffitt" userId="cb409cd1-f42f-43de-b300-f6b3d1594240" providerId="ADAL" clId="{AE725CF0-2763-44D7-AA72-95F4118CA082}" dt="2022-11-07T12:46:35.755" v="15" actId="1035"/>
        <pc:sldMkLst>
          <pc:docMk/>
          <pc:sldMk cId="0" sldId="361"/>
        </pc:sldMkLst>
        <pc:spChg chg="mod">
          <ac:chgData name="Jamie Moffitt" userId="cb409cd1-f42f-43de-b300-f6b3d1594240" providerId="ADAL" clId="{AE725CF0-2763-44D7-AA72-95F4118CA082}" dt="2022-11-07T12:46:35.755" v="15" actId="1035"/>
          <ac:spMkLst>
            <pc:docMk/>
            <pc:sldMk cId="0" sldId="361"/>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9DB-4C6F-ADB6-5E0513B3171E}"/>
                </c:ext>
              </c:extLst>
            </c:dLbl>
            <c:dLbl>
              <c:idx val="4"/>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45DC-4828-84A0-4C91F4D39865}"/>
                </c:ext>
              </c:extLst>
            </c:dLbl>
            <c:dLbl>
              <c:idx val="5"/>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299" cy="350520"/>
          </a:xfrm>
          <a:prstGeom prst="rect">
            <a:avLst/>
          </a:prstGeom>
        </p:spPr>
        <p:txBody>
          <a:bodyPr vert="horz" lIns="91800" tIns="45900" rIns="91800" bIns="45900" rtlCol="0"/>
          <a:lstStyle>
            <a:lvl1pPr algn="l">
              <a:defRPr sz="1200"/>
            </a:lvl1pPr>
          </a:lstStyle>
          <a:p>
            <a:endParaRPr lang="en-US" dirty="0"/>
          </a:p>
        </p:txBody>
      </p:sp>
      <p:sp>
        <p:nvSpPr>
          <p:cNvPr id="3" name="Date Placeholder 2"/>
          <p:cNvSpPr>
            <a:spLocks noGrp="1"/>
          </p:cNvSpPr>
          <p:nvPr>
            <p:ph type="dt" sz="quarter" idx="1"/>
          </p:nvPr>
        </p:nvSpPr>
        <p:spPr>
          <a:xfrm>
            <a:off x="5231641" y="1"/>
            <a:ext cx="4002299" cy="350520"/>
          </a:xfrm>
          <a:prstGeom prst="rect">
            <a:avLst/>
          </a:prstGeom>
        </p:spPr>
        <p:txBody>
          <a:bodyPr vert="horz" lIns="91800" tIns="45900" rIns="91800" bIns="45900" rtlCol="0"/>
          <a:lstStyle>
            <a:lvl1pPr algn="r">
              <a:defRPr sz="1200"/>
            </a:lvl1pPr>
          </a:lstStyle>
          <a:p>
            <a:endParaRPr lang="en-US" dirty="0"/>
          </a:p>
        </p:txBody>
      </p:sp>
      <p:sp>
        <p:nvSpPr>
          <p:cNvPr id="4" name="Footer Placeholder 3"/>
          <p:cNvSpPr>
            <a:spLocks noGrp="1"/>
          </p:cNvSpPr>
          <p:nvPr>
            <p:ph type="ftr" sz="quarter" idx="2"/>
          </p:nvPr>
        </p:nvSpPr>
        <p:spPr>
          <a:xfrm>
            <a:off x="1" y="6658664"/>
            <a:ext cx="4002299" cy="350520"/>
          </a:xfrm>
          <a:prstGeom prst="rect">
            <a:avLst/>
          </a:prstGeom>
        </p:spPr>
        <p:txBody>
          <a:bodyPr vert="horz" lIns="91800" tIns="45900" rIns="91800" bIns="4590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1641" y="6658664"/>
            <a:ext cx="4002299" cy="350520"/>
          </a:xfrm>
          <a:prstGeom prst="rect">
            <a:avLst/>
          </a:prstGeom>
        </p:spPr>
        <p:txBody>
          <a:bodyPr vert="horz" lIns="91800" tIns="45900" rIns="91800" bIns="45900" rtlCol="0" anchor="b"/>
          <a:lstStyle>
            <a:lvl1pPr algn="r">
              <a:defRPr sz="12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4002299" cy="350520"/>
          </a:xfrm>
          <a:prstGeom prst="rect">
            <a:avLst/>
          </a:prstGeom>
          <a:noFill/>
          <a:ln w="9525">
            <a:noFill/>
            <a:miter lim="800000"/>
            <a:headEnd/>
            <a:tailEnd/>
          </a:ln>
          <a:effectLst/>
        </p:spPr>
        <p:txBody>
          <a:bodyPr vert="horz" wrap="square" lIns="91800" tIns="45900" rIns="91800" bIns="45900" numCol="1" anchor="t" anchorCtr="0" compatLnSpc="1">
            <a:prstTxWarp prst="textNoShape">
              <a:avLst/>
            </a:prstTxWarp>
          </a:bodyPr>
          <a:lstStyle>
            <a:lvl1pPr algn="l">
              <a:defRPr sz="1200"/>
            </a:lvl1pPr>
          </a:lstStyle>
          <a:p>
            <a:pPr>
              <a:defRPr/>
            </a:pPr>
            <a:endParaRPr lang="en-US" dirty="0"/>
          </a:p>
        </p:txBody>
      </p:sp>
      <p:sp>
        <p:nvSpPr>
          <p:cNvPr id="7171" name="Rectangle 3"/>
          <p:cNvSpPr>
            <a:spLocks noGrp="1" noChangeArrowheads="1"/>
          </p:cNvSpPr>
          <p:nvPr>
            <p:ph type="dt" idx="1"/>
          </p:nvPr>
        </p:nvSpPr>
        <p:spPr bwMode="auto">
          <a:xfrm>
            <a:off x="5231641" y="1"/>
            <a:ext cx="4002299" cy="350520"/>
          </a:xfrm>
          <a:prstGeom prst="rect">
            <a:avLst/>
          </a:prstGeom>
          <a:noFill/>
          <a:ln w="9525">
            <a:noFill/>
            <a:miter lim="800000"/>
            <a:headEnd/>
            <a:tailEnd/>
          </a:ln>
          <a:effectLst/>
        </p:spPr>
        <p:txBody>
          <a:bodyPr vert="horz" wrap="square" lIns="91800" tIns="45900" rIns="91800" bIns="45900" numCol="1" anchor="t" anchorCtr="0" compatLnSpc="1">
            <a:prstTxWarp prst="textNoShape">
              <a:avLst/>
            </a:prstTxWarp>
          </a:bodyPr>
          <a:lstStyle>
            <a:lvl1pPr algn="r">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863850" y="525463"/>
            <a:ext cx="3508375" cy="26304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23608" y="3329941"/>
            <a:ext cx="7388860" cy="3154680"/>
          </a:xfrm>
          <a:prstGeom prst="rect">
            <a:avLst/>
          </a:prstGeom>
          <a:noFill/>
          <a:ln w="9525">
            <a:noFill/>
            <a:miter lim="800000"/>
            <a:headEnd/>
            <a:tailEnd/>
          </a:ln>
          <a:effectLst/>
        </p:spPr>
        <p:txBody>
          <a:bodyPr vert="horz" wrap="square" lIns="91800" tIns="45900" rIns="91800" bIns="4590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6658664"/>
            <a:ext cx="4002299" cy="350520"/>
          </a:xfrm>
          <a:prstGeom prst="rect">
            <a:avLst/>
          </a:prstGeom>
          <a:noFill/>
          <a:ln w="9525">
            <a:noFill/>
            <a:miter lim="800000"/>
            <a:headEnd/>
            <a:tailEnd/>
          </a:ln>
          <a:effectLst/>
        </p:spPr>
        <p:txBody>
          <a:bodyPr vert="horz" wrap="square" lIns="91800" tIns="45900" rIns="91800" bIns="45900" numCol="1" anchor="b" anchorCtr="0" compatLnSpc="1">
            <a:prstTxWarp prst="textNoShape">
              <a:avLst/>
            </a:prstTxWarp>
          </a:bodyPr>
          <a:lstStyle>
            <a:lvl1pPr algn="l">
              <a:defRPr sz="1200"/>
            </a:lvl1pPr>
          </a:lstStyle>
          <a:p>
            <a:pPr>
              <a:defRPr/>
            </a:pPr>
            <a:endParaRPr lang="en-US" dirty="0"/>
          </a:p>
        </p:txBody>
      </p:sp>
      <p:sp>
        <p:nvSpPr>
          <p:cNvPr id="7175" name="Rectangle 7"/>
          <p:cNvSpPr>
            <a:spLocks noGrp="1" noChangeArrowheads="1"/>
          </p:cNvSpPr>
          <p:nvPr>
            <p:ph type="sldNum" sz="quarter" idx="5"/>
          </p:nvPr>
        </p:nvSpPr>
        <p:spPr bwMode="auto">
          <a:xfrm>
            <a:off x="5231641" y="6658664"/>
            <a:ext cx="4002299" cy="350520"/>
          </a:xfrm>
          <a:prstGeom prst="rect">
            <a:avLst/>
          </a:prstGeom>
          <a:noFill/>
          <a:ln w="9525">
            <a:noFill/>
            <a:miter lim="800000"/>
            <a:headEnd/>
            <a:tailEnd/>
          </a:ln>
          <a:effectLst/>
        </p:spPr>
        <p:txBody>
          <a:bodyPr vert="horz" wrap="square" lIns="91800" tIns="45900" rIns="91800" bIns="45900" numCol="1" anchor="b" anchorCtr="0" compatLnSpc="1">
            <a:prstTxWarp prst="textNoShape">
              <a:avLst/>
            </a:prstTxWarp>
          </a:bodyPr>
          <a:lstStyle>
            <a:lvl1pPr algn="r">
              <a:defRPr sz="12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5438" y="588963"/>
            <a:ext cx="35052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3542097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05113" y="525463"/>
            <a:ext cx="3506787" cy="2630487"/>
          </a:xfrm>
        </p:spPr>
      </p:sp>
      <p:sp>
        <p:nvSpPr>
          <p:cNvPr id="3" name="Notes Placeholder 2"/>
          <p:cNvSpPr>
            <a:spLocks noGrp="1"/>
          </p:cNvSpPr>
          <p:nvPr>
            <p:ph type="body" idx="1"/>
          </p:nvPr>
        </p:nvSpPr>
        <p:spPr>
          <a:xfrm>
            <a:off x="1387314" y="3329941"/>
            <a:ext cx="6540168" cy="3154680"/>
          </a:xfrm>
        </p:spPr>
        <p:txBody>
          <a:bodyPr/>
          <a:lstStyle/>
          <a:p>
            <a:endParaRPr lang="en-US" dirty="0"/>
          </a:p>
        </p:txBody>
      </p:sp>
    </p:spTree>
    <p:extLst>
      <p:ext uri="{BB962C8B-B14F-4D97-AF65-F5344CB8AC3E}">
        <p14:creationId xmlns:p14="http://schemas.microsoft.com/office/powerpoint/2010/main" val="2861374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0455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00607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40251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871304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9380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28603"/>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1" y="228603"/>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3"/>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3"/>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1981200"/>
            <a:ext cx="7772400" cy="1470025"/>
          </a:xfrm>
        </p:spPr>
        <p:txBody>
          <a:bodyPr/>
          <a:lstStyle/>
          <a:p>
            <a:r>
              <a:rPr lang="en-US" sz="3600" dirty="0"/>
              <a:t>Guaranteed Tuition Program </a:t>
            </a:r>
          </a:p>
        </p:txBody>
      </p:sp>
      <p:sp>
        <p:nvSpPr>
          <p:cNvPr id="2" name="Content Placeholder 1"/>
          <p:cNvSpPr>
            <a:spLocks noGrp="1"/>
          </p:cNvSpPr>
          <p:nvPr>
            <p:ph type="subTitle" idx="1"/>
          </p:nvPr>
        </p:nvSpPr>
        <p:spPr>
          <a:xfrm>
            <a:off x="1447800" y="3886200"/>
            <a:ext cx="6248400" cy="1752600"/>
          </a:xfrm>
        </p:spPr>
        <p:txBody>
          <a:bodyPr/>
          <a:lstStyle/>
          <a:p>
            <a:r>
              <a:rPr lang="en-US" sz="2800" b="1" dirty="0"/>
              <a:t>November 8, 2022</a:t>
            </a:r>
          </a:p>
          <a:p>
            <a:endParaRPr lang="en-US" sz="2000" dirty="0"/>
          </a:p>
          <a:p>
            <a:r>
              <a:rPr lang="en-US" sz="2000" i="1" dirty="0"/>
              <a:t>Tuition and Fee Advisory Board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47800"/>
            <a:ext cx="8091748" cy="1371600"/>
          </a:xfrm>
        </p:spPr>
        <p:txBody>
          <a:bodyPr/>
          <a:lstStyle/>
          <a:p>
            <a:pPr>
              <a:buFont typeface="Arial" panose="020B0604020202020204" pitchFamily="34" charset="0"/>
              <a:buChar char="•"/>
            </a:pPr>
            <a:r>
              <a:rPr lang="en-US" sz="2400" dirty="0"/>
              <a:t>Annual tuition increases for undergraduate students who started prior to the Guaranteed Tuition Program will be locked at 3.0% per year through FY2024</a:t>
            </a:r>
          </a:p>
        </p:txBody>
      </p:sp>
      <p:sp>
        <p:nvSpPr>
          <p:cNvPr id="6" name="Title 5"/>
          <p:cNvSpPr>
            <a:spLocks noGrp="1"/>
          </p:cNvSpPr>
          <p:nvPr>
            <p:ph type="title"/>
          </p:nvPr>
        </p:nvSpPr>
        <p:spPr/>
        <p:txBody>
          <a:bodyPr/>
          <a:lstStyle/>
          <a:p>
            <a:pPr algn="l"/>
            <a:r>
              <a:rPr lang="en-US" sz="2800" dirty="0"/>
              <a:t>Students who started prior to the Tuition Guarantee Program </a:t>
            </a:r>
          </a:p>
        </p:txBody>
      </p:sp>
      <p:graphicFrame>
        <p:nvGraphicFramePr>
          <p:cNvPr id="2" name="Table 1"/>
          <p:cNvGraphicFramePr>
            <a:graphicFrameLocks noGrp="1"/>
          </p:cNvGraphicFramePr>
          <p:nvPr/>
        </p:nvGraphicFramePr>
        <p:xfrm>
          <a:off x="685800" y="3124200"/>
          <a:ext cx="8001000" cy="280416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3158028882"/>
                    </a:ext>
                  </a:extLst>
                </a:gridCol>
                <a:gridCol w="1371600">
                  <a:extLst>
                    <a:ext uri="{9D8B030D-6E8A-4147-A177-3AD203B41FA5}">
                      <a16:colId xmlns:a16="http://schemas.microsoft.com/office/drawing/2014/main" val="1122125401"/>
                    </a:ext>
                  </a:extLst>
                </a:gridCol>
                <a:gridCol w="1447800">
                  <a:extLst>
                    <a:ext uri="{9D8B030D-6E8A-4147-A177-3AD203B41FA5}">
                      <a16:colId xmlns:a16="http://schemas.microsoft.com/office/drawing/2014/main" val="2017590486"/>
                    </a:ext>
                  </a:extLst>
                </a:gridCol>
                <a:gridCol w="1447800">
                  <a:extLst>
                    <a:ext uri="{9D8B030D-6E8A-4147-A177-3AD203B41FA5}">
                      <a16:colId xmlns:a16="http://schemas.microsoft.com/office/drawing/2014/main" val="2595260008"/>
                    </a:ext>
                  </a:extLst>
                </a:gridCol>
                <a:gridCol w="1600200">
                  <a:extLst>
                    <a:ext uri="{9D8B030D-6E8A-4147-A177-3AD203B41FA5}">
                      <a16:colId xmlns:a16="http://schemas.microsoft.com/office/drawing/2014/main" val="2375900650"/>
                    </a:ext>
                  </a:extLst>
                </a:gridCol>
              </a:tblGrid>
              <a:tr h="628650">
                <a:tc gridSpan="5">
                  <a:txBody>
                    <a:bodyPr/>
                    <a:lstStyle/>
                    <a:p>
                      <a:pPr algn="ctr"/>
                      <a:r>
                        <a:rPr lang="en-US" sz="2000" b="0" dirty="0">
                          <a:solidFill>
                            <a:schemeClr val="bg1"/>
                          </a:solidFill>
                        </a:rPr>
                        <a:t>ANNUAL TUITION</a:t>
                      </a:r>
                      <a:r>
                        <a:rPr lang="en-US" sz="2000" b="0" baseline="0" dirty="0">
                          <a:solidFill>
                            <a:schemeClr val="bg1"/>
                          </a:solidFill>
                        </a:rPr>
                        <a:t> INCREASES FOR CURRENT STUDENTS </a:t>
                      </a:r>
                    </a:p>
                    <a:p>
                      <a:pPr algn="ctr"/>
                      <a:r>
                        <a:rPr lang="en-US" sz="2000" b="0" baseline="0" dirty="0">
                          <a:solidFill>
                            <a:schemeClr val="bg1"/>
                          </a:solidFill>
                        </a:rPr>
                        <a:t>LOCKED AT 3.0% PER YEAR</a:t>
                      </a:r>
                      <a:endParaRPr lang="en-US" sz="2000" b="0" dirty="0">
                        <a:solidFill>
                          <a:schemeClr val="bg1"/>
                        </a:solidFill>
                      </a:endParaRPr>
                    </a:p>
                  </a:txBody>
                  <a:tcPr>
                    <a:solidFill>
                      <a:schemeClr val="tx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88269104"/>
                  </a:ext>
                </a:extLst>
              </a:tr>
              <a:tr h="628650">
                <a:tc>
                  <a:txBody>
                    <a:bodyPr/>
                    <a:lstStyle/>
                    <a:p>
                      <a:pPr algn="ctr"/>
                      <a:endParaRPr lang="en-US" sz="2000" dirty="0"/>
                    </a:p>
                  </a:txBody>
                  <a:tcPr anchor="ctr">
                    <a:solidFill>
                      <a:schemeClr val="bg1">
                        <a:lumMod val="75000"/>
                      </a:schemeClr>
                    </a:solidFill>
                  </a:tcPr>
                </a:tc>
                <a:tc>
                  <a:txBody>
                    <a:bodyPr/>
                    <a:lstStyle/>
                    <a:p>
                      <a:pPr algn="ctr"/>
                      <a:r>
                        <a:rPr lang="en-US" sz="2000" dirty="0"/>
                        <a:t>FY2021</a:t>
                      </a:r>
                    </a:p>
                    <a:p>
                      <a:pPr algn="ctr"/>
                      <a:r>
                        <a:rPr lang="en-US" sz="2000" dirty="0"/>
                        <a:t>SCH Rate</a:t>
                      </a:r>
                    </a:p>
                  </a:txBody>
                  <a:tcPr anchor="ctr">
                    <a:solidFill>
                      <a:schemeClr val="bg1">
                        <a:lumMod val="75000"/>
                      </a:schemeClr>
                    </a:solidFill>
                  </a:tcPr>
                </a:tc>
                <a:tc>
                  <a:txBody>
                    <a:bodyPr/>
                    <a:lstStyle/>
                    <a:p>
                      <a:pPr algn="ctr"/>
                      <a:r>
                        <a:rPr lang="en-US" sz="2000" dirty="0"/>
                        <a:t>FY2022</a:t>
                      </a:r>
                    </a:p>
                    <a:p>
                      <a:pPr algn="ctr"/>
                      <a:r>
                        <a:rPr lang="en-US" sz="2000" dirty="0"/>
                        <a:t>SCH Rate</a:t>
                      </a:r>
                    </a:p>
                  </a:txBody>
                  <a:tcPr anchor="ctr">
                    <a:solidFill>
                      <a:schemeClr val="bg1">
                        <a:lumMod val="75000"/>
                      </a:schemeClr>
                    </a:solidFill>
                  </a:tcPr>
                </a:tc>
                <a:tc>
                  <a:txBody>
                    <a:bodyPr/>
                    <a:lstStyle/>
                    <a:p>
                      <a:pPr algn="ctr"/>
                      <a:r>
                        <a:rPr lang="en-US" sz="2000" dirty="0"/>
                        <a:t>FY2023</a:t>
                      </a:r>
                    </a:p>
                    <a:p>
                      <a:pPr algn="ctr"/>
                      <a:r>
                        <a:rPr lang="en-US" sz="2000" dirty="0"/>
                        <a:t>SCH Rate</a:t>
                      </a:r>
                    </a:p>
                  </a:txBody>
                  <a:tcPr anchor="ctr">
                    <a:solidFill>
                      <a:schemeClr val="bg1">
                        <a:lumMod val="75000"/>
                      </a:schemeClr>
                    </a:solidFill>
                  </a:tcPr>
                </a:tc>
                <a:tc>
                  <a:txBody>
                    <a:bodyPr/>
                    <a:lstStyle/>
                    <a:p>
                      <a:pPr algn="ctr"/>
                      <a:r>
                        <a:rPr lang="en-US" sz="2000" dirty="0"/>
                        <a:t>FY2024</a:t>
                      </a:r>
                      <a:r>
                        <a:rPr lang="en-US" sz="2000" baseline="0" dirty="0"/>
                        <a:t> </a:t>
                      </a:r>
                    </a:p>
                    <a:p>
                      <a:pPr algn="ctr"/>
                      <a:r>
                        <a:rPr lang="en-US" sz="2000" baseline="0" dirty="0"/>
                        <a:t>SCH Rate</a:t>
                      </a:r>
                      <a:endParaRPr lang="en-US" sz="2000" dirty="0"/>
                    </a:p>
                  </a:txBody>
                  <a:tcPr anchor="ctr">
                    <a:solidFill>
                      <a:schemeClr val="bg1">
                        <a:lumMod val="75000"/>
                      </a:schemeClr>
                    </a:solidFill>
                  </a:tcPr>
                </a:tc>
                <a:extLst>
                  <a:ext uri="{0D108BD9-81ED-4DB2-BD59-A6C34878D82A}">
                    <a16:rowId xmlns:a16="http://schemas.microsoft.com/office/drawing/2014/main" val="915566466"/>
                  </a:ext>
                </a:extLst>
              </a:tr>
              <a:tr h="628650">
                <a:tc>
                  <a:txBody>
                    <a:bodyPr/>
                    <a:lstStyle/>
                    <a:p>
                      <a:pPr algn="ctr"/>
                      <a:r>
                        <a:rPr lang="en-US" sz="2000" dirty="0"/>
                        <a:t>Resident Undergraduates</a:t>
                      </a:r>
                    </a:p>
                  </a:txBody>
                  <a:tcPr anchor="ctr">
                    <a:solidFill>
                      <a:schemeClr val="bg1">
                        <a:lumMod val="85000"/>
                      </a:schemeClr>
                    </a:solidFill>
                  </a:tcPr>
                </a:tc>
                <a:tc>
                  <a:txBody>
                    <a:bodyPr/>
                    <a:lstStyle/>
                    <a:p>
                      <a:pPr algn="ctr"/>
                      <a:r>
                        <a:rPr lang="en-US" sz="2000" dirty="0"/>
                        <a:t>$238.96</a:t>
                      </a:r>
                    </a:p>
                  </a:txBody>
                  <a:tcPr anchor="ctr">
                    <a:solidFill>
                      <a:schemeClr val="bg1">
                        <a:lumMod val="85000"/>
                      </a:schemeClr>
                    </a:solidFill>
                  </a:tcPr>
                </a:tc>
                <a:tc>
                  <a:txBody>
                    <a:bodyPr/>
                    <a:lstStyle/>
                    <a:p>
                      <a:pPr algn="ctr"/>
                      <a:r>
                        <a:rPr lang="en-US" sz="2000" dirty="0"/>
                        <a:t>$246.13</a:t>
                      </a:r>
                    </a:p>
                  </a:txBody>
                  <a:tcPr anchor="ctr">
                    <a:solidFill>
                      <a:schemeClr val="bg1">
                        <a:lumMod val="85000"/>
                      </a:schemeClr>
                    </a:solidFill>
                  </a:tcPr>
                </a:tc>
                <a:tc>
                  <a:txBody>
                    <a:bodyPr/>
                    <a:lstStyle/>
                    <a:p>
                      <a:pPr algn="ctr"/>
                      <a:r>
                        <a:rPr lang="en-US" sz="2000" dirty="0"/>
                        <a:t>$253.51</a:t>
                      </a:r>
                    </a:p>
                  </a:txBody>
                  <a:tcPr anchor="ctr">
                    <a:solidFill>
                      <a:schemeClr val="bg1">
                        <a:lumMod val="85000"/>
                      </a:schemeClr>
                    </a:solidFill>
                  </a:tcPr>
                </a:tc>
                <a:tc>
                  <a:txBody>
                    <a:bodyPr/>
                    <a:lstStyle/>
                    <a:p>
                      <a:pPr algn="ctr"/>
                      <a:r>
                        <a:rPr lang="en-US" sz="2000" dirty="0"/>
                        <a:t>$261.12</a:t>
                      </a:r>
                    </a:p>
                  </a:txBody>
                  <a:tcPr anchor="ctr">
                    <a:solidFill>
                      <a:schemeClr val="bg1">
                        <a:lumMod val="85000"/>
                      </a:schemeClr>
                    </a:solidFill>
                  </a:tcPr>
                </a:tc>
                <a:extLst>
                  <a:ext uri="{0D108BD9-81ED-4DB2-BD59-A6C34878D82A}">
                    <a16:rowId xmlns:a16="http://schemas.microsoft.com/office/drawing/2014/main" val="2441574392"/>
                  </a:ext>
                </a:extLst>
              </a:tr>
              <a:tr h="628650">
                <a:tc>
                  <a:txBody>
                    <a:bodyPr/>
                    <a:lstStyle/>
                    <a:p>
                      <a:pPr algn="ctr"/>
                      <a:r>
                        <a:rPr lang="en-US" sz="2000" dirty="0"/>
                        <a:t>Non-resident Undergraduates</a:t>
                      </a:r>
                    </a:p>
                  </a:txBody>
                  <a:tcPr anchor="ctr">
                    <a:solidFill>
                      <a:schemeClr val="bg1">
                        <a:lumMod val="75000"/>
                      </a:schemeClr>
                    </a:solidFill>
                  </a:tcPr>
                </a:tc>
                <a:tc>
                  <a:txBody>
                    <a:bodyPr/>
                    <a:lstStyle/>
                    <a:p>
                      <a:pPr algn="ctr"/>
                      <a:r>
                        <a:rPr lang="en-US" sz="2000" dirty="0"/>
                        <a:t>$785.89</a:t>
                      </a:r>
                    </a:p>
                  </a:txBody>
                  <a:tcPr anchor="ctr">
                    <a:solidFill>
                      <a:schemeClr val="bg1">
                        <a:lumMod val="75000"/>
                      </a:schemeClr>
                    </a:solidFill>
                  </a:tcPr>
                </a:tc>
                <a:tc>
                  <a:txBody>
                    <a:bodyPr/>
                    <a:lstStyle/>
                    <a:p>
                      <a:pPr algn="ctr"/>
                      <a:r>
                        <a:rPr lang="en-US" sz="2000" dirty="0"/>
                        <a:t>$809.47</a:t>
                      </a:r>
                    </a:p>
                  </a:txBody>
                  <a:tcPr anchor="ctr">
                    <a:solidFill>
                      <a:schemeClr val="bg1">
                        <a:lumMod val="75000"/>
                      </a:schemeClr>
                    </a:solidFill>
                  </a:tcPr>
                </a:tc>
                <a:tc>
                  <a:txBody>
                    <a:bodyPr/>
                    <a:lstStyle/>
                    <a:p>
                      <a:pPr algn="ctr"/>
                      <a:r>
                        <a:rPr lang="en-US" sz="2000" dirty="0"/>
                        <a:t>$833.75</a:t>
                      </a:r>
                    </a:p>
                  </a:txBody>
                  <a:tcPr anchor="ctr">
                    <a:solidFill>
                      <a:schemeClr val="bg1">
                        <a:lumMod val="75000"/>
                      </a:schemeClr>
                    </a:solidFill>
                  </a:tcPr>
                </a:tc>
                <a:tc>
                  <a:txBody>
                    <a:bodyPr/>
                    <a:lstStyle/>
                    <a:p>
                      <a:pPr algn="ctr"/>
                      <a:r>
                        <a:rPr lang="en-US" sz="2000" dirty="0"/>
                        <a:t>$858.76</a:t>
                      </a:r>
                    </a:p>
                  </a:txBody>
                  <a:tcPr anchor="ctr">
                    <a:solidFill>
                      <a:schemeClr val="bg1">
                        <a:lumMod val="75000"/>
                      </a:schemeClr>
                    </a:solidFill>
                  </a:tcPr>
                </a:tc>
                <a:extLst>
                  <a:ext uri="{0D108BD9-81ED-4DB2-BD59-A6C34878D82A}">
                    <a16:rowId xmlns:a16="http://schemas.microsoft.com/office/drawing/2014/main" val="1830304261"/>
                  </a:ext>
                </a:extLst>
              </a:tr>
            </a:tbl>
          </a:graphicData>
        </a:graphic>
      </p:graphicFrame>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0447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Title 1"/>
          <p:cNvSpPr>
            <a:spLocks noGrp="1"/>
          </p:cNvSpPr>
          <p:nvPr>
            <p:ph type="title"/>
          </p:nvPr>
        </p:nvSpPr>
        <p:spPr>
          <a:xfrm>
            <a:off x="304800" y="228600"/>
            <a:ext cx="8610600" cy="1112838"/>
          </a:xfrm>
        </p:spPr>
        <p:txBody>
          <a:bodyPr>
            <a:normAutofit/>
          </a:bodyPr>
          <a:lstStyle/>
          <a:p>
            <a:pPr algn="l"/>
            <a:r>
              <a:rPr lang="en-US" sz="2800" dirty="0"/>
              <a:t>Guaranteed Tuition Program – Reserve Fund</a:t>
            </a:r>
          </a:p>
        </p:txBody>
      </p:sp>
      <p:sp>
        <p:nvSpPr>
          <p:cNvPr id="7" name="Content Placeholder 2"/>
          <p:cNvSpPr>
            <a:spLocks noGrp="1"/>
          </p:cNvSpPr>
          <p:nvPr>
            <p:ph idx="1"/>
          </p:nvPr>
        </p:nvSpPr>
        <p:spPr>
          <a:xfrm>
            <a:off x="152402" y="1371600"/>
            <a:ext cx="8458198" cy="5108448"/>
          </a:xfrm>
        </p:spPr>
        <p:txBody>
          <a:bodyPr>
            <a:normAutofit/>
          </a:bodyPr>
          <a:lstStyle/>
          <a:p>
            <a:pPr lvl="1">
              <a:spcBef>
                <a:spcPts val="600"/>
              </a:spcBef>
              <a:buFont typeface="Arial" panose="020B0604020202020204" pitchFamily="34" charset="0"/>
              <a:buChar char="•"/>
            </a:pPr>
            <a:r>
              <a:rPr lang="en-US" sz="2400" dirty="0">
                <a:ea typeface="+mn-ea"/>
                <a:cs typeface="+mn-cs"/>
              </a:rPr>
              <a:t>New guaranteed program locks tuition and fee rates for new students for five years</a:t>
            </a:r>
          </a:p>
          <a:p>
            <a:pPr lvl="1">
              <a:spcBef>
                <a:spcPts val="600"/>
              </a:spcBef>
              <a:buFont typeface="Arial" panose="020B0604020202020204" pitchFamily="34" charset="0"/>
              <a:buChar char="•"/>
            </a:pPr>
            <a:r>
              <a:rPr lang="en-US" sz="2400" dirty="0">
                <a:ea typeface="+mn-ea"/>
                <a:cs typeface="+mn-cs"/>
              </a:rPr>
              <a:t>Institution takes on more risk related to crisis situation (e.g., significant drop in state funding)</a:t>
            </a:r>
          </a:p>
          <a:p>
            <a:pPr lvl="1">
              <a:spcBef>
                <a:spcPts val="600"/>
              </a:spcBef>
              <a:buFont typeface="Arial" panose="020B0604020202020204" pitchFamily="34" charset="0"/>
              <a:buChar char="•"/>
            </a:pPr>
            <a:r>
              <a:rPr lang="en-US" sz="2400" dirty="0">
                <a:ea typeface="+mn-ea"/>
                <a:cs typeface="+mn-cs"/>
              </a:rPr>
              <a:t>Tuition increases that would have been applied to all students can only be applied to new cohorts of students</a:t>
            </a:r>
          </a:p>
          <a:p>
            <a:pPr lvl="1">
              <a:spcBef>
                <a:spcPts val="600"/>
              </a:spcBef>
              <a:buFont typeface="Arial" panose="020B0604020202020204" pitchFamily="34" charset="0"/>
              <a:buChar char="•"/>
            </a:pPr>
            <a:r>
              <a:rPr lang="en-US" sz="2400" dirty="0">
                <a:ea typeface="+mn-ea"/>
                <a:cs typeface="+mn-cs"/>
              </a:rPr>
              <a:t>Takes longer to adjust budget</a:t>
            </a:r>
          </a:p>
          <a:p>
            <a:pPr lvl="1">
              <a:spcBef>
                <a:spcPts val="600"/>
              </a:spcBef>
              <a:buFont typeface="Arial" panose="020B0604020202020204" pitchFamily="34" charset="0"/>
              <a:buChar char="•"/>
            </a:pPr>
            <a:r>
              <a:rPr lang="en-US" sz="2400" dirty="0">
                <a:ea typeface="+mn-ea"/>
                <a:cs typeface="+mn-cs"/>
              </a:rPr>
              <a:t>Strategy:  Establish new reserve fund ($20 million)</a:t>
            </a:r>
          </a:p>
          <a:p>
            <a:pPr lvl="2">
              <a:spcBef>
                <a:spcPts val="600"/>
              </a:spcBef>
              <a:buFont typeface="Arial" panose="020B0604020202020204" pitchFamily="34" charset="0"/>
              <a:buChar char="•"/>
            </a:pPr>
            <a:r>
              <a:rPr lang="en-US" sz="2000" dirty="0">
                <a:ea typeface="+mn-ea"/>
                <a:cs typeface="+mn-cs"/>
              </a:rPr>
              <a:t>$4 million of institutional resources</a:t>
            </a:r>
          </a:p>
          <a:p>
            <a:pPr lvl="2">
              <a:spcBef>
                <a:spcPts val="600"/>
              </a:spcBef>
              <a:buFont typeface="Arial" panose="020B0604020202020204" pitchFamily="34" charset="0"/>
              <a:buChar char="•"/>
            </a:pPr>
            <a:r>
              <a:rPr lang="en-US" sz="2000" dirty="0">
                <a:ea typeface="+mn-ea"/>
                <a:cs typeface="+mn-cs"/>
              </a:rPr>
              <a:t>$6 million of philanthropy</a:t>
            </a:r>
          </a:p>
          <a:p>
            <a:pPr lvl="2">
              <a:spcBef>
                <a:spcPts val="600"/>
              </a:spcBef>
              <a:buFont typeface="Arial" panose="020B0604020202020204" pitchFamily="34" charset="0"/>
              <a:buChar char="•"/>
            </a:pPr>
            <a:r>
              <a:rPr lang="en-US" sz="2000" dirty="0">
                <a:ea typeface="+mn-ea"/>
                <a:cs typeface="+mn-cs"/>
              </a:rPr>
              <a:t>$10 million donor pledge re: crisis situation</a:t>
            </a:r>
          </a:p>
          <a:p>
            <a:pPr marL="0" indent="0">
              <a:buNone/>
            </a:pPr>
            <a:endParaRPr lang="en-US" sz="2400" dirty="0"/>
          </a:p>
        </p:txBody>
      </p:sp>
    </p:spTree>
    <p:extLst>
      <p:ext uri="{BB962C8B-B14F-4D97-AF65-F5344CB8AC3E}">
        <p14:creationId xmlns:p14="http://schemas.microsoft.com/office/powerpoint/2010/main" val="8082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7"/>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5"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48"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3" y="3442150"/>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4" y="4802220"/>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6" y="3442150"/>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7" y="4802220"/>
            <a:ext cx="1055717" cy="461665"/>
          </a:xfrm>
          <a:prstGeom prst="rect">
            <a:avLst/>
          </a:prstGeom>
          <a:noFill/>
        </p:spPr>
        <p:txBody>
          <a:bodyPr wrap="square" rtlCol="0">
            <a:spAutoFit/>
          </a:bodyPr>
          <a:lstStyle/>
          <a:p>
            <a:pPr algn="ctr"/>
            <a:r>
              <a:rPr lang="en-US" sz="2400" dirty="0"/>
              <a:t>3.3%</a:t>
            </a:r>
          </a:p>
        </p:txBody>
      </p:sp>
      <p:cxnSp>
        <p:nvCxnSpPr>
          <p:cNvPr id="12" name="Straight Connector 11"/>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409867"/>
            <a:ext cx="8459638" cy="1342733"/>
          </a:xfrm>
        </p:spPr>
        <p:txBody>
          <a:bodyPr/>
          <a:lstStyle/>
          <a:p>
            <a:r>
              <a:rPr lang="en-US" sz="2000" dirty="0"/>
              <a:t/>
            </a:r>
            <a:br>
              <a:rPr lang="en-US" sz="2000" dirty="0"/>
            </a:br>
            <a:r>
              <a:rPr lang="en-US" sz="2000" dirty="0"/>
              <a:t>New Resident Undergraduate Students </a:t>
            </a:r>
            <a:br>
              <a:rPr lang="en-US" sz="2000" dirty="0"/>
            </a:br>
            <a:r>
              <a:rPr lang="en-US" sz="2000" dirty="0" smtClean="0"/>
              <a:t>Graduation </a:t>
            </a:r>
            <a:r>
              <a:rPr lang="en-US" sz="2000" dirty="0"/>
              <a:t>Time 4 </a:t>
            </a:r>
            <a:r>
              <a:rPr lang="en-US" sz="2000" dirty="0" err="1" smtClean="0"/>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1084417" y="2255504"/>
          <a:ext cx="6788989" cy="3980787"/>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7560208" y="4114800"/>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255504"/>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283464"/>
            <a:ext cx="8459638" cy="1605950"/>
          </a:xfrm>
        </p:spPr>
        <p:txBody>
          <a:bodyPr/>
          <a:lstStyle/>
          <a:p>
            <a:r>
              <a:rPr lang="en-US" sz="2000" dirty="0"/>
              <a:t/>
            </a:r>
            <a:br>
              <a:rPr lang="en-US" sz="2000" dirty="0"/>
            </a:br>
            <a:r>
              <a:rPr lang="en-US" sz="2000" dirty="0"/>
              <a:t>New Resident Undergraduate Students </a:t>
            </a:r>
            <a:br>
              <a:rPr lang="en-US" sz="2000" dirty="0"/>
            </a:br>
            <a:r>
              <a:rPr lang="en-US" sz="2000" dirty="0"/>
              <a:t>Graduation Time 5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 </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621859" y="1974757"/>
          <a:ext cx="6788989" cy="4150714"/>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7162800" y="4062814"/>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0" y="2133600"/>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04800"/>
            <a:ext cx="8459638" cy="1598382"/>
          </a:xfrm>
        </p:spPr>
        <p:txBody>
          <a:bodyPr/>
          <a:lstStyle/>
          <a:p>
            <a:r>
              <a:rPr lang="en-US" sz="2000" dirty="0"/>
              <a:t>New Resident Undergraduate Students </a:t>
            </a:r>
            <a:br>
              <a:rPr lang="en-US" sz="2000" dirty="0"/>
            </a:br>
            <a:r>
              <a:rPr lang="en-US" sz="2000" dirty="0"/>
              <a:t>Graduation Time 8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p>
        </p:txBody>
      </p:sp>
      <p:sp>
        <p:nvSpPr>
          <p:cNvPr id="9" name="Rectangle 8"/>
          <p:cNvSpPr/>
          <p:nvPr/>
        </p:nvSpPr>
        <p:spPr>
          <a:xfrm>
            <a:off x="7423292" y="4189182"/>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928501"/>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639400534"/>
              </p:ext>
            </p:extLst>
          </p:nvPr>
        </p:nvGraphicFramePr>
        <p:xfrm>
          <a:off x="457199" y="2031448"/>
          <a:ext cx="7046599" cy="4419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3837"/>
            <a:ext cx="7651173" cy="4983163"/>
          </a:xfrm>
        </p:spPr>
        <p:txBody>
          <a:bodyPr/>
          <a:lstStyle/>
          <a:p>
            <a:pPr>
              <a:spcBef>
                <a:spcPts val="0"/>
              </a:spcBef>
              <a:spcAft>
                <a:spcPts val="600"/>
              </a:spcAft>
            </a:pPr>
            <a:endParaRPr lang="en-US" sz="1800" dirty="0">
              <a:cs typeface="Arial"/>
            </a:endParaRPr>
          </a:p>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61744"/>
            <a:ext cx="7786948" cy="4983163"/>
          </a:xfrm>
        </p:spPr>
        <p:txBody>
          <a:bodyPr/>
          <a:lstStyle/>
          <a:p>
            <a:pPr>
              <a:spcBef>
                <a:spcPts val="0"/>
              </a:spcBef>
              <a:spcAft>
                <a:spcPts val="600"/>
              </a:spcAft>
            </a:pPr>
            <a:endParaRPr lang="en-US" sz="2000" dirty="0">
              <a:cs typeface="Arial"/>
            </a:endParaRPr>
          </a:p>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86800" cy="1112838"/>
          </a:xfrm>
        </p:spPr>
        <p:txBody>
          <a:bodyPr/>
          <a:lstStyle/>
          <a:p>
            <a:pPr algn="l"/>
            <a:r>
              <a:rPr lang="en-US" sz="2800" dirty="0"/>
              <a:t>Advantages of Guaranteed Tuition Program</a:t>
            </a:r>
            <a:br>
              <a:rPr lang="en-US" sz="2800" dirty="0"/>
            </a:br>
            <a:r>
              <a:rPr lang="en-US" sz="2800" dirty="0"/>
              <a:t>for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sz="2800" dirty="0"/>
              <a:t>Guaranteed Tuition at Other Universities</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9</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11" name="Group 10"/>
          <p:cNvGrpSpPr/>
          <p:nvPr/>
        </p:nvGrpSpPr>
        <p:grpSpPr>
          <a:xfrm>
            <a:off x="228600" y="1510009"/>
            <a:ext cx="8763000" cy="4662191"/>
            <a:chOff x="263525" y="1510009"/>
            <a:chExt cx="8347075" cy="4128791"/>
          </a:xfrm>
        </p:grpSpPr>
        <p:pic>
          <p:nvPicPr>
            <p:cNvPr id="3" name="Picture 2"/>
            <p:cNvPicPr>
              <a:picLocks noChangeAspect="1"/>
            </p:cNvPicPr>
            <p:nvPr/>
          </p:nvPicPr>
          <p:blipFill>
            <a:blip r:embed="rId3"/>
            <a:stretch>
              <a:fillRect/>
            </a:stretch>
          </p:blipFill>
          <p:spPr>
            <a:xfrm>
              <a:off x="263525" y="1510009"/>
              <a:ext cx="8347075" cy="3290341"/>
            </a:xfrm>
            <a:prstGeom prst="rect">
              <a:avLst/>
            </a:prstGeom>
          </p:spPr>
        </p:pic>
        <p:pic>
          <p:nvPicPr>
            <p:cNvPr id="5" name="Picture 4"/>
            <p:cNvPicPr>
              <a:picLocks noChangeAspect="1"/>
            </p:cNvPicPr>
            <p:nvPr/>
          </p:nvPicPr>
          <p:blipFill>
            <a:blip r:embed="rId4"/>
            <a:stretch>
              <a:fillRect/>
            </a:stretch>
          </p:blipFill>
          <p:spPr>
            <a:xfrm>
              <a:off x="263525" y="5108619"/>
              <a:ext cx="5943600" cy="530181"/>
            </a:xfrm>
            <a:prstGeom prst="rect">
              <a:avLst/>
            </a:prstGeom>
          </p:spPr>
        </p:pic>
      </p:grpSp>
    </p:spTree>
    <p:extLst>
      <p:ext uri="{BB962C8B-B14F-4D97-AF65-F5344CB8AC3E}">
        <p14:creationId xmlns:p14="http://schemas.microsoft.com/office/powerpoint/2010/main" val="2344366412"/>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41474</TotalTime>
  <Words>687</Words>
  <Application>Microsoft Office PowerPoint</Application>
  <PresentationFormat>On-screen Show (4:3)</PresentationFormat>
  <Paragraphs>98</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Default Design</vt:lpstr>
      <vt:lpstr>Guaranteed Tuition Program </vt:lpstr>
      <vt:lpstr>PowerPoint Presentation</vt:lpstr>
      <vt:lpstr>Average Historical Annual Undergraduate Tuition Rate Increases – Analysis conducted in FY2020</vt:lpstr>
      <vt:lpstr> New Resident Undergraduate Students  Graduation Time 4 yrs Analysis Conducted in FY2020 Assumed Annual Increases 5% - Average 5 Year Historical Rate 5 year Guaranteed rate $254.62 per SCH (9.75% increase) </vt:lpstr>
      <vt:lpstr> New Resident Undergraduate Students  Graduation Time 5 yrs Analysis Conducted in FY2020 Assumed Annual Increases 5% - Average 5 Year Historical Rate  5 year Guaranteed rate $254.62 per SCH (9.75% increase) </vt:lpstr>
      <vt:lpstr>New Resident Undergraduate Students  Graduation Time 8 yrs Analysis Conducted in FY2020 Assumed Annual Increases 5% - Average 5 Year Historical Rate 5 year Guaranteed rate $254.62 per SCH (9.75% increase)</vt:lpstr>
      <vt:lpstr>Advantages of Guaranteed Tuition Program for Students</vt:lpstr>
      <vt:lpstr>Advantages of Guaranteed Tuition Program for Institution</vt:lpstr>
      <vt:lpstr>Guaranteed Tuition at Other Universities</vt:lpstr>
      <vt:lpstr>Students who started prior to the Tuition Guarantee Program </vt:lpstr>
      <vt:lpstr>Guaranteed Tuition Program – Reserve Fund</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1389</cp:revision>
  <cp:lastPrinted>2022-11-08T01:35:19Z</cp:lastPrinted>
  <dcterms:created xsi:type="dcterms:W3CDTF">2006-10-01T23:20:38Z</dcterms:created>
  <dcterms:modified xsi:type="dcterms:W3CDTF">2022-11-08T18:32:27Z</dcterms:modified>
</cp:coreProperties>
</file>