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0505-D462-4BBF-82E8-E9A2872E436E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B665A-1D2E-488C-AC34-43919532E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48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1400" y="525463"/>
            <a:ext cx="4673600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4674" y="3329941"/>
            <a:ext cx="6669158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Defining how Sightlines breaks up the areas of project funding necessary to maintain a campus.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DM and CR are what this presentation concentrates on.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Definitions taken from APPA (Association of Physical Plant Administrators)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905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1400" y="525463"/>
            <a:ext cx="4673600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4674" y="3329941"/>
            <a:ext cx="6669158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Defining how Sightlines breaks up the areas of project funding necessary to maintain a campus.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DM and CR are what this presentation concentrates on.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Definitions taken from APPA (Association of Physical Plant Administrators)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35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8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1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9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4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1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2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0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0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5E62-0256-498C-8445-80B954932DE0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C3A2A-2AC5-498B-8494-AE2C3F90D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828800" y="-29568"/>
            <a:ext cx="8610600" cy="111283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Summary – Major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FY2019 E&amp;G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Fund 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595488"/>
              </p:ext>
            </p:extLst>
          </p:nvPr>
        </p:nvGraphicFramePr>
        <p:xfrm>
          <a:off x="1828802" y="1065851"/>
          <a:ext cx="8147713" cy="444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9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2074459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2644255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5533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Driver 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FY18 Cost Increases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FY19 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smtClean="0"/>
                        <a:t>Cost Increase</a:t>
                      </a:r>
                      <a:endParaRPr lang="en-US" sz="1600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Faculty and Staff Salary and Wages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$11.0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$9.8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3965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GE Salary and Benefits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$800K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$1.0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5703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Medical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$1.6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$1.8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$7.1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n/a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$600K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75232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Strategic Investments (includes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$1 million for new faculty)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Investments in Tenure Track Faculty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$1.5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$1.5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55552"/>
                  </a:ext>
                </a:extLst>
              </a:tr>
              <a:tr h="585145"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Total Projected Cost Increases*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$25.0</a:t>
                      </a:r>
                      <a:r>
                        <a:rPr lang="en-US" b="1" i="1" baseline="0" dirty="0" smtClean="0">
                          <a:solidFill>
                            <a:srgbClr val="232D23"/>
                          </a:solidFill>
                        </a:rPr>
                        <a:t> </a:t>
                      </a:r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million*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$16.7 million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77554" y="5770833"/>
            <a:ext cx="84729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*</a:t>
            </a:r>
            <a:r>
              <a:rPr lang="en-US" sz="1400" b="1" i="1" dirty="0"/>
              <a:t>Does not include, increases to minimum wage, costs related to federal FLSA regulations changes regarding eligibility for overtime pay; further investments in diversity initiatives, or individual school/college/department investments.</a:t>
            </a:r>
          </a:p>
        </p:txBody>
      </p:sp>
    </p:spTree>
    <p:extLst>
      <p:ext uri="{BB962C8B-B14F-4D97-AF65-F5344CB8AC3E}">
        <p14:creationId xmlns:p14="http://schemas.microsoft.com/office/powerpoint/2010/main" val="5734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582734"/>
              </p:ext>
            </p:extLst>
          </p:nvPr>
        </p:nvGraphicFramePr>
        <p:xfrm>
          <a:off x="1009933" y="390415"/>
          <a:ext cx="10617958" cy="5579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176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733265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6605517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5533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Driver 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FY19 Cost Increases</a:t>
                      </a:r>
                      <a:endParaRPr lang="en-US" sz="16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Notes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Faculty and Staff Salary and Wages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$9.8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Increases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per collective bargaining agreements for approximately 1700 faculty and 900 classified staff.  Also includes increases for approximately 1200 unrepresented staff.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3965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GE Salary and Benefits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Estimate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based on collective bargaining agreement for GEs; includes estimate of health insurance cost increases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5703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Medical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$1.8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Assumed annual increase of </a:t>
                      </a: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3.7%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n/a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PERS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rates only increase every two years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36647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$600K 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Increases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related to utilities, insurance, debt for academic buildings, assessments, and leases. Lower than normal annual increase due to Power Station savings.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75232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Strategic Investments (includes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$1 million for new faculty)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Allocated via strategic investment process.  $1 million pre-committed for tenure track faculty hiring related</a:t>
                      </a:r>
                      <a:r>
                        <a:rPr lang="en-US" sz="1600" baseline="0" dirty="0" smtClean="0">
                          <a:solidFill>
                            <a:srgbClr val="232D23"/>
                          </a:solidFill>
                        </a:rPr>
                        <a:t> to Cluster Hires.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294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Investments in Tenure Track Faculty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$1.5 million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232D23"/>
                          </a:solidFill>
                        </a:rPr>
                        <a:t>Supporting long term strategic plan to increase number of  tenure track faculty </a:t>
                      </a:r>
                      <a:endParaRPr lang="en-US" sz="1600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55552"/>
                  </a:ext>
                </a:extLst>
              </a:tr>
              <a:tr h="585145">
                <a:tc>
                  <a:txBody>
                    <a:bodyPr/>
                    <a:lstStyle/>
                    <a:p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Total Projected Cost Increases*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$16.7</a:t>
                      </a:r>
                      <a:r>
                        <a:rPr lang="en-US" b="1" i="1" baseline="0" dirty="0" smtClean="0">
                          <a:solidFill>
                            <a:srgbClr val="232D23"/>
                          </a:solidFill>
                        </a:rPr>
                        <a:t> </a:t>
                      </a:r>
                      <a:r>
                        <a:rPr lang="en-US" b="1" i="1" dirty="0" smtClean="0">
                          <a:solidFill>
                            <a:srgbClr val="232D23"/>
                          </a:solidFill>
                        </a:rPr>
                        <a:t>million*</a:t>
                      </a:r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1" i="1" dirty="0">
                        <a:solidFill>
                          <a:srgbClr val="232D23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2765" y="6166628"/>
            <a:ext cx="10617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*</a:t>
            </a:r>
            <a:r>
              <a:rPr lang="en-US" sz="1400" b="1" i="1" dirty="0"/>
              <a:t>Does not include, increases to minimum wage, costs related to federal FLSA regulations changes regarding eligibility for overtime pay; further investments in diversity initiatives, or individual school/college/department investments.</a:t>
            </a:r>
          </a:p>
        </p:txBody>
      </p:sp>
    </p:spTree>
    <p:extLst>
      <p:ext uri="{BB962C8B-B14F-4D97-AF65-F5344CB8AC3E}">
        <p14:creationId xmlns:p14="http://schemas.microsoft.com/office/powerpoint/2010/main" val="363573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419</Words>
  <Application>Microsoft Office PowerPoint</Application>
  <PresentationFormat>Widescreen</PresentationFormat>
  <Paragraphs>64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Summary – Major FY2019 E&amp;G Fund Cost Drivers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Moffitt</dc:creator>
  <cp:lastModifiedBy>Jamie Moffitt</cp:lastModifiedBy>
  <cp:revision>11</cp:revision>
  <dcterms:created xsi:type="dcterms:W3CDTF">2017-11-12T00:02:21Z</dcterms:created>
  <dcterms:modified xsi:type="dcterms:W3CDTF">2017-11-13T16:37:27Z</dcterms:modified>
</cp:coreProperties>
</file>