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ppt/notesSlides/notesSlide4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1.xml" ContentType="application/vnd.openxmlformats-officedocument.themeOverride+xml"/>
  <Override PartName="/ppt/notesSlides/notesSlide5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6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drawings/drawing2.xml" ContentType="application/vnd.openxmlformats-officedocument.drawingml.chartshapes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8" r:id="rId1"/>
    <p:sldMasterId id="2147483691" r:id="rId2"/>
    <p:sldMasterId id="2147483694" r:id="rId3"/>
    <p:sldMasterId id="2147483704" r:id="rId4"/>
  </p:sldMasterIdLst>
  <p:notesMasterIdLst>
    <p:notesMasterId r:id="rId25"/>
  </p:notesMasterIdLst>
  <p:handoutMasterIdLst>
    <p:handoutMasterId r:id="rId26"/>
  </p:handoutMasterIdLst>
  <p:sldIdLst>
    <p:sldId id="266" r:id="rId5"/>
    <p:sldId id="297" r:id="rId6"/>
    <p:sldId id="264" r:id="rId7"/>
    <p:sldId id="431" r:id="rId8"/>
    <p:sldId id="299" r:id="rId9"/>
    <p:sldId id="427" r:id="rId10"/>
    <p:sldId id="298" r:id="rId11"/>
    <p:sldId id="275" r:id="rId12"/>
    <p:sldId id="428" r:id="rId13"/>
    <p:sldId id="430" r:id="rId14"/>
    <p:sldId id="902" r:id="rId15"/>
    <p:sldId id="432" r:id="rId16"/>
    <p:sldId id="433" r:id="rId17"/>
    <p:sldId id="434" r:id="rId18"/>
    <p:sldId id="435" r:id="rId19"/>
    <p:sldId id="436" r:id="rId20"/>
    <p:sldId id="898" r:id="rId21"/>
    <p:sldId id="901" r:id="rId22"/>
    <p:sldId id="897" r:id="rId23"/>
    <p:sldId id="302" r:id="rId24"/>
  </p:sldIdLst>
  <p:sldSz cx="9144000" cy="5143500" type="screen16x9"/>
  <p:notesSz cx="7315200" cy="9601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600"/>
    <a:srgbClr val="0E472D"/>
    <a:srgbClr val="FBE31A"/>
    <a:srgbClr val="0B4A2D"/>
    <a:srgbClr val="FFFFFF"/>
    <a:srgbClr val="004A20"/>
    <a:srgbClr val="024613"/>
    <a:srgbClr val="00460B"/>
    <a:srgbClr val="007619"/>
    <a:srgbClr val="FFE24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39" autoAdjust="0"/>
    <p:restoredTop sz="78184" autoAdjust="0"/>
  </p:normalViewPr>
  <p:slideViewPr>
    <p:cSldViewPr snapToGrid="0" snapToObjects="1">
      <p:cViewPr varScale="1">
        <p:scale>
          <a:sx n="114" d="100"/>
          <a:sy n="114" d="100"/>
        </p:scale>
        <p:origin x="142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156" d="100"/>
          <a:sy n="156" d="100"/>
        </p:scale>
        <p:origin x="4152" y="19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handoutMaster" Target="handoutMasters/handout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\\enroll-oh-fs1\home\brooksja\Enrollment%20Management\Graphs%20for%20BOT%20Federal%20Student%20Aid%20slides.xlsx" TargetMode="Externa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package" Target="../embeddings/Microsoft_Excel_Worksheet.xlsx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chartUserShapes" Target="../drawings/drawing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8"/>
    </mc:Choice>
    <mc:Fallback>
      <c:style val="8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Federal Student Aid</a:t>
            </a:r>
          </a:p>
        </c:rich>
      </c:tx>
      <c:layout>
        <c:manualLayout>
          <c:xMode val="edge"/>
          <c:yMode val="edge"/>
          <c:x val="0.18241023257509478"/>
          <c:y val="3.367239937056475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28666238334791488"/>
          <c:y val="0"/>
          <c:w val="0.35260115923009622"/>
          <c:h val="0.85485074775263248"/>
        </c:manualLayout>
      </c:layout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6">
                  <a:tint val="54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8E82-4C7A-8A5F-F8C1F5595F50}"/>
              </c:ext>
            </c:extLst>
          </c:dPt>
          <c:dPt>
            <c:idx val="1"/>
            <c:bubble3D val="0"/>
            <c:spPr>
              <a:solidFill>
                <a:schemeClr val="accent6">
                  <a:tint val="77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8E82-4C7A-8A5F-F8C1F5595F50}"/>
              </c:ext>
            </c:extLst>
          </c:dPt>
          <c:dPt>
            <c:idx val="2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8E82-4C7A-8A5F-F8C1F5595F50}"/>
              </c:ext>
            </c:extLst>
          </c:dPt>
          <c:dPt>
            <c:idx val="3"/>
            <c:bubble3D val="0"/>
            <c:spPr>
              <a:solidFill>
                <a:schemeClr val="accent6">
                  <a:shade val="76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8E82-4C7A-8A5F-F8C1F5595F50}"/>
              </c:ext>
            </c:extLst>
          </c:dPt>
          <c:dPt>
            <c:idx val="4"/>
            <c:bubble3D val="0"/>
            <c:explosion val="24"/>
            <c:spPr>
              <a:solidFill>
                <a:schemeClr val="accent6">
                  <a:shade val="53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8E82-4C7A-8A5F-F8C1F5595F50}"/>
              </c:ext>
            </c:extLst>
          </c:dPt>
          <c:dLbls>
            <c:dLbl>
              <c:idx val="0"/>
              <c:layout>
                <c:manualLayout>
                  <c:x val="0.21038079615048119"/>
                  <c:y val="1.1050962379702538E-2"/>
                </c:manualLayout>
              </c:layout>
              <c:tx>
                <c:rich>
                  <a:bodyPr/>
                  <a:lstStyle/>
                  <a:p>
                    <a:fld id="{83A2FAAB-76DD-4A91-91DC-BE3148E177CD}" type="CATEGORYNAME">
                      <a:rPr lang="en-US"/>
                      <a:pPr/>
                      <a:t>[CATEGORY NAME]</a:t>
                    </a:fld>
                    <a:r>
                      <a:rPr lang="en-US" baseline="0" dirty="0"/>
                      <a:t>, 23,849,920 11.8%</a:t>
                    </a:r>
                  </a:p>
                </c:rich>
              </c:tx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8E82-4C7A-8A5F-F8C1F5595F50}"/>
                </c:ext>
              </c:extLst>
            </c:dLbl>
            <c:dLbl>
              <c:idx val="1"/>
              <c:layout>
                <c:manualLayout>
                  <c:x val="0.18344075046174785"/>
                  <c:y val="0.12762244722132657"/>
                </c:manualLayout>
              </c:layout>
              <c:tx>
                <c:rich>
                  <a:bodyPr/>
                  <a:lstStyle/>
                  <a:p>
                    <a:fld id="{47F57261-BB49-4D2D-8E0F-41A52F88EAE4}" type="CATEGORYNAME">
                      <a:rPr lang="en-US"/>
                      <a:pPr/>
                      <a:t>[CATEGORY NAME]</a:t>
                    </a:fld>
                    <a:r>
                      <a:rPr lang="en-US" baseline="0" dirty="0"/>
                      <a:t>, 1,392,539</a:t>
                    </a:r>
                  </a:p>
                </c:rich>
              </c:tx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8E82-4C7A-8A5F-F8C1F5595F50}"/>
                </c:ext>
              </c:extLst>
            </c:dLbl>
            <c:dLbl>
              <c:idx val="2"/>
              <c:layout>
                <c:manualLayout>
                  <c:x val="0.20624574705939519"/>
                  <c:y val="0.26920534701926496"/>
                </c:manualLayout>
              </c:layout>
              <c:tx>
                <c:rich>
                  <a:bodyPr/>
                  <a:lstStyle/>
                  <a:p>
                    <a:fld id="{DDD73C22-FF5E-4FAC-831C-2CA273FFB589}" type="CATEGORYNAME">
                      <a:rPr lang="en-US" smtClean="0"/>
                      <a:pPr/>
                      <a:t>[CATEGORY NAME]</a:t>
                    </a:fld>
                    <a:r>
                      <a:rPr lang="en-US" baseline="0" dirty="0"/>
                      <a:t>, 39,918</a:t>
                    </a:r>
                  </a:p>
                </c:rich>
              </c:tx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8E82-4C7A-8A5F-F8C1F5595F50}"/>
                </c:ext>
              </c:extLst>
            </c:dLbl>
            <c:dLbl>
              <c:idx val="3"/>
              <c:layout>
                <c:manualLayout>
                  <c:x val="0.1555465231197953"/>
                  <c:y val="0.42018791575069886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197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9A142A96-BACF-4519-9AFF-15A26A461154}" type="CATEGORYNAME">
                      <a:rPr lang="en-US"/>
                      <a:pPr>
                        <a:defRPr/>
                      </a:pPr>
                      <a:t>[CATEGORY NAME]</a:t>
                    </a:fld>
                    <a:r>
                      <a:rPr lang="en-US" baseline="0" dirty="0"/>
                      <a:t>, 1,880,020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2688263504099024"/>
                      <c:h val="0.17570392584166744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8E82-4C7A-8A5F-F8C1F5595F50}"/>
                </c:ext>
              </c:extLst>
            </c:dLbl>
            <c:dLbl>
              <c:idx val="4"/>
              <c:layout>
                <c:manualLayout>
                  <c:x val="0.51089530475357237"/>
                  <c:y val="-0.16330645579947464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197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C9C6BDD6-69B2-45FA-8C49-D9F310EE7781}" type="CATEGORYNAME">
                      <a:rPr lang="en-US" smtClean="0"/>
                      <a:pPr>
                        <a:defRPr/>
                      </a:pPr>
                      <a:t>[CATEGORY NAME]</a:t>
                    </a:fld>
                    <a:r>
                      <a:rPr lang="en-US" baseline="0" dirty="0"/>
                      <a:t>, 175,768,407</a:t>
                    </a:r>
                  </a:p>
                  <a:p>
                    <a:pPr>
                      <a:defRPr/>
                    </a:pPr>
                    <a:r>
                      <a:rPr lang="en-US" baseline="0" dirty="0"/>
                      <a:t>86.6%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1464761349275782"/>
                      <c:h val="0.17591999710689388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9-8E82-4C7A-8A5F-F8C1F5595F5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bg1">
                      <a:lumMod val="7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Sheet1!$A$4:$A$8</c:f>
              <c:strCache>
                <c:ptCount val="5"/>
                <c:pt idx="0">
                  <c:v>Federal Pell Grant</c:v>
                </c:pt>
                <c:pt idx="1">
                  <c:v>FSEOG</c:v>
                </c:pt>
                <c:pt idx="2">
                  <c:v>TEACH Grant</c:v>
                </c:pt>
                <c:pt idx="3">
                  <c:v>Federal Work Study</c:v>
                </c:pt>
                <c:pt idx="4">
                  <c:v>Loans</c:v>
                </c:pt>
              </c:strCache>
            </c:strRef>
          </c:cat>
          <c:val>
            <c:numRef>
              <c:f>Sheet1!$B$4:$B$8</c:f>
              <c:numCache>
                <c:formatCode>#,##0</c:formatCode>
                <c:ptCount val="5"/>
                <c:pt idx="0">
                  <c:v>22817531</c:v>
                </c:pt>
                <c:pt idx="1">
                  <c:v>1753934</c:v>
                </c:pt>
                <c:pt idx="2">
                  <c:v>54620</c:v>
                </c:pt>
                <c:pt idx="3">
                  <c:v>1551050</c:v>
                </c:pt>
                <c:pt idx="4">
                  <c:v>166299932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8E82-4C7A-8A5F-F8C1F5595F5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8"/>
    </mc:Choice>
    <mc:Fallback>
      <c:style val="8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INSTITUTIONAL AID BUDGET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cap="all" spc="120" normalizeH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stacked"/>
        <c:varyColors val="0"/>
        <c:ser>
          <c:idx val="0"/>
          <c:order val="0"/>
          <c:spPr>
            <a:solidFill>
              <a:schemeClr val="accent6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Sheet1!$A$8:$A$12</c:f>
              <c:strCache>
                <c:ptCount val="5"/>
                <c:pt idx="0">
                  <c:v>2019-2020</c:v>
                </c:pt>
                <c:pt idx="1">
                  <c:v>2020-2021</c:v>
                </c:pt>
                <c:pt idx="2">
                  <c:v>2021-2022</c:v>
                </c:pt>
                <c:pt idx="3">
                  <c:v>2022-2023</c:v>
                </c:pt>
                <c:pt idx="4">
                  <c:v>2023-2024</c:v>
                </c:pt>
              </c:strCache>
            </c:strRef>
          </c:cat>
          <c:val>
            <c:numRef>
              <c:f>Sheet1!$B$8:$B$12</c:f>
              <c:numCache>
                <c:formatCode>#,##0</c:formatCode>
                <c:ptCount val="5"/>
                <c:pt idx="0">
                  <c:v>38500000</c:v>
                </c:pt>
                <c:pt idx="1">
                  <c:v>53400000</c:v>
                </c:pt>
                <c:pt idx="2">
                  <c:v>62050000</c:v>
                </c:pt>
                <c:pt idx="3">
                  <c:v>68925000</c:v>
                </c:pt>
                <c:pt idx="4">
                  <c:v>71300000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067-45AF-9161-55247E0CCF69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9"/>
        <c:shape val="box"/>
        <c:axId val="247613784"/>
        <c:axId val="247614176"/>
        <c:axId val="0"/>
      </c:bar3DChart>
      <c:catAx>
        <c:axId val="247613784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cap="all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Academic Year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900" b="0" i="0" u="none" strike="noStrike" kern="1200" cap="all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47614176"/>
        <c:crosses val="autoZero"/>
        <c:auto val="1"/>
        <c:lblAlgn val="ctr"/>
        <c:lblOffset val="100"/>
        <c:noMultiLvlLbl val="0"/>
      </c:catAx>
      <c:valAx>
        <c:axId val="247614176"/>
        <c:scaling>
          <c:orientation val="minMax"/>
        </c:scaling>
        <c:delete val="1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900" b="0" i="0" u="none" strike="noStrike" kern="1200" cap="all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Dollars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900" b="0" i="0" u="none" strike="noStrike" kern="1200" cap="all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#,##0" sourceLinked="1"/>
        <c:majorTickMark val="none"/>
        <c:minorTickMark val="none"/>
        <c:tickLblPos val="nextTo"/>
        <c:crossAx val="24761378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/>
              <a:t>INSTITUTIONAL, FEDERAL, STATE GRANTS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cap="all" spc="120" normalizeH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stacked"/>
        <c:varyColors val="0"/>
        <c:ser>
          <c:idx val="0"/>
          <c:order val="0"/>
          <c:tx>
            <c:strRef>
              <c:f>Sheet1!$B$2</c:f>
              <c:strCache>
                <c:ptCount val="1"/>
                <c:pt idx="0">
                  <c:v>Federal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dLbls>
            <c:spPr>
              <a:solidFill>
                <a:schemeClr val="tx1"/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Sheet1!$A$6:$A$10</c:f>
              <c:strCache>
                <c:ptCount val="5"/>
                <c:pt idx="0">
                  <c:v>2019-2020</c:v>
                </c:pt>
                <c:pt idx="1">
                  <c:v>2020-2021</c:v>
                </c:pt>
                <c:pt idx="2">
                  <c:v>2021-2022</c:v>
                </c:pt>
                <c:pt idx="3">
                  <c:v>2022-2023</c:v>
                </c:pt>
                <c:pt idx="4">
                  <c:v>2023-2024</c:v>
                </c:pt>
              </c:strCache>
            </c:strRef>
          </c:cat>
          <c:val>
            <c:numRef>
              <c:f>Sheet1!$B$6:$B$10</c:f>
              <c:numCache>
                <c:formatCode>#,##0</c:formatCode>
                <c:ptCount val="5"/>
                <c:pt idx="0">
                  <c:v>23123677</c:v>
                </c:pt>
                <c:pt idx="1">
                  <c:v>21535162</c:v>
                </c:pt>
                <c:pt idx="2">
                  <c:v>23203044</c:v>
                </c:pt>
                <c:pt idx="3">
                  <c:v>25348699</c:v>
                </c:pt>
                <c:pt idx="4">
                  <c:v>27162397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226-4119-8DD7-C6CD72435CAF}"/>
            </c:ext>
          </c:extLst>
        </c:ser>
        <c:ser>
          <c:idx val="1"/>
          <c:order val="1"/>
          <c:tx>
            <c:strRef>
              <c:f>Sheet1!$C$2</c:f>
              <c:strCache>
                <c:ptCount val="1"/>
                <c:pt idx="0">
                  <c:v>State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  <a:sp3d/>
          </c:spPr>
          <c:invertIfNegative val="0"/>
          <c:dLbls>
            <c:spPr>
              <a:solidFill>
                <a:schemeClr val="tx1"/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Sheet1!$A$6:$A$10</c:f>
              <c:strCache>
                <c:ptCount val="5"/>
                <c:pt idx="0">
                  <c:v>2019-2020</c:v>
                </c:pt>
                <c:pt idx="1">
                  <c:v>2020-2021</c:v>
                </c:pt>
                <c:pt idx="2">
                  <c:v>2021-2022</c:v>
                </c:pt>
                <c:pt idx="3">
                  <c:v>2022-2023</c:v>
                </c:pt>
                <c:pt idx="4">
                  <c:v>2023-2024</c:v>
                </c:pt>
              </c:strCache>
            </c:strRef>
          </c:cat>
          <c:val>
            <c:numRef>
              <c:f>Sheet1!$C$6:$C$10</c:f>
              <c:numCache>
                <c:formatCode>#,##0</c:formatCode>
                <c:ptCount val="5"/>
                <c:pt idx="0">
                  <c:v>8171007</c:v>
                </c:pt>
                <c:pt idx="1">
                  <c:v>8321657</c:v>
                </c:pt>
                <c:pt idx="2">
                  <c:v>10095540</c:v>
                </c:pt>
                <c:pt idx="3">
                  <c:v>11517840</c:v>
                </c:pt>
                <c:pt idx="4">
                  <c:v>18540746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226-4119-8DD7-C6CD72435CAF}"/>
            </c:ext>
          </c:extLst>
        </c:ser>
        <c:ser>
          <c:idx val="2"/>
          <c:order val="2"/>
          <c:tx>
            <c:strRef>
              <c:f>Sheet1!$D$2</c:f>
              <c:strCache>
                <c:ptCount val="1"/>
                <c:pt idx="0">
                  <c:v>Institutional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Sheet1!$A$6:$A$10</c:f>
              <c:strCache>
                <c:ptCount val="5"/>
                <c:pt idx="0">
                  <c:v>2019-2020</c:v>
                </c:pt>
                <c:pt idx="1">
                  <c:v>2020-2021</c:v>
                </c:pt>
                <c:pt idx="2">
                  <c:v>2021-2022</c:v>
                </c:pt>
                <c:pt idx="3">
                  <c:v>2022-2023</c:v>
                </c:pt>
                <c:pt idx="4">
                  <c:v>2023-2024</c:v>
                </c:pt>
              </c:strCache>
            </c:strRef>
          </c:cat>
          <c:val>
            <c:numRef>
              <c:f>Sheet1!$D$6:$D$10</c:f>
              <c:numCache>
                <c:formatCode>#,##0</c:formatCode>
                <c:ptCount val="5"/>
                <c:pt idx="0">
                  <c:v>45550000</c:v>
                </c:pt>
                <c:pt idx="1">
                  <c:v>53400000</c:v>
                </c:pt>
                <c:pt idx="2">
                  <c:v>62050000</c:v>
                </c:pt>
                <c:pt idx="3">
                  <c:v>68925000</c:v>
                </c:pt>
                <c:pt idx="4">
                  <c:v>71300000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C226-4119-8DD7-C6CD72435CAF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9"/>
        <c:shape val="box"/>
        <c:axId val="327164800"/>
        <c:axId val="327165192"/>
        <c:axId val="0"/>
      </c:bar3DChart>
      <c:catAx>
        <c:axId val="32716480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197" b="0" i="0" u="none" strike="noStrike" kern="1200" cap="all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Academic Year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197" b="0" i="0" u="none" strike="noStrike" kern="1200" cap="all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64" b="0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27165192"/>
        <c:crosses val="autoZero"/>
        <c:auto val="1"/>
        <c:lblAlgn val="ctr"/>
        <c:lblOffset val="100"/>
        <c:noMultiLvlLbl val="0"/>
      </c:catAx>
      <c:valAx>
        <c:axId val="327165192"/>
        <c:scaling>
          <c:orientation val="minMax"/>
        </c:scaling>
        <c:delete val="1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197" b="0" i="0" u="none" strike="noStrike" kern="1200" cap="all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Dollars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197" b="0" i="0" u="none" strike="noStrike" kern="1200" cap="all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#,##0" sourceLinked="1"/>
        <c:majorTickMark val="none"/>
        <c:minorTickMark val="none"/>
        <c:tickLblPos val="nextTo"/>
        <c:crossAx val="32716480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stacked"/>
        <c:varyColors val="0"/>
        <c:ser>
          <c:idx val="0"/>
          <c:order val="0"/>
          <c:tx>
            <c:strRef>
              <c:f>'13-16 Remissions Budget'!$Y$42</c:f>
              <c:strCache>
                <c:ptCount val="1"/>
                <c:pt idx="0">
                  <c:v>Merit Based Scholarships</c:v>
                </c:pt>
              </c:strCache>
            </c:strRef>
          </c:tx>
          <c:spPr>
            <a:gradFill rotWithShape="1">
              <a:gsLst>
                <a:gs pos="0">
                  <a:schemeClr val="accent6">
                    <a:satMod val="103000"/>
                    <a:lumMod val="102000"/>
                    <a:tint val="94000"/>
                  </a:schemeClr>
                </a:gs>
                <a:gs pos="50000">
                  <a:schemeClr val="accent6">
                    <a:satMod val="110000"/>
                    <a:lumMod val="100000"/>
                    <a:shade val="100000"/>
                  </a:schemeClr>
                </a:gs>
                <a:gs pos="100000">
                  <a:schemeClr val="accent6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'13-16 Remissions Budget'!$AC$48:$AG$48</c:f>
              <c:strCache>
                <c:ptCount val="5"/>
                <c:pt idx="0">
                  <c:v>2019-2020</c:v>
                </c:pt>
                <c:pt idx="1">
                  <c:v>2020-2021</c:v>
                </c:pt>
                <c:pt idx="2">
                  <c:v>2021-2022</c:v>
                </c:pt>
                <c:pt idx="3">
                  <c:v>2022-2023</c:v>
                </c:pt>
                <c:pt idx="4">
                  <c:v>2023-2024</c:v>
                </c:pt>
              </c:strCache>
            </c:strRef>
          </c:cat>
          <c:val>
            <c:numRef>
              <c:f>'13-16 Remissions Budget'!$AC$42:$AG$42</c:f>
              <c:numCache>
                <c:formatCode>#,##0</c:formatCode>
                <c:ptCount val="5"/>
                <c:pt idx="0">
                  <c:v>33414727</c:v>
                </c:pt>
                <c:pt idx="1">
                  <c:v>39300367</c:v>
                </c:pt>
                <c:pt idx="2">
                  <c:v>48316283</c:v>
                </c:pt>
                <c:pt idx="3">
                  <c:v>57963162</c:v>
                </c:pt>
                <c:pt idx="4">
                  <c:v>64742781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CD1-461A-8382-5212DD77A2D2}"/>
            </c:ext>
          </c:extLst>
        </c:ser>
        <c:ser>
          <c:idx val="1"/>
          <c:order val="1"/>
          <c:tx>
            <c:strRef>
              <c:f>'13-16 Remissions Budget'!$Y$43</c:f>
              <c:strCache>
                <c:ptCount val="1"/>
                <c:pt idx="0">
                  <c:v>Need Based Scholarships</c:v>
                </c:pt>
              </c:strCache>
            </c:strRef>
          </c:tx>
          <c:spPr>
            <a:gradFill rotWithShape="1">
              <a:gsLst>
                <a:gs pos="0">
                  <a:schemeClr val="accent5">
                    <a:satMod val="103000"/>
                    <a:lumMod val="102000"/>
                    <a:tint val="94000"/>
                  </a:schemeClr>
                </a:gs>
                <a:gs pos="50000">
                  <a:schemeClr val="accent5">
                    <a:satMod val="110000"/>
                    <a:lumMod val="100000"/>
                    <a:shade val="100000"/>
                  </a:schemeClr>
                </a:gs>
                <a:gs pos="100000">
                  <a:schemeClr val="accent5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p3d/>
          </c:spPr>
          <c:invertIfNegative val="0"/>
          <c:dLbls>
            <c:dLbl>
              <c:idx val="0"/>
              <c:layout>
                <c:manualLayout>
                  <c:x val="-1.909700161202999E-17"/>
                  <c:y val="3.333333333333333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42E0-4385-875D-996EBDD67FC5}"/>
                </c:ext>
              </c:extLst>
            </c:dLbl>
            <c:dLbl>
              <c:idx val="1"/>
              <c:layout>
                <c:manualLayout>
                  <c:x val="0"/>
                  <c:y val="9.259259259259191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42E0-4385-875D-996EBDD67FC5}"/>
                </c:ext>
              </c:extLst>
            </c:dLbl>
            <c:dLbl>
              <c:idx val="2"/>
              <c:layout>
                <c:manualLayout>
                  <c:x val="0"/>
                  <c:y val="2.222222222222222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42E0-4385-875D-996EBDD67FC5}"/>
                </c:ext>
              </c:extLst>
            </c:dLbl>
            <c:dLbl>
              <c:idx val="3"/>
              <c:layout>
                <c:manualLayout>
                  <c:x val="1.0416666666665903E-3"/>
                  <c:y val="1.851851851851845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42E0-4385-875D-996EBDD67FC5}"/>
                </c:ext>
              </c:extLst>
            </c:dLbl>
            <c:dLbl>
              <c:idx val="4"/>
              <c:layout>
                <c:manualLayout>
                  <c:x val="0"/>
                  <c:y val="1.666666666666663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42E0-4385-875D-996EBDD67FC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'13-16 Remissions Budget'!$AC$48:$AG$48</c:f>
              <c:strCache>
                <c:ptCount val="5"/>
                <c:pt idx="0">
                  <c:v>2019-2020</c:v>
                </c:pt>
                <c:pt idx="1">
                  <c:v>2020-2021</c:v>
                </c:pt>
                <c:pt idx="2">
                  <c:v>2021-2022</c:v>
                </c:pt>
                <c:pt idx="3">
                  <c:v>2022-2023</c:v>
                </c:pt>
                <c:pt idx="4">
                  <c:v>2023-2024</c:v>
                </c:pt>
              </c:strCache>
            </c:strRef>
          </c:cat>
          <c:val>
            <c:numRef>
              <c:f>'13-16 Remissions Budget'!$AC$43:$AG$43</c:f>
              <c:numCache>
                <c:formatCode>#,##0</c:formatCode>
                <c:ptCount val="5"/>
                <c:pt idx="0">
                  <c:v>5153960</c:v>
                </c:pt>
                <c:pt idx="1">
                  <c:v>8666823</c:v>
                </c:pt>
                <c:pt idx="2">
                  <c:v>7554138</c:v>
                </c:pt>
                <c:pt idx="3">
                  <c:v>6623304</c:v>
                </c:pt>
                <c:pt idx="4">
                  <c:v>4429179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6AC-4794-BFA0-2978CC333A96}"/>
            </c:ext>
          </c:extLst>
        </c:ser>
        <c:ser>
          <c:idx val="2"/>
          <c:order val="2"/>
          <c:tx>
            <c:strRef>
              <c:f>'13-16 Remissions Budget'!$Y$44</c:f>
              <c:strCache>
                <c:ptCount val="1"/>
                <c:pt idx="0">
                  <c:v>Unfunded Mandates</c:v>
                </c:pt>
              </c:strCache>
            </c:strRef>
          </c:tx>
          <c:spPr>
            <a:gradFill rotWithShape="1">
              <a:gsLst>
                <a:gs pos="0">
                  <a:schemeClr val="accent4">
                    <a:satMod val="103000"/>
                    <a:lumMod val="102000"/>
                    <a:tint val="94000"/>
                  </a:schemeClr>
                </a:gs>
                <a:gs pos="50000">
                  <a:schemeClr val="accent4">
                    <a:satMod val="110000"/>
                    <a:lumMod val="100000"/>
                    <a:shade val="100000"/>
                  </a:schemeClr>
                </a:gs>
                <a:gs pos="100000">
                  <a:schemeClr val="accent4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p3d/>
          </c:spPr>
          <c:invertIfNegative val="0"/>
          <c:dLbls>
            <c:dLbl>
              <c:idx val="0"/>
              <c:layout>
                <c:manualLayout>
                  <c:x val="1.0416666666666667E-3"/>
                  <c:y val="1.593423738699322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A-BCD3-44B5-A8F6-A9B6A479602B}"/>
                </c:ext>
              </c:extLst>
            </c:dLbl>
            <c:dLbl>
              <c:idx val="1"/>
              <c:layout>
                <c:manualLayout>
                  <c:x val="0"/>
                  <c:y val="2.722849227179935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B-BCD3-44B5-A8F6-A9B6A479602B}"/>
                </c:ext>
              </c:extLst>
            </c:dLbl>
            <c:dLbl>
              <c:idx val="2"/>
              <c:layout>
                <c:manualLayout>
                  <c:x val="-7.638800644811996E-17"/>
                  <c:y val="2.908034412365121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D-BCD3-44B5-A8F6-A9B6A479602B}"/>
                </c:ext>
              </c:extLst>
            </c:dLbl>
            <c:dLbl>
              <c:idx val="3"/>
              <c:layout>
                <c:manualLayout>
                  <c:x val="0"/>
                  <c:y val="2.222222222222218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BCD3-44B5-A8F6-A9B6A479602B}"/>
                </c:ext>
              </c:extLst>
            </c:dLbl>
            <c:dLbl>
              <c:idx val="4"/>
              <c:layout>
                <c:manualLayout>
                  <c:x val="0"/>
                  <c:y val="1.111111111111111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42E0-4385-875D-996EBDD67FC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'13-16 Remissions Budget'!$AC$48:$AG$48</c:f>
              <c:strCache>
                <c:ptCount val="5"/>
                <c:pt idx="0">
                  <c:v>2019-2020</c:v>
                </c:pt>
                <c:pt idx="1">
                  <c:v>2020-2021</c:v>
                </c:pt>
                <c:pt idx="2">
                  <c:v>2021-2022</c:v>
                </c:pt>
                <c:pt idx="3">
                  <c:v>2022-2023</c:v>
                </c:pt>
                <c:pt idx="4">
                  <c:v>2023-2024</c:v>
                </c:pt>
              </c:strCache>
            </c:strRef>
          </c:cat>
          <c:val>
            <c:numRef>
              <c:f>'13-16 Remissions Budget'!$AC$44:$AG$44</c:f>
              <c:numCache>
                <c:formatCode>#,##0</c:formatCode>
                <c:ptCount val="5"/>
                <c:pt idx="0">
                  <c:v>891088</c:v>
                </c:pt>
                <c:pt idx="1">
                  <c:v>1043698</c:v>
                </c:pt>
                <c:pt idx="2">
                  <c:v>1101524</c:v>
                </c:pt>
                <c:pt idx="3">
                  <c:v>1140026</c:v>
                </c:pt>
                <c:pt idx="4">
                  <c:v>1067672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6AC-4794-BFA0-2978CC333A96}"/>
            </c:ext>
          </c:extLst>
        </c:ser>
        <c:ser>
          <c:idx val="3"/>
          <c:order val="3"/>
          <c:tx>
            <c:strRef>
              <c:f>'13-16 Remissions Budget'!$Y$45</c:f>
              <c:strCache>
                <c:ptCount val="1"/>
                <c:pt idx="0">
                  <c:v>International Remissions</c:v>
                </c:pt>
              </c:strCache>
            </c:strRef>
          </c:tx>
          <c:spPr>
            <a:gradFill rotWithShape="1">
              <a:gsLst>
                <a:gs pos="0">
                  <a:schemeClr val="accent6">
                    <a:lumMod val="60000"/>
                    <a:satMod val="103000"/>
                    <a:lumMod val="102000"/>
                    <a:tint val="94000"/>
                  </a:schemeClr>
                </a:gs>
                <a:gs pos="50000">
                  <a:schemeClr val="accent6">
                    <a:lumMod val="60000"/>
                    <a:satMod val="110000"/>
                    <a:lumMod val="100000"/>
                    <a:shade val="100000"/>
                  </a:schemeClr>
                </a:gs>
                <a:gs pos="100000">
                  <a:schemeClr val="accent6">
                    <a:lumMod val="60000"/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p3d/>
          </c:spPr>
          <c:invertIfNegative val="0"/>
          <c:dLbls>
            <c:dLbl>
              <c:idx val="4"/>
              <c:layout>
                <c:manualLayout>
                  <c:x val="1.0416666666666667E-3"/>
                  <c:y val="3.703703703703703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8-42E0-4385-875D-996EBDD67FC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'13-16 Remissions Budget'!$AC$48:$AG$48</c:f>
              <c:strCache>
                <c:ptCount val="5"/>
                <c:pt idx="0">
                  <c:v>2019-2020</c:v>
                </c:pt>
                <c:pt idx="1">
                  <c:v>2020-2021</c:v>
                </c:pt>
                <c:pt idx="2">
                  <c:v>2021-2022</c:v>
                </c:pt>
                <c:pt idx="3">
                  <c:v>2022-2023</c:v>
                </c:pt>
                <c:pt idx="4">
                  <c:v>2023-2024</c:v>
                </c:pt>
              </c:strCache>
            </c:strRef>
          </c:cat>
          <c:val>
            <c:numRef>
              <c:f>'13-16 Remissions Budget'!$AC$45:$AG$45</c:f>
              <c:numCache>
                <c:formatCode>#,##0</c:formatCode>
                <c:ptCount val="5"/>
                <c:pt idx="0">
                  <c:v>1071985</c:v>
                </c:pt>
                <c:pt idx="1">
                  <c:v>888704</c:v>
                </c:pt>
                <c:pt idx="2">
                  <c:v>1162147</c:v>
                </c:pt>
                <c:pt idx="3">
                  <c:v>1185048</c:v>
                </c:pt>
                <c:pt idx="4">
                  <c:v>1079336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76AC-4794-BFA0-2978CC333A96}"/>
            </c:ext>
          </c:extLst>
        </c:ser>
        <c:ser>
          <c:idx val="4"/>
          <c:order val="4"/>
          <c:tx>
            <c:strRef>
              <c:f>'13-16 Remissions Budget'!$Y$46</c:f>
              <c:strCache>
                <c:ptCount val="1"/>
                <c:pt idx="0">
                  <c:v> Graduate School Remissions </c:v>
                </c:pt>
              </c:strCache>
            </c:strRef>
          </c:tx>
          <c:spPr>
            <a:gradFill rotWithShape="1">
              <a:gsLst>
                <a:gs pos="0">
                  <a:schemeClr val="accent5">
                    <a:lumMod val="60000"/>
                    <a:satMod val="103000"/>
                    <a:lumMod val="102000"/>
                    <a:tint val="94000"/>
                  </a:schemeClr>
                </a:gs>
                <a:gs pos="50000">
                  <a:schemeClr val="accent5">
                    <a:lumMod val="60000"/>
                    <a:satMod val="110000"/>
                    <a:lumMod val="100000"/>
                    <a:shade val="100000"/>
                  </a:schemeClr>
                </a:gs>
                <a:gs pos="100000">
                  <a:schemeClr val="accent5">
                    <a:lumMod val="60000"/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p3d/>
          </c:spPr>
          <c:invertIfNegative val="0"/>
          <c:dLbls>
            <c:dLbl>
              <c:idx val="0"/>
              <c:layout>
                <c:manualLayout>
                  <c:x val="1.0416666666666667E-3"/>
                  <c:y val="-1.074496937882764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BCD3-44B5-A8F6-A9B6A479602B}"/>
                </c:ext>
              </c:extLst>
            </c:dLbl>
            <c:dLbl>
              <c:idx val="1"/>
              <c:layout>
                <c:manualLayout>
                  <c:x val="2.0833333333333333E-3"/>
                  <c:y val="-1.037868183143773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C-BCD3-44B5-A8F6-A9B6A479602B}"/>
                </c:ext>
              </c:extLst>
            </c:dLbl>
            <c:dLbl>
              <c:idx val="2"/>
              <c:layout>
                <c:manualLayout>
                  <c:x val="1.041666666666743E-3"/>
                  <c:y val="-1.389938757655299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E-BCD3-44B5-A8F6-A9B6A479602B}"/>
                </c:ext>
              </c:extLst>
            </c:dLbl>
            <c:dLbl>
              <c:idx val="3"/>
              <c:layout>
                <c:manualLayout>
                  <c:x val="0"/>
                  <c:y val="-7.407407407407407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6-BCD3-44B5-A8F6-A9B6A479602B}"/>
                </c:ext>
              </c:extLst>
            </c:dLbl>
            <c:dLbl>
              <c:idx val="4"/>
              <c:layout>
                <c:manualLayout>
                  <c:x val="3.1250000000000002E-3"/>
                  <c:y val="-5.555555555555572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42E0-4385-875D-996EBDD67FC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'13-16 Remissions Budget'!$AC$48:$AG$48</c:f>
              <c:strCache>
                <c:ptCount val="5"/>
                <c:pt idx="0">
                  <c:v>2019-2020</c:v>
                </c:pt>
                <c:pt idx="1">
                  <c:v>2020-2021</c:v>
                </c:pt>
                <c:pt idx="2">
                  <c:v>2021-2022</c:v>
                </c:pt>
                <c:pt idx="3">
                  <c:v>2022-2023</c:v>
                </c:pt>
                <c:pt idx="4">
                  <c:v>2023-2024</c:v>
                </c:pt>
              </c:strCache>
            </c:strRef>
          </c:cat>
          <c:val>
            <c:numRef>
              <c:f>'13-16 Remissions Budget'!$AC$46:$AG$46</c:f>
              <c:numCache>
                <c:formatCode>#,##0</c:formatCode>
                <c:ptCount val="5"/>
                <c:pt idx="0">
                  <c:v>542262</c:v>
                </c:pt>
                <c:pt idx="1">
                  <c:v>670898</c:v>
                </c:pt>
                <c:pt idx="2">
                  <c:v>655946</c:v>
                </c:pt>
                <c:pt idx="3">
                  <c:v>650213</c:v>
                </c:pt>
                <c:pt idx="4">
                  <c:v>940386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76AC-4794-BFA0-2978CC333A96}"/>
            </c:ext>
          </c:extLst>
        </c:ser>
        <c:ser>
          <c:idx val="5"/>
          <c:order val="5"/>
          <c:tx>
            <c:strRef>
              <c:f>'13-16 Remissions Budget'!$Y$47</c:f>
              <c:strCache>
                <c:ptCount val="1"/>
                <c:pt idx="0">
                  <c:v> Diversity Excellence Scholarship </c:v>
                </c:pt>
              </c:strCache>
            </c:strRef>
          </c:tx>
          <c:spPr>
            <a:gradFill rotWithShape="1">
              <a:gsLst>
                <a:gs pos="0">
                  <a:schemeClr val="accent4">
                    <a:lumMod val="60000"/>
                    <a:satMod val="103000"/>
                    <a:lumMod val="102000"/>
                    <a:tint val="94000"/>
                  </a:schemeClr>
                </a:gs>
                <a:gs pos="50000">
                  <a:schemeClr val="accent4">
                    <a:lumMod val="60000"/>
                    <a:satMod val="110000"/>
                    <a:lumMod val="100000"/>
                    <a:shade val="100000"/>
                  </a:schemeClr>
                </a:gs>
                <a:gs pos="100000">
                  <a:schemeClr val="accent4">
                    <a:lumMod val="60000"/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p3d/>
          </c:spPr>
          <c:invertIfNegative val="0"/>
          <c:dLbls>
            <c:dLbl>
              <c:idx val="0"/>
              <c:layout>
                <c:manualLayout>
                  <c:x val="1.5625E-2"/>
                  <c:y val="-2.926348789734623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BCD3-44B5-A8F6-A9B6A479602B}"/>
                </c:ext>
              </c:extLst>
            </c:dLbl>
            <c:dLbl>
              <c:idx val="1"/>
              <c:layout>
                <c:manualLayout>
                  <c:x val="1.1458333333333333E-2"/>
                  <c:y val="-2.908034412365121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BCD3-44B5-A8F6-A9B6A479602B}"/>
                </c:ext>
              </c:extLst>
            </c:dLbl>
            <c:dLbl>
              <c:idx val="2"/>
              <c:layout>
                <c:manualLayout>
                  <c:x val="1.5625E-2"/>
                  <c:y val="-3.27840478273549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BCD3-44B5-A8F6-A9B6A479602B}"/>
                </c:ext>
              </c:extLst>
            </c:dLbl>
            <c:dLbl>
              <c:idx val="3"/>
              <c:layout>
                <c:manualLayout>
                  <c:x val="1.1458333333333333E-2"/>
                  <c:y val="-2.777777777777784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BCD3-44B5-A8F6-A9B6A479602B}"/>
                </c:ext>
              </c:extLst>
            </c:dLbl>
            <c:dLbl>
              <c:idx val="4"/>
              <c:layout>
                <c:manualLayout>
                  <c:x val="6.2500000000000003E-3"/>
                  <c:y val="-2.777777777777779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6-42E0-4385-875D-996EBDD67FC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'13-16 Remissions Budget'!$AC$48:$AG$48</c:f>
              <c:strCache>
                <c:ptCount val="5"/>
                <c:pt idx="0">
                  <c:v>2019-2020</c:v>
                </c:pt>
                <c:pt idx="1">
                  <c:v>2020-2021</c:v>
                </c:pt>
                <c:pt idx="2">
                  <c:v>2021-2022</c:v>
                </c:pt>
                <c:pt idx="3">
                  <c:v>2022-2023</c:v>
                </c:pt>
                <c:pt idx="4">
                  <c:v>2023-2024</c:v>
                </c:pt>
              </c:strCache>
            </c:strRef>
          </c:cat>
          <c:val>
            <c:numRef>
              <c:f>'13-16 Remissions Budget'!$AC$47:$AG$47</c:f>
              <c:numCache>
                <c:formatCode>#,##0</c:formatCode>
                <c:ptCount val="5"/>
                <c:pt idx="0">
                  <c:v>2290973</c:v>
                </c:pt>
                <c:pt idx="1">
                  <c:v>2187649</c:v>
                </c:pt>
                <c:pt idx="2">
                  <c:v>2186644</c:v>
                </c:pt>
                <c:pt idx="3">
                  <c:v>2134975</c:v>
                </c:pt>
                <c:pt idx="4">
                  <c:v>2125040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76AC-4794-BFA0-2978CC333A96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82"/>
        <c:gapDepth val="41"/>
        <c:shape val="box"/>
        <c:axId val="327140704"/>
        <c:axId val="327141096"/>
        <c:axId val="0"/>
      </c:bar3DChart>
      <c:catAx>
        <c:axId val="3271407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27141096"/>
        <c:crosses val="autoZero"/>
        <c:auto val="1"/>
        <c:lblAlgn val="ctr"/>
        <c:lblOffset val="100"/>
        <c:noMultiLvlLbl val="0"/>
      </c:catAx>
      <c:valAx>
        <c:axId val="327141096"/>
        <c:scaling>
          <c:orientation val="minMax"/>
        </c:scaling>
        <c:delete val="0"/>
        <c:axPos val="l"/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2714070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7.4999999999999997E-2"/>
          <c:y val="0.94351822688830567"/>
          <c:w val="0.90833333333333344"/>
          <c:h val="4.16669582968795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olors1.xml><?xml version="1.0" encoding="utf-8"?>
<cs:colorStyle xmlns:cs="http://schemas.microsoft.com/office/drawing/2012/chartStyle" xmlns:a="http://schemas.openxmlformats.org/drawingml/2006/main" meth="withinLinearReversed" id="26">
  <a:schemeClr val="accent6"/>
</cs:colorStyle>
</file>

<file path=ppt/charts/colors2.xml><?xml version="1.0" encoding="utf-8"?>
<cs:colorStyle xmlns:cs="http://schemas.microsoft.com/office/drawing/2012/chartStyle" xmlns:a="http://schemas.openxmlformats.org/drawingml/2006/main" meth="withinLinear" id="19">
  <a:schemeClr val="accent6"/>
</cs:colorStyle>
</file>

<file path=ppt/charts/colors3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31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800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800" b="1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8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31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64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064" b="1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064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34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0.61054</cdr:x>
      <cdr:y>0.63054</cdr:y>
    </cdr:from>
    <cdr:to>
      <cdr:x>0.70738</cdr:x>
      <cdr:y>0.71551</cdr:y>
    </cdr:to>
    <cdr:cxnSp macro="">
      <cdr:nvCxnSpPr>
        <cdr:cNvPr id="3" name="Straight Connector 2">
          <a:extLst xmlns:a="http://schemas.openxmlformats.org/drawingml/2006/main">
            <a:ext uri="{FF2B5EF4-FFF2-40B4-BE49-F238E27FC236}">
              <a16:creationId xmlns:a16="http://schemas.microsoft.com/office/drawing/2014/main" id="{B8375A22-7DD4-495A-A21B-9C3A9F543232}"/>
            </a:ext>
          </a:extLst>
        </cdr:cNvPr>
        <cdr:cNvCxnSpPr/>
      </cdr:nvCxnSpPr>
      <cdr:spPr>
        <a:xfrm xmlns:a="http://schemas.openxmlformats.org/drawingml/2006/main" flipH="1" flipV="1">
          <a:off x="6699349" y="3022540"/>
          <a:ext cx="1062541" cy="407280"/>
        </a:xfrm>
        <a:prstGeom xmlns:a="http://schemas.openxmlformats.org/drawingml/2006/main" prst="line">
          <a:avLst/>
        </a:prstGeom>
        <a:ln xmlns:a="http://schemas.openxmlformats.org/drawingml/2006/main">
          <a:solidFill>
            <a:schemeClr val="bg1">
              <a:lumMod val="75000"/>
            </a:schemeClr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0.59315</cdr:x>
      <cdr:y>0.21336</cdr:y>
    </cdr:from>
    <cdr:to>
      <cdr:x>0.7312</cdr:x>
      <cdr:y>0.52282</cdr:y>
    </cdr:to>
    <cdr:cxnSp macro="">
      <cdr:nvCxnSpPr>
        <cdr:cNvPr id="4" name="Straight Connector 3">
          <a:extLst xmlns:a="http://schemas.openxmlformats.org/drawingml/2006/main">
            <a:ext uri="{FF2B5EF4-FFF2-40B4-BE49-F238E27FC236}">
              <a16:creationId xmlns:a16="http://schemas.microsoft.com/office/drawing/2014/main" id="{FB01AD1D-CE20-4422-A7B1-8C387D3A3FDA}"/>
            </a:ext>
          </a:extLst>
        </cdr:cNvPr>
        <cdr:cNvCxnSpPr/>
      </cdr:nvCxnSpPr>
      <cdr:spPr>
        <a:xfrm xmlns:a="http://schemas.openxmlformats.org/drawingml/2006/main" flipH="1" flipV="1">
          <a:off x="4881418" y="936093"/>
          <a:ext cx="1136074" cy="1357746"/>
        </a:xfrm>
        <a:prstGeom xmlns:a="http://schemas.openxmlformats.org/drawingml/2006/main" prst="line">
          <a:avLst/>
        </a:prstGeom>
        <a:ln xmlns:a="http://schemas.openxmlformats.org/drawingml/2006/main">
          <a:solidFill>
            <a:schemeClr val="bg1">
              <a:lumMod val="75000"/>
            </a:schemeClr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0.4625</cdr:x>
      <cdr:y>0.43333</cdr:y>
    </cdr:from>
    <cdr:to>
      <cdr:x>0.5375</cdr:x>
      <cdr:y>0.56667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97FC83C9-ADFA-EC00-3CB0-4641D9991A9A}"/>
            </a:ext>
          </a:extLst>
        </cdr:cNvPr>
        <cdr:cNvSpPr txBox="1"/>
      </cdr:nvSpPr>
      <cdr:spPr>
        <a:xfrm xmlns:a="http://schemas.openxmlformats.org/drawingml/2006/main">
          <a:off x="5638800" y="2971800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 dirty="0"/>
        </a:p>
      </cdr:txBody>
    </cdr:sp>
  </cdr:relSizeAnchor>
  <cdr:relSizeAnchor xmlns:cdr="http://schemas.openxmlformats.org/drawingml/2006/chartDrawing">
    <cdr:from>
      <cdr:x>0.2713</cdr:x>
      <cdr:y>0.03955</cdr:y>
    </cdr:from>
    <cdr:to>
      <cdr:x>0.60932</cdr:x>
      <cdr:y>0.09492</cdr:y>
    </cdr:to>
    <cdr:sp macro="" textlink="">
      <cdr:nvSpPr>
        <cdr:cNvPr id="3" name="TextBox 2">
          <a:extLst xmlns:a="http://schemas.openxmlformats.org/drawingml/2006/main">
            <a:ext uri="{FF2B5EF4-FFF2-40B4-BE49-F238E27FC236}">
              <a16:creationId xmlns:a16="http://schemas.microsoft.com/office/drawing/2014/main" id="{41C49EE3-7307-3AC0-B04B-8D3A7A578A07}"/>
            </a:ext>
          </a:extLst>
        </cdr:cNvPr>
        <cdr:cNvSpPr txBox="1"/>
      </cdr:nvSpPr>
      <cdr:spPr>
        <a:xfrm xmlns:a="http://schemas.openxmlformats.org/drawingml/2006/main">
          <a:off x="2480732" y="203425"/>
          <a:ext cx="3090890" cy="28479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600" b="1" dirty="0">
              <a:latin typeface="Calibri Body"/>
              <a:cs typeface="Calibri" panose="020F0502020204030204" pitchFamily="34" charset="0"/>
            </a:rPr>
            <a:t>EXPENDITURES BY AID TYPE</a:t>
          </a: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3"/>
            <a:ext cx="3169920" cy="481728"/>
          </a:xfrm>
          <a:prstGeom prst="rect">
            <a:avLst/>
          </a:prstGeom>
        </p:spPr>
        <p:txBody>
          <a:bodyPr vert="horz" lIns="96644" tIns="48322" rIns="96644" bIns="48322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143588" y="3"/>
            <a:ext cx="3169920" cy="481728"/>
          </a:xfrm>
          <a:prstGeom prst="rect">
            <a:avLst/>
          </a:prstGeom>
        </p:spPr>
        <p:txBody>
          <a:bodyPr vert="horz" lIns="96644" tIns="48322" rIns="96644" bIns="48322" rtlCol="0"/>
          <a:lstStyle>
            <a:lvl1pPr algn="r">
              <a:defRPr sz="1200"/>
            </a:lvl1pPr>
          </a:lstStyle>
          <a:p>
            <a:fld id="{F0A9CDE1-CA5B-0247-A43D-7376A20431E9}" type="datetimeFigureOut">
              <a:rPr lang="en-US" smtClean="0"/>
              <a:t>11/15/2024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119474"/>
            <a:ext cx="3169920" cy="481727"/>
          </a:xfrm>
          <a:prstGeom prst="rect">
            <a:avLst/>
          </a:prstGeom>
        </p:spPr>
        <p:txBody>
          <a:bodyPr vert="horz" lIns="96644" tIns="48322" rIns="96644" bIns="48322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143588" y="9119474"/>
            <a:ext cx="3169920" cy="481727"/>
          </a:xfrm>
          <a:prstGeom prst="rect">
            <a:avLst/>
          </a:prstGeom>
        </p:spPr>
        <p:txBody>
          <a:bodyPr vert="horz" lIns="96644" tIns="48322" rIns="96644" bIns="48322" rtlCol="0" anchor="b"/>
          <a:lstStyle>
            <a:lvl1pPr algn="r">
              <a:defRPr sz="1200"/>
            </a:lvl1pPr>
          </a:lstStyle>
          <a:p>
            <a:fld id="{1500146C-0EFC-6F41-9322-64E1AA29A9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23119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3"/>
            <a:ext cx="3169920" cy="481728"/>
          </a:xfrm>
          <a:prstGeom prst="rect">
            <a:avLst/>
          </a:prstGeom>
        </p:spPr>
        <p:txBody>
          <a:bodyPr vert="horz" lIns="96644" tIns="48322" rIns="96644" bIns="48322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8" y="3"/>
            <a:ext cx="3169920" cy="481728"/>
          </a:xfrm>
          <a:prstGeom prst="rect">
            <a:avLst/>
          </a:prstGeom>
        </p:spPr>
        <p:txBody>
          <a:bodyPr vert="horz" lIns="96644" tIns="48322" rIns="96644" bIns="48322" rtlCol="0"/>
          <a:lstStyle>
            <a:lvl1pPr algn="r">
              <a:defRPr sz="1200"/>
            </a:lvl1pPr>
          </a:lstStyle>
          <a:p>
            <a:fld id="{A443C35A-8BF7-5B47-8AD3-2CCCD1288B72}" type="datetimeFigureOut">
              <a:rPr lang="en-US" smtClean="0"/>
              <a:t>11/15/2024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77875" y="1200150"/>
            <a:ext cx="5759450" cy="32400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44" tIns="48322" rIns="96644" bIns="48322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0" y="4620577"/>
            <a:ext cx="5852160" cy="3780473"/>
          </a:xfrm>
          <a:prstGeom prst="rect">
            <a:avLst/>
          </a:prstGeom>
        </p:spPr>
        <p:txBody>
          <a:bodyPr vert="horz" lIns="96644" tIns="48322" rIns="96644" bIns="48322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19474"/>
            <a:ext cx="3169920" cy="481727"/>
          </a:xfrm>
          <a:prstGeom prst="rect">
            <a:avLst/>
          </a:prstGeom>
        </p:spPr>
        <p:txBody>
          <a:bodyPr vert="horz" lIns="96644" tIns="48322" rIns="96644" bIns="48322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8" y="9119474"/>
            <a:ext cx="3169920" cy="481727"/>
          </a:xfrm>
          <a:prstGeom prst="rect">
            <a:avLst/>
          </a:prstGeom>
        </p:spPr>
        <p:txBody>
          <a:bodyPr vert="horz" lIns="96644" tIns="48322" rIns="96644" bIns="48322" rtlCol="0" anchor="b"/>
          <a:lstStyle>
            <a:lvl1pPr algn="r">
              <a:defRPr sz="1200"/>
            </a:lvl1pPr>
          </a:lstStyle>
          <a:p>
            <a:fld id="{C051E5A1-DF78-C547-86AD-9F624F5907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8027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085C87-CD9D-4267-8F9C-D8DD9D85A7F1}" type="slidenum">
              <a:rPr lang="en-US" smtClean="0"/>
              <a:pPr/>
              <a:t>2</a:t>
            </a:fld>
            <a:endParaRPr 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085C87-CD9D-4267-8F9C-D8DD9D85A7F1}" type="slidenum">
              <a:rPr lang="en-US" smtClean="0"/>
              <a:pPr/>
              <a:t>3</a:t>
            </a:fld>
            <a:endParaRPr lang="en-US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085C87-CD9D-4267-8F9C-D8DD9D85A7F1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991615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51E5A1-DF78-C547-86AD-9F624F5907BE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407953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51E5A1-DF78-C547-86AD-9F624F5907BE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66982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51E5A1-DF78-C547-86AD-9F624F5907BE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387051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CE2E30-C5CE-4BE5-9ACA-9337575E8AE1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266566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51E5A1-DF78-C547-86AD-9F624F5907BE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54835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0663" y="825105"/>
            <a:ext cx="7302675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20663" y="3184519"/>
            <a:ext cx="7302675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A2B50E-326C-7E4B-AB85-F0AE24E52BE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844"/>
            <a:ext cx="7602538" cy="994172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260872"/>
            <a:ext cx="3714750" cy="617934"/>
          </a:xfrm>
        </p:spPr>
        <p:txBody>
          <a:bodyPr anchor="b"/>
          <a:lstStyle>
            <a:lvl1pPr marL="0" indent="0">
              <a:buNone/>
              <a:defRPr sz="1800" b="1" cap="all" baseline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400" y="1878806"/>
            <a:ext cx="3714750" cy="2536619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72416" y="1260872"/>
            <a:ext cx="3744522" cy="617934"/>
          </a:xfrm>
        </p:spPr>
        <p:txBody>
          <a:bodyPr anchor="b"/>
          <a:lstStyle>
            <a:lvl1pPr marL="0" indent="0">
              <a:buNone/>
              <a:defRPr sz="1800" b="1" cap="all" baseline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72416" y="1878806"/>
            <a:ext cx="3744522" cy="2536619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94947C-1363-7F41-9BCC-01D0415EFA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93768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94947C-1363-7F41-9BCC-01D0415EFA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43648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94947C-1363-7F41-9BCC-01D0415EFA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752209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8214" y="342900"/>
            <a:ext cx="2949575" cy="1200150"/>
          </a:xfrm>
        </p:spPr>
        <p:txBody>
          <a:bodyPr anchor="t"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83485" y="342901"/>
            <a:ext cx="4433453" cy="4052888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38214" y="1543050"/>
            <a:ext cx="2949575" cy="2858691"/>
          </a:xfrm>
        </p:spPr>
        <p:txBody>
          <a:bodyPr>
            <a:normAutofit/>
          </a:bodyPr>
          <a:lstStyle>
            <a:lvl1pPr marL="0" indent="0">
              <a:buNone/>
              <a:defRPr sz="21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94947C-1363-7F41-9BCC-01D0415EFA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82011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8214" y="342900"/>
            <a:ext cx="2949575" cy="1200150"/>
          </a:xfrm>
        </p:spPr>
        <p:txBody>
          <a:bodyPr anchor="t"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064696" y="342901"/>
            <a:ext cx="4452242" cy="4052888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38214" y="1543050"/>
            <a:ext cx="2949575" cy="2858691"/>
          </a:xfrm>
        </p:spPr>
        <p:txBody>
          <a:bodyPr>
            <a:normAutofit/>
          </a:bodyPr>
          <a:lstStyle>
            <a:lvl1pPr marL="0" indent="0">
              <a:buNone/>
              <a:defRPr sz="21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94947C-1363-7F41-9BCC-01D0415EFA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23795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841772"/>
            <a:ext cx="77724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A2B50E-326C-7E4B-AB85-F0AE24E52BE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1" y="825105"/>
            <a:ext cx="7321463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1" y="3184519"/>
            <a:ext cx="7321463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A2B50E-326C-7E4B-AB85-F0AE24E52BE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841772"/>
            <a:ext cx="77724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A2B50E-326C-7E4B-AB85-F0AE24E52BE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BADA0B-05D0-A247-B3F1-354956A0D8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12931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2950" y="573000"/>
            <a:ext cx="7772399" cy="122150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42951" y="1965960"/>
            <a:ext cx="7772400" cy="217170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BADA0B-05D0-A247-B3F1-354956A0D8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4846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225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94947C-1363-7F41-9BCC-01D0415EFA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43911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8250" y="760908"/>
            <a:ext cx="75971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8250" y="2920702"/>
            <a:ext cx="7597100" cy="1125140"/>
          </a:xfrm>
        </p:spPr>
        <p:txBody>
          <a:bodyPr>
            <a:normAutofit/>
          </a:bodyPr>
          <a:lstStyle>
            <a:lvl1pPr marL="0" indent="0">
              <a:buNone/>
              <a:defRPr sz="225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94947C-1363-7F41-9BCC-01D0415EFA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17137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3012" y="1369219"/>
            <a:ext cx="3735188" cy="3074390"/>
          </a:xfrm>
        </p:spPr>
        <p:txBody>
          <a:bodyPr>
            <a:normAutofit/>
          </a:bodyPr>
          <a:lstStyle>
            <a:lvl1pPr>
              <a:defRPr sz="225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16258" y="1369219"/>
            <a:ext cx="3699092" cy="3074390"/>
          </a:xfrm>
        </p:spPr>
        <p:txBody>
          <a:bodyPr>
            <a:normAutofit/>
          </a:bodyPr>
          <a:lstStyle>
            <a:lvl1pPr>
              <a:defRPr sz="225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94947C-1363-7F41-9BCC-01D0415EFA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24031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5.png"/><Relationship Id="rId4" Type="http://schemas.openxmlformats.org/officeDocument/2006/relationships/image" Target="../media/image1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.xml"/><Relationship Id="rId3" Type="http://schemas.openxmlformats.org/officeDocument/2006/relationships/slideLayout" Target="../slideLayouts/slideLayout9.xml"/><Relationship Id="rId7" Type="http://schemas.openxmlformats.org/officeDocument/2006/relationships/slideLayout" Target="../slideLayouts/slideLayout13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5" Type="http://schemas.openxmlformats.org/officeDocument/2006/relationships/slideLayout" Target="../slideLayouts/slideLayout11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10.xml"/><Relationship Id="rId9" Type="http://schemas.openxmlformats.org/officeDocument/2006/relationships/theme" Target="../theme/theme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E472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975" y="818171"/>
            <a:ext cx="7601375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974" y="1877093"/>
            <a:ext cx="7601376" cy="25691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609197" y="4712400"/>
            <a:ext cx="448056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A2B50E-326C-7E4B-AB85-F0AE24E52BEF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976" y="-1"/>
            <a:ext cx="708152" cy="59588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7143750" y="4572518"/>
            <a:ext cx="1371600" cy="571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07541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89" r:id="rId2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rgbClr val="FFFFFF"/>
          </a:solidFill>
          <a:latin typeface="Open Sans" charset="0"/>
          <a:ea typeface="Open Sans" charset="0"/>
          <a:cs typeface="Open Sans" charset="0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bg1"/>
          </a:solidFill>
          <a:latin typeface="Open Sans" charset="0"/>
          <a:ea typeface="Open Sans" charset="0"/>
          <a:cs typeface="Open Sans" charset="0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Open Sans" charset="0"/>
          <a:ea typeface="Open Sans" charset="0"/>
          <a:cs typeface="Open Sans" charset="0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bg1"/>
          </a:solidFill>
          <a:latin typeface="Open Sans" charset="0"/>
          <a:ea typeface="Open Sans" charset="0"/>
          <a:cs typeface="Open Sans" charset="0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bg1"/>
          </a:solidFill>
          <a:latin typeface="Open Sans" charset="0"/>
          <a:ea typeface="Open Sans" charset="0"/>
          <a:cs typeface="Open Sans" charset="0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bg1"/>
          </a:solidFill>
          <a:latin typeface="Open Sans" charset="0"/>
          <a:ea typeface="Open Sans" charset="0"/>
          <a:cs typeface="Open Sans" charset="0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013" y="818171"/>
            <a:ext cx="7317975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013" y="1877094"/>
            <a:ext cx="7317975" cy="24482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319130" y="4712400"/>
            <a:ext cx="448056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A2B50E-326C-7E4B-AB85-F0AE24E52BEF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014" y="0"/>
            <a:ext cx="704088" cy="59246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6789" y="4567499"/>
            <a:ext cx="1369215" cy="576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057548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93" r:id="rId1"/>
    <p:sldLayoutId id="2147483692" r:id="rId2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rgbClr val="FFFFFF"/>
          </a:solidFill>
          <a:latin typeface="Open Sans" charset="0"/>
          <a:ea typeface="Open Sans" charset="0"/>
          <a:cs typeface="Open Sans" charset="0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Open Sans" charset="0"/>
          <a:ea typeface="Open Sans" charset="0"/>
          <a:cs typeface="Open Sans" charset="0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Open Sans" charset="0"/>
          <a:ea typeface="Open Sans" charset="0"/>
          <a:cs typeface="Open Sans" charset="0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Open Sans" charset="0"/>
          <a:ea typeface="Open Sans" charset="0"/>
          <a:cs typeface="Open Sans" charset="0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Open Sans" charset="0"/>
          <a:ea typeface="Open Sans" charset="0"/>
          <a:cs typeface="Open Sans" charset="0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Open Sans" charset="0"/>
          <a:ea typeface="Open Sans" charset="0"/>
          <a:cs typeface="Open Sans" charset="0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676912" y="4570273"/>
            <a:ext cx="8467090" cy="583691"/>
          </a:xfrm>
          <a:prstGeom prst="rect">
            <a:avLst/>
          </a:prstGeom>
          <a:solidFill>
            <a:srgbClr val="0E47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6911" y="273339"/>
            <a:ext cx="7602338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911" y="1428339"/>
            <a:ext cx="7602337" cy="28922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17385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BADA0B-05D0-A247-B3F1-354956A0D889}" type="slidenum">
              <a:rPr lang="en-US" smtClean="0"/>
              <a:t>‹#›</a:t>
            </a:fld>
            <a:endParaRPr lang="en-US"/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570721"/>
            <a:ext cx="676909" cy="583243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676911" y="4575343"/>
            <a:ext cx="1371600" cy="5836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11985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7" r:id="rId2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Open Sans" charset="0"/>
          <a:ea typeface="Open Sans" charset="0"/>
          <a:cs typeface="Open Sans" charset="0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/>
        <a:buChar char="•"/>
        <a:defRPr sz="2100" kern="1200">
          <a:solidFill>
            <a:schemeClr val="tx1"/>
          </a:solidFill>
          <a:latin typeface="Open Sans" charset="0"/>
          <a:ea typeface="Open Sans" charset="0"/>
          <a:cs typeface="Open Sans" charset="0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800" kern="1200">
          <a:solidFill>
            <a:schemeClr val="tx1"/>
          </a:solidFill>
          <a:latin typeface="Open Sans" charset="0"/>
          <a:ea typeface="Open Sans" charset="0"/>
          <a:cs typeface="Open Sans" charset="0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500" kern="1200">
          <a:solidFill>
            <a:schemeClr val="tx1"/>
          </a:solidFill>
          <a:latin typeface="Open Sans" charset="0"/>
          <a:ea typeface="Open Sans" charset="0"/>
          <a:cs typeface="Open Sans" charset="0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Open Sans" charset="0"/>
          <a:ea typeface="Open Sans" charset="0"/>
          <a:cs typeface="Open Sans" charset="0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Open Sans" charset="0"/>
          <a:ea typeface="Open Sans" charset="0"/>
          <a:cs typeface="Open Sans" charset="0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6911" y="273844"/>
            <a:ext cx="7838439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911" y="1369219"/>
            <a:ext cx="7838439" cy="29856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94947C-1363-7F41-9BCC-01D0415EFAF9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573838"/>
            <a:ext cx="676910" cy="569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67113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6" r:id="rId1"/>
    <p:sldLayoutId id="2147483707" r:id="rId2"/>
    <p:sldLayoutId id="2147483708" r:id="rId3"/>
    <p:sldLayoutId id="2147483709" r:id="rId4"/>
    <p:sldLayoutId id="2147483710" r:id="rId5"/>
    <p:sldLayoutId id="2147483711" r:id="rId6"/>
    <p:sldLayoutId id="2147483712" r:id="rId7"/>
    <p:sldLayoutId id="2147483713" r:id="rId8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Open Sans" charset="0"/>
          <a:ea typeface="Open Sans" charset="0"/>
          <a:cs typeface="Open Sans" charset="0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/>
        <a:buChar char="•"/>
        <a:defRPr sz="2100" kern="1200">
          <a:solidFill>
            <a:schemeClr val="tx1"/>
          </a:solidFill>
          <a:latin typeface="Open Sans" charset="0"/>
          <a:ea typeface="Open Sans" charset="0"/>
          <a:cs typeface="Open Sans" charset="0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800" kern="1200">
          <a:solidFill>
            <a:schemeClr val="tx1"/>
          </a:solidFill>
          <a:latin typeface="Open Sans" charset="0"/>
          <a:ea typeface="Open Sans" charset="0"/>
          <a:cs typeface="Open Sans" charset="0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500" kern="1200">
          <a:solidFill>
            <a:schemeClr val="tx1"/>
          </a:solidFill>
          <a:latin typeface="Open Sans" charset="0"/>
          <a:ea typeface="Open Sans" charset="0"/>
          <a:cs typeface="Open Sans" charset="0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Open Sans" charset="0"/>
          <a:ea typeface="Open Sans" charset="0"/>
          <a:cs typeface="Open Sans" charset="0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Open Sans" charset="0"/>
          <a:ea typeface="Open Sans" charset="0"/>
          <a:cs typeface="Open Sans" charset="0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03848F5-10CA-4D4A-9C98-F2E72C91FA92}"/>
              </a:ext>
            </a:extLst>
          </p:cNvPr>
          <p:cNvSpPr txBox="1"/>
          <p:nvPr/>
        </p:nvSpPr>
        <p:spPr>
          <a:xfrm>
            <a:off x="0" y="1363158"/>
            <a:ext cx="914399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Financial Aid at the </a:t>
            </a:r>
          </a:p>
          <a:p>
            <a:pPr algn="ctr"/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University of Oregon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578A2C1-6A98-E143-84B1-31636663C53D}"/>
              </a:ext>
            </a:extLst>
          </p:cNvPr>
          <p:cNvSpPr txBox="1"/>
          <p:nvPr/>
        </p:nvSpPr>
        <p:spPr>
          <a:xfrm>
            <a:off x="598713" y="3383448"/>
            <a:ext cx="8109857" cy="6506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Mark Diestler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ts val="1600"/>
              </a:lnSpc>
            </a:pP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Interim Director of Student Financial Aid and Scholarships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838F1A8-4D37-4124-9FC1-698FFBD3B48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94947C-1363-7F41-9BCC-01D0415EFAF9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93175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Char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30975112"/>
              </p:ext>
            </p:extLst>
          </p:nvPr>
        </p:nvGraphicFramePr>
        <p:xfrm>
          <a:off x="1" y="0"/>
          <a:ext cx="9144000" cy="51435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77335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7171" y="0"/>
            <a:ext cx="7380849" cy="864394"/>
          </a:xfrm>
        </p:spPr>
        <p:txBody>
          <a:bodyPr>
            <a:normAutofit/>
          </a:bodyPr>
          <a:lstStyle/>
          <a:p>
            <a:r>
              <a:rPr lang="en-US" dirty="0">
                <a:latin typeface="+mj-lt"/>
              </a:rPr>
              <a:t>UO Scholarship Eligibility and Amounts</a:t>
            </a:r>
            <a:br>
              <a:rPr lang="en-US" dirty="0">
                <a:latin typeface="+mj-lt"/>
              </a:rPr>
            </a:br>
            <a:r>
              <a:rPr lang="en-US" sz="2200" dirty="0">
                <a:latin typeface="+mj-lt"/>
              </a:rPr>
              <a:t>Changes in 2019, 2021, 2023, 2024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CBCD6905-036E-A595-741E-687688483DD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42055954"/>
              </p:ext>
            </p:extLst>
          </p:nvPr>
        </p:nvGraphicFramePr>
        <p:xfrm>
          <a:off x="333375" y="1019175"/>
          <a:ext cx="8496301" cy="3049551"/>
        </p:xfrm>
        <a:graphic>
          <a:graphicData uri="http://schemas.openxmlformats.org/drawingml/2006/table">
            <a:tbl>
              <a:tblPr/>
              <a:tblGrid>
                <a:gridCol w="838200">
                  <a:extLst>
                    <a:ext uri="{9D8B030D-6E8A-4147-A177-3AD203B41FA5}">
                      <a16:colId xmlns:a16="http://schemas.microsoft.com/office/drawing/2014/main" val="3492175425"/>
                    </a:ext>
                  </a:extLst>
                </a:gridCol>
                <a:gridCol w="893914">
                  <a:extLst>
                    <a:ext uri="{9D8B030D-6E8A-4147-A177-3AD203B41FA5}">
                      <a16:colId xmlns:a16="http://schemas.microsoft.com/office/drawing/2014/main" val="1771122300"/>
                    </a:ext>
                  </a:extLst>
                </a:gridCol>
                <a:gridCol w="534836">
                  <a:extLst>
                    <a:ext uri="{9D8B030D-6E8A-4147-A177-3AD203B41FA5}">
                      <a16:colId xmlns:a16="http://schemas.microsoft.com/office/drawing/2014/main" val="4291697777"/>
                    </a:ext>
                  </a:extLst>
                </a:gridCol>
                <a:gridCol w="1062120">
                  <a:extLst>
                    <a:ext uri="{9D8B030D-6E8A-4147-A177-3AD203B41FA5}">
                      <a16:colId xmlns:a16="http://schemas.microsoft.com/office/drawing/2014/main" val="3978637368"/>
                    </a:ext>
                  </a:extLst>
                </a:gridCol>
                <a:gridCol w="524001">
                  <a:extLst>
                    <a:ext uri="{9D8B030D-6E8A-4147-A177-3AD203B41FA5}">
                      <a16:colId xmlns:a16="http://schemas.microsoft.com/office/drawing/2014/main" val="135663735"/>
                    </a:ext>
                  </a:extLst>
                </a:gridCol>
                <a:gridCol w="1072955">
                  <a:extLst>
                    <a:ext uri="{9D8B030D-6E8A-4147-A177-3AD203B41FA5}">
                      <a16:colId xmlns:a16="http://schemas.microsoft.com/office/drawing/2014/main" val="2133341736"/>
                    </a:ext>
                  </a:extLst>
                </a:gridCol>
                <a:gridCol w="524001">
                  <a:extLst>
                    <a:ext uri="{9D8B030D-6E8A-4147-A177-3AD203B41FA5}">
                      <a16:colId xmlns:a16="http://schemas.microsoft.com/office/drawing/2014/main" val="1939885040"/>
                    </a:ext>
                  </a:extLst>
                </a:gridCol>
                <a:gridCol w="966906">
                  <a:extLst>
                    <a:ext uri="{9D8B030D-6E8A-4147-A177-3AD203B41FA5}">
                      <a16:colId xmlns:a16="http://schemas.microsoft.com/office/drawing/2014/main" val="1992671574"/>
                    </a:ext>
                  </a:extLst>
                </a:gridCol>
                <a:gridCol w="524001">
                  <a:extLst>
                    <a:ext uri="{9D8B030D-6E8A-4147-A177-3AD203B41FA5}">
                      <a16:colId xmlns:a16="http://schemas.microsoft.com/office/drawing/2014/main" val="1881748779"/>
                    </a:ext>
                  </a:extLst>
                </a:gridCol>
                <a:gridCol w="1014732">
                  <a:extLst>
                    <a:ext uri="{9D8B030D-6E8A-4147-A177-3AD203B41FA5}">
                      <a16:colId xmlns:a16="http://schemas.microsoft.com/office/drawing/2014/main" val="360851694"/>
                    </a:ext>
                  </a:extLst>
                </a:gridCol>
                <a:gridCol w="540635">
                  <a:extLst>
                    <a:ext uri="{9D8B030D-6E8A-4147-A177-3AD203B41FA5}">
                      <a16:colId xmlns:a16="http://schemas.microsoft.com/office/drawing/2014/main" val="821202256"/>
                    </a:ext>
                  </a:extLst>
                </a:gridCol>
              </a:tblGrid>
              <a:tr h="258260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58" marR="5758" marT="575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4823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2016 Programs</a:t>
                      </a:r>
                    </a:p>
                  </a:txBody>
                  <a:tcPr marL="5758" marR="5758" marT="575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4823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58" marR="5758" marT="575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4823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2019 Programs </a:t>
                      </a:r>
                    </a:p>
                  </a:txBody>
                  <a:tcPr marL="5758" marR="5758" marT="575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7562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58" marR="5758" marT="575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7562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2021 Programs</a:t>
                      </a:r>
                    </a:p>
                  </a:txBody>
                  <a:tcPr marL="5758" marR="5758" marT="575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4823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58" marR="5758" marT="575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4823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2023 Programs</a:t>
                      </a:r>
                    </a:p>
                  </a:txBody>
                  <a:tcPr marL="5758" marR="5758" marT="575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7562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58" marR="5758" marT="575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7562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2024 Programs</a:t>
                      </a:r>
                    </a:p>
                  </a:txBody>
                  <a:tcPr marL="5758" marR="5758" marT="575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4823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58" marR="5758" marT="575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4823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25788121"/>
                  </a:ext>
                </a:extLst>
              </a:tr>
              <a:tr h="258260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58" marR="5758" marT="575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4823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Eligibility</a:t>
                      </a:r>
                    </a:p>
                  </a:txBody>
                  <a:tcPr marL="5758" marR="5758" marT="575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4823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Award</a:t>
                      </a:r>
                    </a:p>
                  </a:txBody>
                  <a:tcPr marL="5758" marR="5758" marT="575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4823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Eligibility</a:t>
                      </a:r>
                    </a:p>
                  </a:txBody>
                  <a:tcPr marL="5758" marR="5758" marT="575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7562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Award</a:t>
                      </a:r>
                    </a:p>
                  </a:txBody>
                  <a:tcPr marL="5758" marR="5758" marT="575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7562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Eligibility</a:t>
                      </a:r>
                    </a:p>
                  </a:txBody>
                  <a:tcPr marL="5758" marR="5758" marT="575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4823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Award</a:t>
                      </a:r>
                    </a:p>
                  </a:txBody>
                  <a:tcPr marL="5758" marR="5758" marT="575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4823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Eligibility</a:t>
                      </a:r>
                    </a:p>
                  </a:txBody>
                  <a:tcPr marL="5758" marR="5758" marT="575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7562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Award</a:t>
                      </a:r>
                    </a:p>
                  </a:txBody>
                  <a:tcPr marL="5758" marR="5758" marT="575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7562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Eligibility</a:t>
                      </a:r>
                    </a:p>
                  </a:txBody>
                  <a:tcPr marL="5758" marR="5758" marT="575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4823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Award</a:t>
                      </a:r>
                    </a:p>
                  </a:txBody>
                  <a:tcPr marL="5758" marR="5758" marT="575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4823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19572229"/>
                  </a:ext>
                </a:extLst>
              </a:tr>
              <a:tr h="258260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Resident</a:t>
                      </a:r>
                    </a:p>
                  </a:txBody>
                  <a:tcPr marL="5758" marR="5758" marT="575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58" marR="5758" marT="575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58" marR="5758" marT="575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58" marR="5758" marT="575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58" marR="5758" marT="575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58" marR="5758" marT="575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58" marR="5758" marT="575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58" marR="5758" marT="575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58" marR="5758" marT="575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58" marR="5758" marT="575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58" marR="5758" marT="575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52522490"/>
                  </a:ext>
                </a:extLst>
              </a:tr>
              <a:tr h="258260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Summit</a:t>
                      </a:r>
                    </a:p>
                  </a:txBody>
                  <a:tcPr marL="5758" marR="5758" marT="575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3.80 GPA/1250 SAT</a:t>
                      </a:r>
                    </a:p>
                  </a:txBody>
                  <a:tcPr marL="5758" marR="5758" marT="575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$6,000 </a:t>
                      </a:r>
                    </a:p>
                  </a:txBody>
                  <a:tcPr marL="5758" marR="5758" marT="575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3.80 GPA/1250 SAT</a:t>
                      </a:r>
                    </a:p>
                  </a:txBody>
                  <a:tcPr marL="5758" marR="5758" marT="575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$6,000</a:t>
                      </a:r>
                    </a:p>
                  </a:txBody>
                  <a:tcPr marL="5758" marR="5758" marT="575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3.90 GPA</a:t>
                      </a:r>
                    </a:p>
                  </a:txBody>
                  <a:tcPr marL="5758" marR="5758" marT="575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$4,000</a:t>
                      </a:r>
                    </a:p>
                  </a:txBody>
                  <a:tcPr marL="5758" marR="5758" marT="575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3.90 GPA</a:t>
                      </a:r>
                    </a:p>
                  </a:txBody>
                  <a:tcPr marL="5758" marR="5758" marT="575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$5,000</a:t>
                      </a:r>
                    </a:p>
                  </a:txBody>
                  <a:tcPr marL="5758" marR="5758" marT="575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3.90 GPA</a:t>
                      </a:r>
                    </a:p>
                  </a:txBody>
                  <a:tcPr marL="5758" marR="5758" marT="575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$5,000</a:t>
                      </a:r>
                    </a:p>
                  </a:txBody>
                  <a:tcPr marL="5758" marR="5758" marT="575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18780792"/>
                  </a:ext>
                </a:extLst>
              </a:tr>
              <a:tr h="258260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Apex</a:t>
                      </a:r>
                    </a:p>
                  </a:txBody>
                  <a:tcPr marL="5758" marR="5758" marT="575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3.60 GPA/1220 SAT</a:t>
                      </a:r>
                    </a:p>
                  </a:txBody>
                  <a:tcPr marL="5758" marR="5758" marT="575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$3,000 </a:t>
                      </a:r>
                    </a:p>
                  </a:txBody>
                  <a:tcPr marL="5758" marR="5758" marT="575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3.60 GPA/1220 SAT</a:t>
                      </a:r>
                    </a:p>
                  </a:txBody>
                  <a:tcPr marL="5758" marR="5758" marT="575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$3,000</a:t>
                      </a:r>
                    </a:p>
                  </a:txBody>
                  <a:tcPr marL="5758" marR="5758" marT="575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3.70 GPA</a:t>
                      </a:r>
                    </a:p>
                  </a:txBody>
                  <a:tcPr marL="5758" marR="5758" marT="575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$2,000</a:t>
                      </a:r>
                    </a:p>
                  </a:txBody>
                  <a:tcPr marL="5758" marR="5758" marT="575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3.70 GPA</a:t>
                      </a:r>
                    </a:p>
                  </a:txBody>
                  <a:tcPr marL="5758" marR="5758" marT="575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$2,000</a:t>
                      </a:r>
                    </a:p>
                  </a:txBody>
                  <a:tcPr marL="5758" marR="5758" marT="575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3.70 GPA</a:t>
                      </a:r>
                    </a:p>
                  </a:txBody>
                  <a:tcPr marL="5758" marR="5758" marT="575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$2,000</a:t>
                      </a:r>
                    </a:p>
                  </a:txBody>
                  <a:tcPr marL="5758" marR="5758" marT="575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4416449"/>
                  </a:ext>
                </a:extLst>
              </a:tr>
              <a:tr h="379679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PathwayOregon</a:t>
                      </a:r>
                    </a:p>
                  </a:txBody>
                  <a:tcPr marL="5758" marR="5758" marT="575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3.40 GPA/</a:t>
                      </a:r>
                    </a:p>
                    <a:p>
                      <a:pPr algn="ctr" fontAlgn="b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Pell eligible</a:t>
                      </a:r>
                    </a:p>
                  </a:txBody>
                  <a:tcPr marL="5758" marR="5758" marT="575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Tuition/</a:t>
                      </a:r>
                    </a:p>
                    <a:p>
                      <a:pPr algn="ctr" fontAlgn="b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Fees</a:t>
                      </a:r>
                    </a:p>
                  </a:txBody>
                  <a:tcPr marL="5758" marR="5758" marT="575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3.40 GPA/Pell eligible</a:t>
                      </a:r>
                    </a:p>
                  </a:txBody>
                  <a:tcPr marL="5758" marR="5758" marT="575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Tuition/</a:t>
                      </a:r>
                    </a:p>
                    <a:p>
                      <a:pPr algn="ctr" fontAlgn="b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Fees</a:t>
                      </a:r>
                    </a:p>
                  </a:txBody>
                  <a:tcPr marL="5758" marR="5758" marT="575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3.40 GPA/</a:t>
                      </a:r>
                    </a:p>
                    <a:p>
                      <a:pPr algn="ctr" fontAlgn="b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Pell eligible</a:t>
                      </a:r>
                    </a:p>
                  </a:txBody>
                  <a:tcPr marL="5758" marR="5758" marT="575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Tuition/</a:t>
                      </a:r>
                    </a:p>
                    <a:p>
                      <a:pPr algn="ctr" fontAlgn="b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Fees</a:t>
                      </a:r>
                    </a:p>
                  </a:txBody>
                  <a:tcPr marL="5758" marR="5758" marT="575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3.40 GPA/</a:t>
                      </a:r>
                    </a:p>
                    <a:p>
                      <a:pPr algn="ctr" fontAlgn="b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Pell eligible</a:t>
                      </a:r>
                    </a:p>
                  </a:txBody>
                  <a:tcPr marL="5758" marR="5758" marT="575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Tuition/</a:t>
                      </a:r>
                    </a:p>
                    <a:p>
                      <a:pPr algn="l" fontAlgn="b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Fees</a:t>
                      </a:r>
                    </a:p>
                  </a:txBody>
                  <a:tcPr marL="5758" marR="5758" marT="575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3.40 GPA/</a:t>
                      </a:r>
                    </a:p>
                    <a:p>
                      <a:pPr algn="ctr" fontAlgn="b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Pell eligible</a:t>
                      </a:r>
                    </a:p>
                  </a:txBody>
                  <a:tcPr marL="5758" marR="5758" marT="575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Tuition/</a:t>
                      </a:r>
                    </a:p>
                    <a:p>
                      <a:pPr algn="ctr" fontAlgn="b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Fees</a:t>
                      </a:r>
                    </a:p>
                  </a:txBody>
                  <a:tcPr marL="5758" marR="5758" marT="575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5734606"/>
                  </a:ext>
                </a:extLst>
              </a:tr>
              <a:tr h="258260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58" marR="5758" marT="575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58" marR="5758" marT="575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58" marR="5758" marT="575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58" marR="5758" marT="575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58" marR="5758" marT="575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58" marR="5758" marT="575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58" marR="5758" marT="575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58" marR="5758" marT="575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58" marR="5758" marT="575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58" marR="5758" marT="575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58" marR="5758" marT="575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71734344"/>
                  </a:ext>
                </a:extLst>
              </a:tr>
              <a:tr h="258260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Non-Resident</a:t>
                      </a:r>
                    </a:p>
                  </a:txBody>
                  <a:tcPr marL="5758" marR="5758" marT="575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58" marR="5758" marT="575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58" marR="5758" marT="575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58" marR="5758" marT="575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58" marR="5758" marT="575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58" marR="5758" marT="575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58" marR="5758" marT="575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58" marR="5758" marT="575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58" marR="5758" marT="575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58" marR="5758" marT="575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58" marR="5758" marT="575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88621906"/>
                  </a:ext>
                </a:extLst>
              </a:tr>
              <a:tr h="258260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Excellence</a:t>
                      </a:r>
                    </a:p>
                  </a:txBody>
                  <a:tcPr marL="5758" marR="5758" marT="575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None</a:t>
                      </a:r>
                    </a:p>
                  </a:txBody>
                  <a:tcPr marL="5758" marR="5758" marT="575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58" marR="5758" marT="575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3.90 GPA/1450 SAT</a:t>
                      </a:r>
                    </a:p>
                  </a:txBody>
                  <a:tcPr marL="5758" marR="5758" marT="575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$15,000</a:t>
                      </a:r>
                    </a:p>
                  </a:txBody>
                  <a:tcPr marL="5758" marR="5758" marT="575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Non-Auto</a:t>
                      </a:r>
                    </a:p>
                  </a:txBody>
                  <a:tcPr marL="5758" marR="5758" marT="575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$15,000</a:t>
                      </a:r>
                    </a:p>
                  </a:txBody>
                  <a:tcPr marL="5758" marR="5758" marT="575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Non-Auto</a:t>
                      </a:r>
                    </a:p>
                  </a:txBody>
                  <a:tcPr marL="5758" marR="5758" marT="575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$15,000</a:t>
                      </a:r>
                    </a:p>
                  </a:txBody>
                  <a:tcPr marL="5758" marR="5758" marT="575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Non-Auto</a:t>
                      </a:r>
                    </a:p>
                  </a:txBody>
                  <a:tcPr marL="5758" marR="5758" marT="575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$20,000</a:t>
                      </a:r>
                    </a:p>
                  </a:txBody>
                  <a:tcPr marL="5758" marR="5758" marT="575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7924172"/>
                  </a:ext>
                </a:extLst>
              </a:tr>
              <a:tr h="258260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Summit</a:t>
                      </a:r>
                    </a:p>
                  </a:txBody>
                  <a:tcPr marL="5758" marR="5758" marT="575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3.80 GPA/</a:t>
                      </a:r>
                    </a:p>
                    <a:p>
                      <a:pPr algn="ctr" fontAlgn="b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1250 SAT</a:t>
                      </a:r>
                    </a:p>
                  </a:txBody>
                  <a:tcPr marL="5758" marR="5758" marT="575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$9,000 </a:t>
                      </a:r>
                    </a:p>
                  </a:txBody>
                  <a:tcPr marL="5758" marR="5758" marT="575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3.80 GPA/1250 SAT</a:t>
                      </a:r>
                    </a:p>
                  </a:txBody>
                  <a:tcPr marL="5758" marR="5758" marT="575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$10,000</a:t>
                      </a:r>
                    </a:p>
                  </a:txBody>
                  <a:tcPr marL="5758" marR="5758" marT="575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3.90 GPA</a:t>
                      </a:r>
                    </a:p>
                  </a:txBody>
                  <a:tcPr marL="5758" marR="5758" marT="575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$10,000</a:t>
                      </a:r>
                    </a:p>
                  </a:txBody>
                  <a:tcPr marL="5758" marR="5758" marT="575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3.90 GPA</a:t>
                      </a:r>
                    </a:p>
                  </a:txBody>
                  <a:tcPr marL="5758" marR="5758" marT="575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$10,000</a:t>
                      </a:r>
                    </a:p>
                  </a:txBody>
                  <a:tcPr marL="5758" marR="5758" marT="575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3.90 GPA</a:t>
                      </a:r>
                    </a:p>
                  </a:txBody>
                  <a:tcPr marL="5758" marR="5758" marT="575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$12,500</a:t>
                      </a:r>
                    </a:p>
                  </a:txBody>
                  <a:tcPr marL="5758" marR="5758" marT="575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1107898"/>
                  </a:ext>
                </a:extLst>
              </a:tr>
              <a:tr h="258260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Apex</a:t>
                      </a:r>
                    </a:p>
                  </a:txBody>
                  <a:tcPr marL="5758" marR="5758" marT="575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3.60 GPA/</a:t>
                      </a:r>
                    </a:p>
                    <a:p>
                      <a:pPr algn="ctr" fontAlgn="b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1220 SAT</a:t>
                      </a:r>
                    </a:p>
                  </a:txBody>
                  <a:tcPr marL="5758" marR="5758" marT="575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$4,000 </a:t>
                      </a:r>
                    </a:p>
                  </a:txBody>
                  <a:tcPr marL="5758" marR="5758" marT="575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3.60 GPA/1220 SAT</a:t>
                      </a:r>
                    </a:p>
                  </a:txBody>
                  <a:tcPr marL="5758" marR="5758" marT="575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$7,500</a:t>
                      </a:r>
                    </a:p>
                  </a:txBody>
                  <a:tcPr marL="5758" marR="5758" marT="575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3.70 GPA</a:t>
                      </a:r>
                    </a:p>
                  </a:txBody>
                  <a:tcPr marL="5758" marR="5758" marT="575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$7,500</a:t>
                      </a:r>
                    </a:p>
                  </a:txBody>
                  <a:tcPr marL="5758" marR="5758" marT="575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3.70 GPA</a:t>
                      </a:r>
                    </a:p>
                  </a:txBody>
                  <a:tcPr marL="5758" marR="5758" marT="575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$7,500</a:t>
                      </a:r>
                    </a:p>
                  </a:txBody>
                  <a:tcPr marL="5758" marR="5758" marT="575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3.70 GPA</a:t>
                      </a:r>
                    </a:p>
                  </a:txBody>
                  <a:tcPr marL="5758" marR="5758" marT="575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$10,000</a:t>
                      </a:r>
                    </a:p>
                  </a:txBody>
                  <a:tcPr marL="5758" marR="5758" marT="575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21706687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78D23C87-BBE3-03AD-A735-BE7052A59FE1}"/>
              </a:ext>
            </a:extLst>
          </p:cNvPr>
          <p:cNvSpPr txBox="1"/>
          <p:nvPr/>
        </p:nvSpPr>
        <p:spPr>
          <a:xfrm>
            <a:off x="4305301" y="4223507"/>
            <a:ext cx="4267200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The implementation of test optional admissions in 2021 increased the number of scholarship eligible students and required a change in scholarship amounts.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84592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CD96AD-05C8-42C0-BBC6-2D4FD56D8F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Application Process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F7032C-9380-46F0-9C80-0F73D50A3A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Apply for Admission</a:t>
            </a:r>
          </a:p>
          <a:p>
            <a:r>
              <a:rPr lang="en-US" dirty="0"/>
              <a:t>File the FAFSA / ORSAA</a:t>
            </a:r>
          </a:p>
          <a:p>
            <a:r>
              <a:rPr lang="en-US" dirty="0"/>
              <a:t>File any Institutional Application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C09E5E3-936A-41D1-AF0B-B095D1B22FA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94947C-1363-7F41-9BCC-01D0415EFAF9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155070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2B32BD-3ABB-4C59-805E-9BA30FD503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FAFSA Data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727A54-6312-4802-B8C7-AF9AD79C18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Family Income </a:t>
            </a:r>
          </a:p>
          <a:p>
            <a:r>
              <a:rPr lang="en-US" dirty="0"/>
              <a:t>Family Assets – cash, savings, investments, business/farm </a:t>
            </a:r>
          </a:p>
          <a:p>
            <a:r>
              <a:rPr lang="en-US" dirty="0"/>
              <a:t>Family Size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2B9E629-6BEF-45D9-95BB-6414CE2A0E8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94947C-1363-7F41-9BCC-01D0415EFAF9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149332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0E50D3-7F01-4A0A-BC90-B2EF5F15EE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Financial Need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C655C6-EF1B-40A9-83D6-A49D720F1A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Cost of attendance – SAI = Need</a:t>
            </a:r>
          </a:p>
          <a:p>
            <a:endParaRPr lang="en-US" dirty="0"/>
          </a:p>
          <a:p>
            <a:r>
              <a:rPr lang="en-US" dirty="0"/>
              <a:t>Resident example: 37,092 – 2,000 = 35,092</a:t>
            </a:r>
          </a:p>
          <a:p>
            <a:endParaRPr lang="en-US" dirty="0"/>
          </a:p>
          <a:p>
            <a:r>
              <a:rPr lang="en-US" dirty="0"/>
              <a:t>Non-Resident example: 66,531 – 3,500 = 63,031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73BE327-F698-4647-9A1F-C16A2A49ECA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94947C-1363-7F41-9BCC-01D0415EFAF9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630972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0E50D3-7F01-4A0A-BC90-B2EF5F15EE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6911" y="248677"/>
            <a:ext cx="7838439" cy="994172"/>
          </a:xfrm>
        </p:spPr>
        <p:txBody>
          <a:bodyPr>
            <a:normAutofit/>
          </a:bodyPr>
          <a:lstStyle/>
          <a:p>
            <a:r>
              <a:rPr lang="en-US" dirty="0"/>
              <a:t>Resident Financial Aid Offer (example)</a:t>
            </a:r>
            <a:br>
              <a:rPr lang="en-US" dirty="0"/>
            </a:br>
            <a:r>
              <a:rPr lang="en-US" sz="2200" dirty="0"/>
              <a:t>SAI=$2,000, 3.5 HS GPA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C655C6-EF1B-40A9-83D6-A49D720F1A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6911" y="1200904"/>
            <a:ext cx="7838439" cy="3875483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en-US" sz="3300" dirty="0"/>
              <a:t>Federal Pell Grant: $5,395</a:t>
            </a:r>
          </a:p>
          <a:p>
            <a:pPr marL="0" indent="0">
              <a:buNone/>
            </a:pPr>
            <a:r>
              <a:rPr lang="en-US" sz="3300" dirty="0"/>
              <a:t>Oregon Opportunity Grant: $6,204</a:t>
            </a:r>
          </a:p>
          <a:p>
            <a:pPr marL="0" indent="0">
              <a:buNone/>
            </a:pPr>
            <a:r>
              <a:rPr lang="en-US" sz="3300" dirty="0"/>
              <a:t>UO Tuition Waiver: $1,000</a:t>
            </a:r>
          </a:p>
          <a:p>
            <a:pPr marL="0" indent="0">
              <a:buNone/>
            </a:pPr>
            <a:r>
              <a:rPr lang="en-US" sz="3300" dirty="0" err="1"/>
              <a:t>PathwayOregon</a:t>
            </a:r>
            <a:r>
              <a:rPr lang="en-US" sz="3300" dirty="0"/>
              <a:t> Award: $3,538</a:t>
            </a:r>
          </a:p>
          <a:p>
            <a:pPr marL="0" indent="0">
              <a:buNone/>
            </a:pPr>
            <a:r>
              <a:rPr lang="en-US" sz="3300" dirty="0"/>
              <a:t>Total Grants/Scholarships: $16,137 (T&amp;F)</a:t>
            </a:r>
          </a:p>
          <a:p>
            <a:pPr marL="0" indent="0">
              <a:buNone/>
            </a:pPr>
            <a:r>
              <a:rPr lang="en-US" sz="3300" dirty="0"/>
              <a:t>Net Price: COA – Grants/Scholarships = $20,955</a:t>
            </a:r>
          </a:p>
          <a:p>
            <a:pPr marL="0" indent="0">
              <a:buNone/>
            </a:pPr>
            <a:endParaRPr lang="en-US" sz="3300" dirty="0"/>
          </a:p>
          <a:p>
            <a:pPr marL="0" indent="0">
              <a:buNone/>
            </a:pPr>
            <a:r>
              <a:rPr lang="en-US" sz="3300" dirty="0"/>
              <a:t>Federal Work Study: $2,400</a:t>
            </a:r>
          </a:p>
          <a:p>
            <a:pPr marL="0" indent="0">
              <a:buNone/>
            </a:pPr>
            <a:endParaRPr lang="en-US" sz="3300" dirty="0"/>
          </a:p>
          <a:p>
            <a:pPr marL="0" indent="0">
              <a:buNone/>
            </a:pPr>
            <a:r>
              <a:rPr lang="en-US" sz="3300" dirty="0"/>
              <a:t>Federal Direct Subsidized Loan: $3,500</a:t>
            </a:r>
          </a:p>
          <a:p>
            <a:pPr marL="0" indent="0">
              <a:buNone/>
            </a:pPr>
            <a:r>
              <a:rPr lang="en-US" sz="3300" dirty="0"/>
              <a:t>Federal Direct Unsubsidized Loan: $2,000</a:t>
            </a:r>
          </a:p>
          <a:p>
            <a:pPr marL="0" indent="0">
              <a:buNone/>
            </a:pPr>
            <a:endParaRPr lang="en-US" sz="3300" dirty="0"/>
          </a:p>
          <a:p>
            <a:pPr marL="0" indent="0">
              <a:buNone/>
            </a:pPr>
            <a:r>
              <a:rPr lang="en-US" sz="3300" dirty="0"/>
              <a:t>Other options may include: Federal Direct PLUS Loan: $13,055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73BE327-F698-4647-9A1F-C16A2A49ECA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94947C-1363-7F41-9BCC-01D0415EFAF9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44794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0E50D3-7F01-4A0A-BC90-B2EF5F15EE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Non-Resident Financial Aid Offer (example)</a:t>
            </a:r>
            <a:br>
              <a:rPr lang="en-US" dirty="0"/>
            </a:br>
            <a:r>
              <a:rPr lang="en-US" sz="2200" dirty="0"/>
              <a:t>SAI=$3,500, 3.9 HS GPA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C655C6-EF1B-40A9-83D6-A49D720F1A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6911" y="1369219"/>
            <a:ext cx="7838439" cy="3671888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/>
              <a:t>Scholarship: $12,500</a:t>
            </a:r>
          </a:p>
          <a:p>
            <a:pPr marL="0" indent="0">
              <a:buNone/>
            </a:pPr>
            <a:r>
              <a:rPr lang="en-US" dirty="0"/>
              <a:t>Federal Pell Grant: $3,895</a:t>
            </a:r>
          </a:p>
          <a:p>
            <a:pPr marL="0" indent="0">
              <a:buNone/>
            </a:pPr>
            <a:r>
              <a:rPr lang="en-US" dirty="0"/>
              <a:t>Total Grants/Scholarships: $16,395</a:t>
            </a:r>
          </a:p>
          <a:p>
            <a:pPr marL="0" indent="0">
              <a:buNone/>
            </a:pPr>
            <a:r>
              <a:rPr lang="en-US" dirty="0"/>
              <a:t>Net Price: COA – Grants/Scholarships = $50,136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Federal Work Study: $2,400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Federal Direct Subsidized Loan: $3,500</a:t>
            </a:r>
          </a:p>
          <a:p>
            <a:pPr marL="0" indent="0">
              <a:buNone/>
            </a:pPr>
            <a:r>
              <a:rPr lang="en-US" dirty="0"/>
              <a:t>Federal Direct Unsubsidized Loan: $2,000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Other options may include: Federal Direct PLUS Loan: $42,236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73BE327-F698-4647-9A1F-C16A2A49ECA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94947C-1363-7F41-9BCC-01D0415EFAF9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1260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719CCC-EDBC-5E8B-7EC1-758D743450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2024-2025 Changes and 2025-2026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8167CB-9604-AE83-BFA3-C8F0BCC75A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6911" y="1201441"/>
            <a:ext cx="8173473" cy="3613841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110000"/>
              </a:lnSpc>
            </a:pPr>
            <a:r>
              <a:rPr lang="en-US" dirty="0"/>
              <a:t>FAFSA availability by December 2024 (typically Oct. 1)</a:t>
            </a:r>
          </a:p>
          <a:p>
            <a:pPr>
              <a:lnSpc>
                <a:spcPct val="110000"/>
              </a:lnSpc>
            </a:pPr>
            <a:r>
              <a:rPr lang="en-US" dirty="0"/>
              <a:t>FAFSA Simplification – 1</a:t>
            </a:r>
            <a:r>
              <a:rPr lang="en-US" baseline="30000" dirty="0"/>
              <a:t>st</a:t>
            </a:r>
            <a:r>
              <a:rPr lang="en-US" dirty="0"/>
              <a:t> major rehaul in over 40 years</a:t>
            </a:r>
          </a:p>
          <a:p>
            <a:pPr>
              <a:lnSpc>
                <a:spcPct val="110000"/>
              </a:lnSpc>
            </a:pPr>
            <a:r>
              <a:rPr lang="en-US" dirty="0"/>
              <a:t>Fewer questions – over 100 -&gt; max of 46</a:t>
            </a:r>
          </a:p>
          <a:p>
            <a:pPr>
              <a:lnSpc>
                <a:spcPct val="110000"/>
              </a:lnSpc>
            </a:pPr>
            <a:r>
              <a:rPr lang="en-US" dirty="0"/>
              <a:t>Contributors</a:t>
            </a:r>
          </a:p>
          <a:p>
            <a:pPr lvl="1">
              <a:lnSpc>
                <a:spcPct val="110000"/>
              </a:lnSpc>
            </a:pPr>
            <a:r>
              <a:rPr lang="en-US" dirty="0"/>
              <a:t>FSA ID</a:t>
            </a:r>
          </a:p>
          <a:p>
            <a:pPr lvl="1">
              <a:lnSpc>
                <a:spcPct val="110000"/>
              </a:lnSpc>
            </a:pPr>
            <a:r>
              <a:rPr lang="en-US" dirty="0"/>
              <a:t>Who provides the most support?</a:t>
            </a:r>
          </a:p>
          <a:p>
            <a:pPr>
              <a:lnSpc>
                <a:spcPct val="110000"/>
              </a:lnSpc>
            </a:pPr>
            <a:r>
              <a:rPr lang="en-US" dirty="0"/>
              <a:t>Future Act Direct Data Exchange – IRS code amended to mandate disclosure of Federal Tax Information (FTI) directly from the IRS to ED with consent (required)</a:t>
            </a:r>
          </a:p>
          <a:p>
            <a:pPr>
              <a:lnSpc>
                <a:spcPct val="110000"/>
              </a:lnSpc>
            </a:pPr>
            <a:r>
              <a:rPr lang="en-US" dirty="0"/>
              <a:t>Calculation of a SAI instead of an EFC</a:t>
            </a:r>
          </a:p>
          <a:p>
            <a:pPr lvl="1">
              <a:lnSpc>
                <a:spcPct val="110000"/>
              </a:lnSpc>
            </a:pPr>
            <a:r>
              <a:rPr lang="en-US" dirty="0"/>
              <a:t>Can be negative, up to -$1,500</a:t>
            </a:r>
          </a:p>
          <a:p>
            <a:pPr>
              <a:lnSpc>
                <a:spcPct val="110000"/>
              </a:lnSpc>
            </a:pPr>
            <a:endParaRPr lang="en-US" dirty="0"/>
          </a:p>
          <a:p>
            <a:pPr>
              <a:lnSpc>
                <a:spcPct val="110000"/>
              </a:lnSpc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477481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719CCC-EDBC-5E8B-7EC1-758D743450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2024-2025 Changes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8167CB-9604-AE83-BFA3-C8F0BCC75A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6912" y="1117600"/>
            <a:ext cx="8139917" cy="3890628"/>
          </a:xfrm>
        </p:spPr>
        <p:txBody>
          <a:bodyPr>
            <a:normAutofit fontScale="85000" lnSpcReduction="10000"/>
          </a:bodyPr>
          <a:lstStyle/>
          <a:p>
            <a:pPr>
              <a:lnSpc>
                <a:spcPct val="110000"/>
              </a:lnSpc>
            </a:pPr>
            <a:r>
              <a:rPr lang="en-US" dirty="0"/>
              <a:t>Pell calculations changed with 24-25</a:t>
            </a:r>
          </a:p>
          <a:p>
            <a:pPr lvl="1">
              <a:lnSpc>
                <a:spcPct val="110000"/>
              </a:lnSpc>
            </a:pPr>
            <a:r>
              <a:rPr lang="en-US" dirty="0"/>
              <a:t>Max Pell ($7,395)</a:t>
            </a:r>
          </a:p>
          <a:p>
            <a:pPr lvl="2">
              <a:lnSpc>
                <a:spcPct val="110000"/>
              </a:lnSpc>
            </a:pPr>
            <a:r>
              <a:rPr lang="en-US" dirty="0"/>
              <a:t>SAI &lt;= $0</a:t>
            </a:r>
          </a:p>
          <a:p>
            <a:pPr lvl="2">
              <a:lnSpc>
                <a:spcPct val="110000"/>
              </a:lnSpc>
            </a:pPr>
            <a:r>
              <a:rPr lang="en-US" dirty="0"/>
              <a:t>Parent is not required to file a tax return</a:t>
            </a:r>
          </a:p>
          <a:p>
            <a:pPr lvl="2">
              <a:lnSpc>
                <a:spcPct val="110000"/>
              </a:lnSpc>
            </a:pPr>
            <a:r>
              <a:rPr lang="en-US" dirty="0"/>
              <a:t>Single parent with AGI &gt; $0 and &lt;= 225% of the poverty guideline for family size and state of residence</a:t>
            </a:r>
          </a:p>
          <a:p>
            <a:pPr lvl="2">
              <a:lnSpc>
                <a:spcPct val="110000"/>
              </a:lnSpc>
            </a:pPr>
            <a:r>
              <a:rPr lang="en-US" dirty="0"/>
              <a:t>Not a single parent with AGI &gt; $0 and &lt;= 175% of the poverty guideline for family size and state of residence</a:t>
            </a:r>
          </a:p>
          <a:p>
            <a:pPr lvl="1">
              <a:lnSpc>
                <a:spcPct val="110000"/>
              </a:lnSpc>
            </a:pPr>
            <a:r>
              <a:rPr lang="en-US" dirty="0"/>
              <a:t>Calculated Pell</a:t>
            </a:r>
          </a:p>
          <a:p>
            <a:pPr lvl="2">
              <a:lnSpc>
                <a:spcPct val="110000"/>
              </a:lnSpc>
            </a:pPr>
            <a:r>
              <a:rPr lang="en-US" dirty="0"/>
              <a:t>Max Pell ($7,395) – SAI = Pell award</a:t>
            </a:r>
          </a:p>
          <a:p>
            <a:pPr lvl="1">
              <a:lnSpc>
                <a:spcPct val="110000"/>
              </a:lnSpc>
            </a:pPr>
            <a:r>
              <a:rPr lang="en-US" dirty="0"/>
              <a:t>Minimum Pell</a:t>
            </a:r>
          </a:p>
          <a:p>
            <a:pPr lvl="2">
              <a:lnSpc>
                <a:spcPct val="110000"/>
              </a:lnSpc>
            </a:pPr>
            <a:r>
              <a:rPr lang="en-US" dirty="0"/>
              <a:t>Single parent with AGI &lt;= 325% of the poverty guideline for family size and state of residence</a:t>
            </a:r>
          </a:p>
          <a:p>
            <a:pPr lvl="2">
              <a:lnSpc>
                <a:spcPct val="110000"/>
              </a:lnSpc>
            </a:pPr>
            <a:r>
              <a:rPr lang="en-US" dirty="0"/>
              <a:t>Not a single parent with AGI &lt;= 275% of the poverty guideline for family size and state of residence</a:t>
            </a:r>
          </a:p>
          <a:p>
            <a:pPr lvl="2">
              <a:lnSpc>
                <a:spcPct val="110000"/>
              </a:lnSpc>
            </a:pPr>
            <a:r>
              <a:rPr lang="en-US" dirty="0"/>
              <a:t>10% of max ($740)</a:t>
            </a:r>
          </a:p>
        </p:txBody>
      </p:sp>
    </p:spTree>
    <p:extLst>
      <p:ext uri="{BB962C8B-B14F-4D97-AF65-F5344CB8AC3E}">
        <p14:creationId xmlns:p14="http://schemas.microsoft.com/office/powerpoint/2010/main" val="44092899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719CCC-EDBC-5E8B-7EC1-758D743450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Fundraising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8167CB-9604-AE83-BFA3-C8F0BCC75A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6912" y="1369220"/>
            <a:ext cx="7838439" cy="3172963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</a:pPr>
            <a:r>
              <a:rPr lang="en-US" dirty="0"/>
              <a:t>During our last campaign, we raised $427M for scholarships and student support.(campus wide)</a:t>
            </a:r>
          </a:p>
          <a:p>
            <a:pPr>
              <a:lnSpc>
                <a:spcPct val="110000"/>
              </a:lnSpc>
            </a:pPr>
            <a:r>
              <a:rPr lang="en-US" dirty="0"/>
              <a:t>This was 13% of the total raised in the campaign. </a:t>
            </a:r>
          </a:p>
          <a:p>
            <a:pPr>
              <a:lnSpc>
                <a:spcPct val="110000"/>
              </a:lnSpc>
            </a:pPr>
            <a:r>
              <a:rPr lang="en-US" dirty="0"/>
              <a:t>$3 billion goal finished at $3.24 billion.</a:t>
            </a:r>
          </a:p>
          <a:p>
            <a:pPr>
              <a:lnSpc>
                <a:spcPct val="110000"/>
              </a:lnSpc>
            </a:pPr>
            <a:r>
              <a:rPr lang="en-US" dirty="0"/>
              <a:t>$100M gift for Children’s Behavioral Health not in that total, part of the new campaign “Oregon150” </a:t>
            </a:r>
          </a:p>
          <a:p>
            <a:pPr>
              <a:lnSpc>
                <a:spcPct val="110000"/>
              </a:lnSpc>
            </a:pPr>
            <a:r>
              <a:rPr lang="en-US" dirty="0"/>
              <a:t>Oregon150 has already raised almost $400M</a:t>
            </a:r>
          </a:p>
          <a:p>
            <a:pPr>
              <a:lnSpc>
                <a:spcPct val="110000"/>
              </a:lnSpc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2104328"/>
      </p:ext>
    </p:extLst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Financial Aid Overview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$328m in financial aid ($273m to UG)</a:t>
            </a:r>
          </a:p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82% of first year students receive aid</a:t>
            </a:r>
          </a:p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27% of freshmen are Federal Pell Grant eligible </a:t>
            </a:r>
          </a:p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41% of the graduating class have student debt</a:t>
            </a:r>
          </a:p>
          <a:p>
            <a:pPr lvl="1"/>
            <a:r>
              <a:rPr lang="en-US" sz="1550" dirty="0">
                <a:latin typeface="Arial" panose="020B0604020202020204" pitchFamily="34" charset="0"/>
                <a:cs typeface="Arial" panose="020B0604020202020204" pitchFamily="34" charset="0"/>
              </a:rPr>
              <a:t>Average debt of borrowers: $25,159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034DFA2-ADD3-42D6-9C71-CB40952A6E3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94947C-1363-7F41-9BCC-01D0415EFAF9}" type="slidenum">
              <a:rPr lang="en-US" smtClean="0"/>
              <a:t>2</a:t>
            </a:fld>
            <a:endParaRPr lang="en-US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95E8E7-DCF0-4C6C-9C87-B258652E44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pPr marL="0" indent="0" algn="ctr">
              <a:buNone/>
            </a:pPr>
            <a:r>
              <a:rPr lang="en-US" sz="3200" dirty="0"/>
              <a:t>Questions?</a:t>
            </a:r>
          </a:p>
          <a:p>
            <a:pPr algn="ctr"/>
            <a:endParaRPr lang="en-US" sz="3200" dirty="0"/>
          </a:p>
          <a:p>
            <a:pPr algn="ctr"/>
            <a:endParaRPr lang="en-US" sz="3200" dirty="0"/>
          </a:p>
          <a:p>
            <a:pPr marL="0" indent="0" algn="ctr">
              <a:buNone/>
            </a:pPr>
            <a:r>
              <a:rPr lang="en-US" sz="1600" dirty="0"/>
              <a:t>Mark Diestler</a:t>
            </a:r>
          </a:p>
          <a:p>
            <a:pPr marL="0" indent="0" algn="ctr">
              <a:buNone/>
            </a:pPr>
            <a:r>
              <a:rPr lang="en-US" sz="1600" dirty="0"/>
              <a:t>diestler@uoregon.edu</a:t>
            </a:r>
          </a:p>
          <a:p>
            <a:pPr marL="0" indent="0" algn="ctr">
              <a:buNone/>
            </a:pPr>
            <a:r>
              <a:rPr lang="en-US" sz="1600" dirty="0"/>
              <a:t>541.346.8945</a:t>
            </a:r>
          </a:p>
          <a:p>
            <a:pPr marL="0" indent="0" algn="ctr">
              <a:buNone/>
            </a:pPr>
            <a:endParaRPr lang="en-US" sz="16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1EF273A-31AB-4E4C-B701-C8B8CE68A98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94947C-1363-7F41-9BCC-01D0415EFAF9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26664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2024-2025 Cost of Attendance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lvl="1"/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Resident Cost of Attendance: $37,092</a:t>
            </a:r>
          </a:p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Non-Resident Cost of Attendance: $66,531</a:t>
            </a:r>
          </a:p>
          <a:p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buNone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Resident Tuition and Fees: $16,137</a:t>
            </a:r>
          </a:p>
          <a:p>
            <a:pPr lvl="1">
              <a:buNone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Non-Resident Tuition and Fees: $44,598</a:t>
            </a:r>
          </a:p>
          <a:p>
            <a:pPr lvl="1">
              <a:buNone/>
            </a:pP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buNone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On-Campus Food and Housing: $16,611</a:t>
            </a:r>
          </a:p>
          <a:p>
            <a:pPr lvl="1">
              <a:buNone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Books and Supplies: $1,362</a:t>
            </a:r>
          </a:p>
          <a:p>
            <a:pPr lvl="1">
              <a:buNone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Resident Transportation: $444</a:t>
            </a:r>
          </a:p>
          <a:p>
            <a:pPr lvl="1">
              <a:buNone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Non-Resident Transportation: $1,422</a:t>
            </a:r>
          </a:p>
          <a:p>
            <a:pPr lvl="1">
              <a:buNone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Miscellaneous Personal Expenses: $2,538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DAF458E-146D-473F-87DD-F04FD1D6343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94947C-1363-7F41-9BCC-01D0415EFAF9}" type="slidenum">
              <a:rPr lang="en-US" smtClean="0"/>
              <a:t>3</a:t>
            </a:fld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398F01-B2BF-440F-A860-F64092D776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Need Based Financial Aid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402E7F-4868-4CAC-A22F-81F7E14712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Federal Pell Grant</a:t>
            </a:r>
          </a:p>
          <a:p>
            <a:r>
              <a:rPr lang="en-US" dirty="0"/>
              <a:t>Federal SEOG</a:t>
            </a:r>
          </a:p>
          <a:p>
            <a:r>
              <a:rPr lang="en-US" dirty="0"/>
              <a:t>Federal Work Study</a:t>
            </a:r>
          </a:p>
          <a:p>
            <a:r>
              <a:rPr lang="en-US" dirty="0"/>
              <a:t>Federal Direct Loans</a:t>
            </a:r>
          </a:p>
          <a:p>
            <a:r>
              <a:rPr lang="en-US" dirty="0"/>
              <a:t>Oregon Opportunity Grant</a:t>
            </a:r>
          </a:p>
          <a:p>
            <a:r>
              <a:rPr lang="en-US" dirty="0" err="1"/>
              <a:t>PathwayOregon</a:t>
            </a:r>
            <a:r>
              <a:rPr lang="en-US" dirty="0"/>
              <a:t> Award*</a:t>
            </a:r>
          </a:p>
          <a:p>
            <a:r>
              <a:rPr lang="en-US" dirty="0"/>
              <a:t>Diversity Excellence Scholarship*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0A40375-E3FF-47E6-AF85-2DF434136BE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94947C-1363-7F41-9BCC-01D0415EFAF9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08678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298A16-FF5E-49E9-BC0B-D8D59AD67F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Merit Based Financial Aid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3C44EE-E4FB-423D-A7EE-39C15CC819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6911" y="1100667"/>
            <a:ext cx="7838439" cy="3254163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en-US" sz="1600" dirty="0"/>
              <a:t>Stamps Scholarship</a:t>
            </a:r>
          </a:p>
          <a:p>
            <a:pPr>
              <a:lnSpc>
                <a:spcPct val="150000"/>
              </a:lnSpc>
            </a:pPr>
            <a:r>
              <a:rPr lang="en-US" sz="1600" dirty="0"/>
              <a:t>Presidential Scholarship</a:t>
            </a:r>
          </a:p>
          <a:p>
            <a:pPr>
              <a:lnSpc>
                <a:spcPct val="150000"/>
              </a:lnSpc>
            </a:pPr>
            <a:r>
              <a:rPr lang="en-US" sz="1600" dirty="0"/>
              <a:t>UO Excellence Scholarship</a:t>
            </a:r>
          </a:p>
          <a:p>
            <a:pPr>
              <a:lnSpc>
                <a:spcPct val="150000"/>
              </a:lnSpc>
            </a:pPr>
            <a:r>
              <a:rPr lang="en-US" sz="1600" dirty="0"/>
              <a:t>Summit Scholarship</a:t>
            </a:r>
          </a:p>
          <a:p>
            <a:pPr>
              <a:lnSpc>
                <a:spcPct val="150000"/>
              </a:lnSpc>
            </a:pPr>
            <a:r>
              <a:rPr lang="en-US" sz="1600" dirty="0"/>
              <a:t>Apex Scholarship</a:t>
            </a:r>
          </a:p>
          <a:p>
            <a:pPr>
              <a:lnSpc>
                <a:spcPct val="150000"/>
              </a:lnSpc>
            </a:pPr>
            <a:r>
              <a:rPr lang="en-US" sz="1600" dirty="0" err="1"/>
              <a:t>PathwayOregon</a:t>
            </a:r>
            <a:r>
              <a:rPr lang="en-US" sz="1600" dirty="0"/>
              <a:t> Award*</a:t>
            </a:r>
          </a:p>
          <a:p>
            <a:pPr>
              <a:lnSpc>
                <a:spcPct val="150000"/>
              </a:lnSpc>
            </a:pPr>
            <a:r>
              <a:rPr lang="en-US" sz="1600" dirty="0"/>
              <a:t>Diversity Excellence Scholarship*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BCE5757-AC27-4F3D-AF86-6BC24DA55A9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94947C-1363-7F41-9BCC-01D0415EFAF9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09777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Federal Student Aid Snapshot, FY24</a:t>
            </a:r>
          </a:p>
        </p:txBody>
      </p:sp>
      <p:graphicFrame>
        <p:nvGraphicFramePr>
          <p:cNvPr id="7" name="Content Placeholder 6"/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79445039"/>
              </p:ext>
            </p:extLst>
          </p:nvPr>
        </p:nvGraphicFramePr>
        <p:xfrm>
          <a:off x="1485900" y="1258349"/>
          <a:ext cx="6172200" cy="329058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2647628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8353D2-0ABC-46E6-8012-D1DB3B984E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State Financial Aid Snapshot, FY24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6A905F-83CE-4C04-90BF-B097C5650D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lnSpc>
                <a:spcPct val="150000"/>
              </a:lnSpc>
            </a:pPr>
            <a:r>
              <a:rPr lang="en-US" dirty="0"/>
              <a:t>Oregon Opportunity Grants: $18,540,746</a:t>
            </a:r>
          </a:p>
          <a:p>
            <a:pPr lvl="1">
              <a:lnSpc>
                <a:spcPct val="150000"/>
              </a:lnSpc>
            </a:pPr>
            <a:r>
              <a:rPr lang="en-US" dirty="0"/>
              <a:t>FY24 grant range: $3,000 to $7,524</a:t>
            </a:r>
          </a:p>
          <a:p>
            <a:pPr lvl="1">
              <a:lnSpc>
                <a:spcPct val="150000"/>
              </a:lnSpc>
            </a:pPr>
            <a:r>
              <a:rPr lang="en-US" dirty="0"/>
              <a:t>FY25 grant range: $1,788 to $7,524</a:t>
            </a:r>
          </a:p>
          <a:p>
            <a:pPr>
              <a:lnSpc>
                <a:spcPct val="150000"/>
              </a:lnSpc>
            </a:pPr>
            <a:r>
              <a:rPr lang="en-US" dirty="0"/>
              <a:t>Foster Youth Tuition Waiver: $17,772</a:t>
            </a:r>
          </a:p>
          <a:p>
            <a:pPr>
              <a:lnSpc>
                <a:spcPct val="150000"/>
              </a:lnSpc>
            </a:pPr>
            <a:r>
              <a:rPr lang="en-US" dirty="0"/>
              <a:t>State Scholarships: $1,854,725</a:t>
            </a:r>
          </a:p>
          <a:p>
            <a:pPr>
              <a:lnSpc>
                <a:spcPct val="150000"/>
              </a:lnSpc>
            </a:pPr>
            <a:r>
              <a:rPr lang="en-US" dirty="0"/>
              <a:t>National Guard Tuition Assistance: $322,352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8DA0FB8-A6DD-4E7B-B6DD-C1F9764D20E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94947C-1363-7F41-9BCC-01D0415EFAF9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84782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Chart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77966716"/>
              </p:ext>
            </p:extLst>
          </p:nvPr>
        </p:nvGraphicFramePr>
        <p:xfrm>
          <a:off x="939567" y="134224"/>
          <a:ext cx="7214532" cy="48823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635318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52442805"/>
              </p:ext>
            </p:extLst>
          </p:nvPr>
        </p:nvGraphicFramePr>
        <p:xfrm>
          <a:off x="1375794" y="0"/>
          <a:ext cx="6652470" cy="51434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561340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Green Title">
  <a:themeElements>
    <a:clrScheme name="Generic Colors">
      <a:dk1>
        <a:srgbClr val="424242"/>
      </a:dk1>
      <a:lt1>
        <a:srgbClr val="FFFFFF"/>
      </a:lt1>
      <a:dk2>
        <a:srgbClr val="44546A"/>
      </a:dk2>
      <a:lt2>
        <a:srgbClr val="E7E6E6"/>
      </a:lt2>
      <a:accent1>
        <a:srgbClr val="007642"/>
      </a:accent1>
      <a:accent2>
        <a:srgbClr val="A9A600"/>
      </a:accent2>
      <a:accent3>
        <a:srgbClr val="A5A5A5"/>
      </a:accent3>
      <a:accent4>
        <a:srgbClr val="FEFB00"/>
      </a:accent4>
      <a:accent5>
        <a:srgbClr val="004000"/>
      </a:accent5>
      <a:accent6>
        <a:srgbClr val="3CA500"/>
      </a:accent6>
      <a:hlink>
        <a:srgbClr val="00A9D5"/>
      </a:hlink>
      <a:folHlink>
        <a:srgbClr val="3CA500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2B31D8BC-CE9D-48FD-A2FA-C485307BE66C}" vid="{1F8F41F0-E88D-44AE-9DFA-C90367F17309}"/>
    </a:ext>
  </a:extLst>
</a:theme>
</file>

<file path=ppt/theme/theme2.xml><?xml version="1.0" encoding="utf-8"?>
<a:theme xmlns:a="http://schemas.openxmlformats.org/drawingml/2006/main" name="Black Title">
  <a:themeElements>
    <a:clrScheme name="Generic Colors">
      <a:dk1>
        <a:srgbClr val="424242"/>
      </a:dk1>
      <a:lt1>
        <a:srgbClr val="FFFFFF"/>
      </a:lt1>
      <a:dk2>
        <a:srgbClr val="44546A"/>
      </a:dk2>
      <a:lt2>
        <a:srgbClr val="E7E6E6"/>
      </a:lt2>
      <a:accent1>
        <a:srgbClr val="007642"/>
      </a:accent1>
      <a:accent2>
        <a:srgbClr val="A9A600"/>
      </a:accent2>
      <a:accent3>
        <a:srgbClr val="A5A5A5"/>
      </a:accent3>
      <a:accent4>
        <a:srgbClr val="FEFB00"/>
      </a:accent4>
      <a:accent5>
        <a:srgbClr val="004000"/>
      </a:accent5>
      <a:accent6>
        <a:srgbClr val="3CA500"/>
      </a:accent6>
      <a:hlink>
        <a:srgbClr val="00A9D5"/>
      </a:hlink>
      <a:folHlink>
        <a:srgbClr val="3CA500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2B31D8BC-CE9D-48FD-A2FA-C485307BE66C}" vid="{F113CE7D-AF66-4496-88EF-99703200715A}"/>
    </a:ext>
  </a:extLst>
</a:theme>
</file>

<file path=ppt/theme/theme3.xml><?xml version="1.0" encoding="utf-8"?>
<a:theme xmlns:a="http://schemas.openxmlformats.org/drawingml/2006/main" name="Section Header/School Brand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2B31D8BC-CE9D-48FD-A2FA-C485307BE66C}" vid="{6984FF21-FB0A-4BFB-ACBB-BA02FA97704D}"/>
    </a:ext>
  </a:extLst>
</a:theme>
</file>

<file path=ppt/theme/theme4.xml><?xml version="1.0" encoding="utf-8"?>
<a:theme xmlns:a="http://schemas.openxmlformats.org/drawingml/2006/main" name="Body of Presentatio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2B31D8BC-CE9D-48FD-A2FA-C485307BE66C}" vid="{FD2C19DE-C83B-4C04-A2DF-A279FA225EAB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12733</TotalTime>
  <Words>1064</Words>
  <Application>Microsoft Office PowerPoint</Application>
  <PresentationFormat>On-screen Show (16:9)</PresentationFormat>
  <Paragraphs>326</Paragraphs>
  <Slides>20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20</vt:i4>
      </vt:variant>
    </vt:vector>
  </HeadingPairs>
  <TitlesOfParts>
    <vt:vector size="29" baseType="lpstr">
      <vt:lpstr>Arial</vt:lpstr>
      <vt:lpstr>Calibri</vt:lpstr>
      <vt:lpstr>Calibri Body</vt:lpstr>
      <vt:lpstr>Calibri Light</vt:lpstr>
      <vt:lpstr>Open Sans</vt:lpstr>
      <vt:lpstr>Green Title</vt:lpstr>
      <vt:lpstr>Black Title</vt:lpstr>
      <vt:lpstr>Section Header/School Brand</vt:lpstr>
      <vt:lpstr>Body of Presentation</vt:lpstr>
      <vt:lpstr>PowerPoint Presentation</vt:lpstr>
      <vt:lpstr>Financial Aid Overview</vt:lpstr>
      <vt:lpstr>2024-2025 Cost of Attendance</vt:lpstr>
      <vt:lpstr>Need Based Financial Aid</vt:lpstr>
      <vt:lpstr>Merit Based Financial Aid</vt:lpstr>
      <vt:lpstr>Federal Student Aid Snapshot, FY24</vt:lpstr>
      <vt:lpstr>State Financial Aid Snapshot, FY24</vt:lpstr>
      <vt:lpstr>PowerPoint Presentation</vt:lpstr>
      <vt:lpstr>PowerPoint Presentation</vt:lpstr>
      <vt:lpstr>PowerPoint Presentation</vt:lpstr>
      <vt:lpstr>UO Scholarship Eligibility and Amounts Changes in 2019, 2021, 2023, 2024</vt:lpstr>
      <vt:lpstr>Application Process</vt:lpstr>
      <vt:lpstr>FAFSA Data</vt:lpstr>
      <vt:lpstr>Financial Need</vt:lpstr>
      <vt:lpstr>Resident Financial Aid Offer (example) SAI=$2,000, 3.5 HS GPA</vt:lpstr>
      <vt:lpstr>Non-Resident Financial Aid Offer (example) SAI=$3,500, 3.9 HS GPA</vt:lpstr>
      <vt:lpstr>2024-2025 Changes and 2025-2026</vt:lpstr>
      <vt:lpstr>2024-2025 Changes</vt:lpstr>
      <vt:lpstr>Fundraising</vt:lpstr>
      <vt:lpstr>PowerPoint Presentation</vt:lpstr>
    </vt:vector>
  </TitlesOfParts>
  <Company>University of Oregon Advancement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Title</dc:title>
  <dc:creator>Julie Ward</dc:creator>
  <cp:lastModifiedBy>Author</cp:lastModifiedBy>
  <cp:revision>185</cp:revision>
  <cp:lastPrinted>2024-11-15T16:06:25Z</cp:lastPrinted>
  <dcterms:created xsi:type="dcterms:W3CDTF">2019-08-22T17:20:01Z</dcterms:created>
  <dcterms:modified xsi:type="dcterms:W3CDTF">2024-11-15T16:06:44Z</dcterms:modified>
</cp:coreProperties>
</file>