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8" r:id="rId1"/>
    <p:sldMasterId id="2147483691" r:id="rId2"/>
    <p:sldMasterId id="2147483694" r:id="rId3"/>
    <p:sldMasterId id="2147483704" r:id="rId4"/>
  </p:sldMasterIdLst>
  <p:notesMasterIdLst>
    <p:notesMasterId r:id="rId24"/>
  </p:notesMasterIdLst>
  <p:handoutMasterIdLst>
    <p:handoutMasterId r:id="rId25"/>
  </p:handoutMasterIdLst>
  <p:sldIdLst>
    <p:sldId id="266" r:id="rId5"/>
    <p:sldId id="297" r:id="rId6"/>
    <p:sldId id="264" r:id="rId7"/>
    <p:sldId id="431" r:id="rId8"/>
    <p:sldId id="299" r:id="rId9"/>
    <p:sldId id="427" r:id="rId10"/>
    <p:sldId id="298" r:id="rId11"/>
    <p:sldId id="428" r:id="rId12"/>
    <p:sldId id="275" r:id="rId13"/>
    <p:sldId id="904" r:id="rId14"/>
    <p:sldId id="902" r:id="rId15"/>
    <p:sldId id="432" r:id="rId16"/>
    <p:sldId id="433" r:id="rId17"/>
    <p:sldId id="434" r:id="rId18"/>
    <p:sldId id="435" r:id="rId19"/>
    <p:sldId id="436" r:id="rId20"/>
    <p:sldId id="901" r:id="rId21"/>
    <p:sldId id="897" r:id="rId22"/>
    <p:sldId id="302" r:id="rId23"/>
  </p:sldIdLst>
  <p:sldSz cx="9144000" cy="5143500" type="screen16x9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00"/>
    <a:srgbClr val="0E472D"/>
    <a:srgbClr val="FBE31A"/>
    <a:srgbClr val="0B4A2D"/>
    <a:srgbClr val="FFFFFF"/>
    <a:srgbClr val="004A20"/>
    <a:srgbClr val="024613"/>
    <a:srgbClr val="00460B"/>
    <a:srgbClr val="007619"/>
    <a:srgbClr val="FFE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9" autoAdjust="0"/>
    <p:restoredTop sz="78184" autoAdjust="0"/>
  </p:normalViewPr>
  <p:slideViewPr>
    <p:cSldViewPr snapToGrid="0" snapToObjects="1">
      <p:cViewPr varScale="1">
        <p:scale>
          <a:sx n="114" d="100"/>
          <a:sy n="114" d="100"/>
        </p:scale>
        <p:origin x="84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6" d="100"/>
          <a:sy n="156" d="100"/>
        </p:scale>
        <p:origin x="4152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'13-16 Remissions Budget'!$Y$42</c:f>
              <c:strCache>
                <c:ptCount val="1"/>
                <c:pt idx="0">
                  <c:v>Merit Based Scholarships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Budget'!$AD$48:$AH$48</c:f>
              <c:strCache>
                <c:ptCount val="5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</c:strCache>
            </c:strRef>
          </c:cat>
          <c:val>
            <c:numRef>
              <c:f>'13-16 Remissions Budget'!$AD$42:$AH$42</c:f>
              <c:numCache>
                <c:formatCode>#,##0</c:formatCode>
                <c:ptCount val="5"/>
                <c:pt idx="0">
                  <c:v>39300367</c:v>
                </c:pt>
                <c:pt idx="1">
                  <c:v>48316283</c:v>
                </c:pt>
                <c:pt idx="2">
                  <c:v>57963162</c:v>
                </c:pt>
                <c:pt idx="3">
                  <c:v>64742781</c:v>
                </c:pt>
                <c:pt idx="4">
                  <c:v>72786845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D1-461A-8382-5212DD77A2D2}"/>
            </c:ext>
          </c:extLst>
        </c:ser>
        <c:ser>
          <c:idx val="1"/>
          <c:order val="1"/>
          <c:tx>
            <c:strRef>
              <c:f>'13-16 Remissions Budget'!$Y$43</c:f>
              <c:strCache>
                <c:ptCount val="1"/>
                <c:pt idx="0">
                  <c:v>Need Based Scholarships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-1.909700161202999E-17"/>
                  <c:y val="3.33333333333333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E0-4385-875D-996EBDD67FC5}"/>
                </c:ext>
              </c:extLst>
            </c:dLbl>
            <c:dLbl>
              <c:idx val="1"/>
              <c:layout>
                <c:manualLayout>
                  <c:x val="2.7777777777777779E-3"/>
                  <c:y val="2.16049382716049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E0-4385-875D-996EBDD67FC5}"/>
                </c:ext>
              </c:extLst>
            </c:dLbl>
            <c:dLbl>
              <c:idx val="2"/>
              <c:layout>
                <c:manualLayout>
                  <c:x val="0"/>
                  <c:y val="2.2222222222222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2E0-4385-875D-996EBDD67FC5}"/>
                </c:ext>
              </c:extLst>
            </c:dLbl>
            <c:dLbl>
              <c:idx val="3"/>
              <c:layout>
                <c:manualLayout>
                  <c:x val="1.0416666666665903E-3"/>
                  <c:y val="1.85185185185184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E0-4385-875D-996EBDD67FC5}"/>
                </c:ext>
              </c:extLst>
            </c:dLbl>
            <c:dLbl>
              <c:idx val="4"/>
              <c:layout>
                <c:manualLayout>
                  <c:x val="0"/>
                  <c:y val="1.6666666666666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E0-4385-875D-996EBDD67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Budget'!$AD$48:$AH$48</c:f>
              <c:strCache>
                <c:ptCount val="5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</c:strCache>
            </c:strRef>
          </c:cat>
          <c:val>
            <c:numRef>
              <c:f>'13-16 Remissions Budget'!$AD$43:$AH$43</c:f>
              <c:numCache>
                <c:formatCode>#,##0</c:formatCode>
                <c:ptCount val="5"/>
                <c:pt idx="0">
                  <c:v>8666823</c:v>
                </c:pt>
                <c:pt idx="1">
                  <c:v>7554138</c:v>
                </c:pt>
                <c:pt idx="2">
                  <c:v>6623304</c:v>
                </c:pt>
                <c:pt idx="3">
                  <c:v>4429179</c:v>
                </c:pt>
                <c:pt idx="4">
                  <c:v>5735459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AC-4794-BFA0-2978CC333A96}"/>
            </c:ext>
          </c:extLst>
        </c:ser>
        <c:ser>
          <c:idx val="2"/>
          <c:order val="2"/>
          <c:tx>
            <c:strRef>
              <c:f>'13-16 Remissions Budget'!$Y$44</c:f>
              <c:strCache>
                <c:ptCount val="1"/>
                <c:pt idx="0">
                  <c:v>Unfunded Mandates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0416666666666667E-3"/>
                  <c:y val="1.59342373869932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CD3-44B5-A8F6-A9B6A479602B}"/>
                </c:ext>
              </c:extLst>
            </c:dLbl>
            <c:dLbl>
              <c:idx val="1"/>
              <c:layout>
                <c:manualLayout>
                  <c:x val="0"/>
                  <c:y val="1.9821133469427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CD3-44B5-A8F6-A9B6A479602B}"/>
                </c:ext>
              </c:extLst>
            </c:dLbl>
            <c:dLbl>
              <c:idx val="2"/>
              <c:layout>
                <c:manualLayout>
                  <c:x val="-7.638800644811996E-17"/>
                  <c:y val="2.9080344123651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CD3-44B5-A8F6-A9B6A479602B}"/>
                </c:ext>
              </c:extLst>
            </c:dLbl>
            <c:dLbl>
              <c:idx val="3"/>
              <c:layout>
                <c:manualLayout>
                  <c:x val="0"/>
                  <c:y val="2.22222222222221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CD3-44B5-A8F6-A9B6A479602B}"/>
                </c:ext>
              </c:extLst>
            </c:dLbl>
            <c:dLbl>
              <c:idx val="4"/>
              <c:layout>
                <c:manualLayout>
                  <c:x val="0"/>
                  <c:y val="1.11111111111111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E0-4385-875D-996EBDD67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Budget'!$AD$48:$AH$48</c:f>
              <c:strCache>
                <c:ptCount val="5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</c:strCache>
            </c:strRef>
          </c:cat>
          <c:val>
            <c:numRef>
              <c:f>'13-16 Remissions Budget'!$AD$44:$AH$44</c:f>
              <c:numCache>
                <c:formatCode>#,##0</c:formatCode>
                <c:ptCount val="5"/>
                <c:pt idx="0">
                  <c:v>1043698</c:v>
                </c:pt>
                <c:pt idx="1">
                  <c:v>1101524</c:v>
                </c:pt>
                <c:pt idx="2">
                  <c:v>1140026</c:v>
                </c:pt>
                <c:pt idx="3">
                  <c:v>1067672</c:v>
                </c:pt>
                <c:pt idx="4">
                  <c:v>1396064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AC-4794-BFA0-2978CC333A96}"/>
            </c:ext>
          </c:extLst>
        </c:ser>
        <c:ser>
          <c:idx val="3"/>
          <c:order val="3"/>
          <c:tx>
            <c:strRef>
              <c:f>'13-16 Remissions Budget'!$Y$45</c:f>
              <c:strCache>
                <c:ptCount val="1"/>
                <c:pt idx="0">
                  <c:v>International Remissions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4"/>
              <c:layout>
                <c:manualLayout>
                  <c:x val="1.0416666666666667E-3"/>
                  <c:y val="3.70370370370370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2E0-4385-875D-996EBDD67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Budget'!$AD$48:$AH$48</c:f>
              <c:strCache>
                <c:ptCount val="5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</c:strCache>
            </c:strRef>
          </c:cat>
          <c:val>
            <c:numRef>
              <c:f>'13-16 Remissions Budget'!$AD$45:$AH$45</c:f>
              <c:numCache>
                <c:formatCode>#,##0</c:formatCode>
                <c:ptCount val="5"/>
                <c:pt idx="0">
                  <c:v>888704</c:v>
                </c:pt>
                <c:pt idx="1">
                  <c:v>1162147</c:v>
                </c:pt>
                <c:pt idx="2">
                  <c:v>1185048</c:v>
                </c:pt>
                <c:pt idx="3">
                  <c:v>1079336</c:v>
                </c:pt>
                <c:pt idx="4">
                  <c:v>1079336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AC-4794-BFA0-2978CC333A96}"/>
            </c:ext>
          </c:extLst>
        </c:ser>
        <c:ser>
          <c:idx val="4"/>
          <c:order val="4"/>
          <c:tx>
            <c:strRef>
              <c:f>'13-16 Remissions Budget'!$Y$46</c:f>
              <c:strCache>
                <c:ptCount val="1"/>
                <c:pt idx="0">
                  <c:v> Graduate School Remissions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0416666666666667E-3"/>
                  <c:y val="-1.07449693788276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CD3-44B5-A8F6-A9B6A479602B}"/>
                </c:ext>
              </c:extLst>
            </c:dLbl>
            <c:dLbl>
              <c:idx val="1"/>
              <c:layout>
                <c:manualLayout>
                  <c:x val="2.0833333333333333E-3"/>
                  <c:y val="-1.03786818314377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CD3-44B5-A8F6-A9B6A479602B}"/>
                </c:ext>
              </c:extLst>
            </c:dLbl>
            <c:dLbl>
              <c:idx val="2"/>
              <c:layout>
                <c:manualLayout>
                  <c:x val="1.041666666666743E-3"/>
                  <c:y val="-1.3899387576552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CD3-44B5-A8F6-A9B6A479602B}"/>
                </c:ext>
              </c:extLst>
            </c:dLbl>
            <c:dLbl>
              <c:idx val="3"/>
              <c:layout>
                <c:manualLayout>
                  <c:x val="0"/>
                  <c:y val="-7.40740740740740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CD3-44B5-A8F6-A9B6A479602B}"/>
                </c:ext>
              </c:extLst>
            </c:dLbl>
            <c:dLbl>
              <c:idx val="4"/>
              <c:layout>
                <c:manualLayout>
                  <c:x val="3.1250000000000002E-3"/>
                  <c:y val="-5.55555555555557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E0-4385-875D-996EBDD67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Budget'!$AD$48:$AH$48</c:f>
              <c:strCache>
                <c:ptCount val="5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</c:strCache>
            </c:strRef>
          </c:cat>
          <c:val>
            <c:numRef>
              <c:f>'13-16 Remissions Budget'!$AD$46:$AH$46</c:f>
              <c:numCache>
                <c:formatCode>#,##0</c:formatCode>
                <c:ptCount val="5"/>
                <c:pt idx="0">
                  <c:v>670898</c:v>
                </c:pt>
                <c:pt idx="1">
                  <c:v>655946</c:v>
                </c:pt>
                <c:pt idx="2">
                  <c:v>650213</c:v>
                </c:pt>
                <c:pt idx="3">
                  <c:v>940386</c:v>
                </c:pt>
                <c:pt idx="4">
                  <c:v>730589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6AC-4794-BFA0-2978CC333A96}"/>
            </c:ext>
          </c:extLst>
        </c:ser>
        <c:ser>
          <c:idx val="5"/>
          <c:order val="5"/>
          <c:tx>
            <c:strRef>
              <c:f>'13-16 Remissions Budget'!$Y$47</c:f>
              <c:strCache>
                <c:ptCount val="1"/>
                <c:pt idx="0">
                  <c:v> Duck Excellence Scholarship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5625E-2"/>
                  <c:y val="-2.9263487897346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CD3-44B5-A8F6-A9B6A479602B}"/>
                </c:ext>
              </c:extLst>
            </c:dLbl>
            <c:dLbl>
              <c:idx val="1"/>
              <c:layout>
                <c:manualLayout>
                  <c:x val="1.1458333333333333E-2"/>
                  <c:y val="-2.9080344123651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CD3-44B5-A8F6-A9B6A479602B}"/>
                </c:ext>
              </c:extLst>
            </c:dLbl>
            <c:dLbl>
              <c:idx val="2"/>
              <c:layout>
                <c:manualLayout>
                  <c:x val="1.5625E-2"/>
                  <c:y val="-3.2784047827354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CD3-44B5-A8F6-A9B6A479602B}"/>
                </c:ext>
              </c:extLst>
            </c:dLbl>
            <c:dLbl>
              <c:idx val="3"/>
              <c:layout>
                <c:manualLayout>
                  <c:x val="1.1458333333333333E-2"/>
                  <c:y val="-2.7777777777777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CD3-44B5-A8F6-A9B6A479602B}"/>
                </c:ext>
              </c:extLst>
            </c:dLbl>
            <c:dLbl>
              <c:idx val="4"/>
              <c:layout>
                <c:manualLayout>
                  <c:x val="6.2500000000000003E-3"/>
                  <c:y val="-2.7777777777777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2E0-4385-875D-996EBDD67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'13-16 Remissions Budget'!$AD$48:$AH$48</c:f>
              <c:strCache>
                <c:ptCount val="5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</c:strCache>
            </c:strRef>
          </c:cat>
          <c:val>
            <c:numRef>
              <c:f>'13-16 Remissions Budget'!$AD$47:$AH$47</c:f>
              <c:numCache>
                <c:formatCode>#,##0</c:formatCode>
                <c:ptCount val="5"/>
                <c:pt idx="0">
                  <c:v>2187649</c:v>
                </c:pt>
                <c:pt idx="1">
                  <c:v>2186644</c:v>
                </c:pt>
                <c:pt idx="2">
                  <c:v>2134975</c:v>
                </c:pt>
                <c:pt idx="3">
                  <c:v>2125040</c:v>
                </c:pt>
                <c:pt idx="4">
                  <c:v>2072964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AC-4794-BFA0-2978CC333A9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2"/>
        <c:gapDepth val="41"/>
        <c:shape val="box"/>
        <c:axId val="327140704"/>
        <c:axId val="327141096"/>
        <c:axId val="0"/>
      </c:bar3DChart>
      <c:catAx>
        <c:axId val="32714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7141096"/>
        <c:crosses val="autoZero"/>
        <c:auto val="1"/>
        <c:lblAlgn val="ctr"/>
        <c:lblOffset val="100"/>
        <c:noMultiLvlLbl val="0"/>
      </c:catAx>
      <c:valAx>
        <c:axId val="327141096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7140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4999999999999997E-2"/>
          <c:y val="0.94351822688830567"/>
          <c:w val="0.90833333333333344"/>
          <c:h val="4.1666958296879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0.4625</cdr:x>
      <cdr:y>0.43333</cdr:y>
    </cdr:from>
    <cdr:to>
      <cdr:x>0.5375</cdr:x>
      <cdr:y>0.56667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7FC83C9-ADFA-EC00-3CB0-4641D9991A9A}"/>
            </a:ext>
          </a:extLst>
        </cdr:cNvPr>
        <cdr:cNvSpPr txBox="1"/>
      </cdr:nvSpPr>
      <cdr:spPr>
        <a:xfrm xmlns:a="http://schemas.openxmlformats.org/drawingml/2006/main">
          <a:off x="5638800" y="2971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0.2713</cdr:x>
      <cdr:y>0.03955</cdr:y>
    </cdr:from>
    <cdr:to>
      <cdr:x>0.60932</cdr:x>
      <cdr:y>0.09492</cdr:y>
    </cdr:to>
    <cdr:sp macro="" textlink="">
      <cdr:nvSpPr>
        <cdr:cNvPr id="3" name="TextBox 2" descr="Stacked bar graph showing expenditures by aid type every year from 2020-21 through 2024-25.&#10;&#10;2020-21:&#10;- Duck Excellence Scholarship: $2,187,649&#10;- Graduate school remissions: $670,898&#10;- International remissions: $888,704&#10;- Unfunded mandates: $1,043,698&#10;- Needs-based scholarships: $8.666,823&#10;- Merit-based scholarships: $39.300.367&#10;&#10;2021-22:&#10;- Duck Excellence Scholarship: $2,186,644&#10;- Graduate school remissions: $655,946&#10;- International remissions: $1,162,147&#10;- Unfunded mandates: $1,101,524&#10;- Needs-based scholarships: $7,554,138&#10;- Merit-based scholarships: $48,316,283&#10;&#10;2022-23:&#10;- Duck Excellence Scholarship: $2,134,975&#10;- Graduate school remissions: $650,213&#10;- International remissions: $1,185,048&#10;- Unfunded mandates: $1,140,026&#10;- Needs-based scholarships: $6,623,304&#10;- Merit-based scholarships: $57,963,162&#10;&#10;2023-24:&#10;- Duck Excellence Scholarship: $2,125,040&#10;- Graduate school remissions: $940,386&#10;- International remissions: $1,079,336&#10;- Unfunded mandates: $1,067,672&#10;- Needs-based scholarships: $4,429,179&#10;- Merit-based scholarships: $64,742,781&#10;&#10;2024-25:&#10;- Duck Excellence Scholarship: $2,072,954&#10;- Graduate school remissions: $730,589&#10;- International remissions: $1,079,336&#10;- Unfunded mandates: $1,396,064&#10;- Needs-based scholarships: $5,735,459&#10;- Merit-based scholarships: $72,786,845&#10;&#10;For other questions, email dsharp@uoregon.edu.">
          <a:extLst xmlns:a="http://schemas.openxmlformats.org/drawingml/2006/main">
            <a:ext uri="{FF2B5EF4-FFF2-40B4-BE49-F238E27FC236}">
              <a16:creationId xmlns:a16="http://schemas.microsoft.com/office/drawing/2014/main" id="{41C49EE3-7307-3AC0-B04B-8D3A7A578A07}"/>
            </a:ext>
          </a:extLst>
        </cdr:cNvPr>
        <cdr:cNvSpPr txBox="1"/>
      </cdr:nvSpPr>
      <cdr:spPr>
        <a:xfrm xmlns:a="http://schemas.openxmlformats.org/drawingml/2006/main">
          <a:off x="2480732" y="203425"/>
          <a:ext cx="3090890" cy="2847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latin typeface="Calibri Body"/>
              <a:cs typeface="Calibri" panose="020F0502020204030204" pitchFamily="34" charset="0"/>
            </a:rPr>
            <a:t>EXPENDITURES BY AID TYPE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169920" cy="481728"/>
          </a:xfrm>
          <a:prstGeom prst="rect">
            <a:avLst/>
          </a:prstGeom>
        </p:spPr>
        <p:txBody>
          <a:bodyPr vert="horz" lIns="96644" tIns="48322" rIns="96644" bIns="4832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8" y="3"/>
            <a:ext cx="3169920" cy="481728"/>
          </a:xfrm>
          <a:prstGeom prst="rect">
            <a:avLst/>
          </a:prstGeom>
        </p:spPr>
        <p:txBody>
          <a:bodyPr vert="horz" lIns="96644" tIns="48322" rIns="96644" bIns="48322" rtlCol="0"/>
          <a:lstStyle>
            <a:lvl1pPr algn="r">
              <a:defRPr sz="1200"/>
            </a:lvl1pPr>
          </a:lstStyle>
          <a:p>
            <a:fld id="{F0A9CDE1-CA5B-0247-A43D-7376A20431E9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7"/>
          </a:xfrm>
          <a:prstGeom prst="rect">
            <a:avLst/>
          </a:prstGeom>
        </p:spPr>
        <p:txBody>
          <a:bodyPr vert="horz" lIns="96644" tIns="48322" rIns="96644" bIns="4832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8" y="9119474"/>
            <a:ext cx="3169920" cy="481727"/>
          </a:xfrm>
          <a:prstGeom prst="rect">
            <a:avLst/>
          </a:prstGeom>
        </p:spPr>
        <p:txBody>
          <a:bodyPr vert="horz" lIns="96644" tIns="48322" rIns="96644" bIns="48322" rtlCol="0" anchor="b"/>
          <a:lstStyle>
            <a:lvl1pPr algn="r">
              <a:defRPr sz="1200"/>
            </a:lvl1pPr>
          </a:lstStyle>
          <a:p>
            <a:fld id="{1500146C-0EFC-6F41-9322-64E1AA29A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1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169920" cy="481728"/>
          </a:xfrm>
          <a:prstGeom prst="rect">
            <a:avLst/>
          </a:prstGeom>
        </p:spPr>
        <p:txBody>
          <a:bodyPr vert="horz" lIns="96644" tIns="48322" rIns="96644" bIns="4832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3"/>
            <a:ext cx="3169920" cy="481728"/>
          </a:xfrm>
          <a:prstGeom prst="rect">
            <a:avLst/>
          </a:prstGeom>
        </p:spPr>
        <p:txBody>
          <a:bodyPr vert="horz" lIns="96644" tIns="48322" rIns="96644" bIns="48322" rtlCol="0"/>
          <a:lstStyle>
            <a:lvl1pPr algn="r">
              <a:defRPr sz="1200"/>
            </a:lvl1pPr>
          </a:lstStyle>
          <a:p>
            <a:fld id="{A443C35A-8BF7-5B47-8AD3-2CCCD1288B72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44" tIns="48322" rIns="96644" bIns="4832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44" tIns="48322" rIns="96644" bIns="4832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7"/>
          </a:xfrm>
          <a:prstGeom prst="rect">
            <a:avLst/>
          </a:prstGeom>
        </p:spPr>
        <p:txBody>
          <a:bodyPr vert="horz" lIns="96644" tIns="48322" rIns="96644" bIns="4832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1727"/>
          </a:xfrm>
          <a:prstGeom prst="rect">
            <a:avLst/>
          </a:prstGeom>
        </p:spPr>
        <p:txBody>
          <a:bodyPr vert="horz" lIns="96644" tIns="48322" rIns="96644" bIns="48322" rtlCol="0" anchor="b"/>
          <a:lstStyle>
            <a:lvl1pPr algn="r">
              <a:defRPr sz="1200"/>
            </a:lvl1pPr>
          </a:lstStyle>
          <a:p>
            <a:fld id="{C051E5A1-DF78-C547-86AD-9F624F59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2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85C87-CD9D-4267-8F9C-D8DD9D85A7F1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85C87-CD9D-4267-8F9C-D8DD9D85A7F1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85C87-CD9D-4267-8F9C-D8DD9D85A7F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916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1E5A1-DF78-C547-86AD-9F624F5907B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669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1E5A1-DF78-C547-86AD-9F624F5907B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079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1BF5E-86CB-B4F6-4B41-8546F40AA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09C924-89BC-C47F-AA12-6FFEF1624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955545-DF43-0260-29DF-6D48E3F21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B3BA4C-6603-38D9-4CE0-8E8659EBDE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1E5A1-DF78-C547-86AD-9F624F5907B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142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CE2E30-C5CE-4BE5-9ACA-9337575E8AE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665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1E5A1-DF78-C547-86AD-9F624F5907B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483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663" y="825105"/>
            <a:ext cx="7302675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0663" y="3184519"/>
            <a:ext cx="7302675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844"/>
            <a:ext cx="7602538" cy="99417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60872"/>
            <a:ext cx="3714750" cy="617934"/>
          </a:xfrm>
        </p:spPr>
        <p:txBody>
          <a:bodyPr anchor="b"/>
          <a:lstStyle>
            <a:lvl1pPr marL="0" indent="0">
              <a:buNone/>
              <a:defRPr sz="1800" b="1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78806"/>
            <a:ext cx="3714750" cy="253661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2416" y="1260872"/>
            <a:ext cx="3744522" cy="617934"/>
          </a:xfrm>
        </p:spPr>
        <p:txBody>
          <a:bodyPr anchor="b"/>
          <a:lstStyle>
            <a:lvl1pPr marL="0" indent="0">
              <a:buNone/>
              <a:defRPr sz="1800" b="1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2416" y="1878806"/>
            <a:ext cx="3744522" cy="253661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76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36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22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214" y="342900"/>
            <a:ext cx="2949575" cy="1200150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3485" y="342901"/>
            <a:ext cx="4433453" cy="405288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214" y="1543050"/>
            <a:ext cx="2949575" cy="2858691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0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214" y="342900"/>
            <a:ext cx="2949575" cy="1200150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64696" y="342901"/>
            <a:ext cx="4452242" cy="405288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214" y="1543050"/>
            <a:ext cx="2949575" cy="2858691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7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825105"/>
            <a:ext cx="7321463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3184519"/>
            <a:ext cx="7321463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93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573000"/>
            <a:ext cx="7772399" cy="122150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951" y="1965960"/>
            <a:ext cx="7772400" cy="217170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25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9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250" y="760908"/>
            <a:ext cx="75971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250" y="2920702"/>
            <a:ext cx="7597100" cy="1125140"/>
          </a:xfrm>
        </p:spPr>
        <p:txBody>
          <a:bodyPr>
            <a:normAutofit/>
          </a:bodyPr>
          <a:lstStyle>
            <a:lvl1pPr marL="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13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012" y="1369219"/>
            <a:ext cx="3735188" cy="3074390"/>
          </a:xfrm>
        </p:spPr>
        <p:txBody>
          <a:bodyPr>
            <a:normAutofit/>
          </a:bodyPr>
          <a:lstStyle>
            <a:lvl1pPr>
              <a:defRPr sz="225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6258" y="1369219"/>
            <a:ext cx="3699092" cy="3074390"/>
          </a:xfrm>
        </p:spPr>
        <p:txBody>
          <a:bodyPr>
            <a:normAutofit/>
          </a:bodyPr>
          <a:lstStyle>
            <a:lvl1pPr>
              <a:defRPr sz="225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03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4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975" y="818171"/>
            <a:ext cx="760137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74" y="1877093"/>
            <a:ext cx="7601376" cy="2569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09197" y="4712400"/>
            <a:ext cx="4480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76" y="-1"/>
            <a:ext cx="708152" cy="5958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43750" y="4572518"/>
            <a:ext cx="13716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5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9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FFFFFF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013" y="818171"/>
            <a:ext cx="731797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013" y="1877094"/>
            <a:ext cx="7317975" cy="2448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19130" y="4712400"/>
            <a:ext cx="4480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14" y="0"/>
            <a:ext cx="704088" cy="5924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789" y="4567499"/>
            <a:ext cx="1369215" cy="57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754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2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FFFFFF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676912" y="4570273"/>
            <a:ext cx="8467090" cy="583691"/>
          </a:xfrm>
          <a:prstGeom prst="rect">
            <a:avLst/>
          </a:prstGeom>
          <a:solidFill>
            <a:srgbClr val="0E4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6911" y="273339"/>
            <a:ext cx="7602338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911" y="1428339"/>
            <a:ext cx="7602337" cy="2892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1738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70721"/>
            <a:ext cx="676909" cy="5832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6911" y="4575343"/>
            <a:ext cx="1371600" cy="58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9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7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6911" y="273844"/>
            <a:ext cx="7838439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911" y="1369219"/>
            <a:ext cx="7838439" cy="2985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73838"/>
            <a:ext cx="676910" cy="56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11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3848F5-10CA-4D4A-9C98-F2E72C91FA92}"/>
              </a:ext>
            </a:extLst>
          </p:cNvPr>
          <p:cNvSpPr txBox="1"/>
          <p:nvPr/>
        </p:nvSpPr>
        <p:spPr>
          <a:xfrm>
            <a:off x="0" y="1363158"/>
            <a:ext cx="9143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Financial Aid at the </a:t>
            </a: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University of Oregon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78A2C1-6A98-E143-84B1-31636663C53D}"/>
              </a:ext>
            </a:extLst>
          </p:cNvPr>
          <p:cNvSpPr txBox="1"/>
          <p:nvPr/>
        </p:nvSpPr>
        <p:spPr>
          <a:xfrm>
            <a:off x="598713" y="3383448"/>
            <a:ext cx="8109857" cy="855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Mark Diestler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6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Associate Vice President for SSEM</a:t>
            </a:r>
          </a:p>
          <a:p>
            <a:pPr algn="ctr">
              <a:lnSpc>
                <a:spcPts val="16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Director of Student Financial Aid and Scholarships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38F1A8-4D37-4124-9FC1-698FFBD3B4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317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87F45-E314-3086-905D-318A19EED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DEB48E1-A320-3ED5-7450-99746F6C94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3954859"/>
              </p:ext>
            </p:extLst>
          </p:nvPr>
        </p:nvGraphicFramePr>
        <p:xfrm>
          <a:off x="1" y="0"/>
          <a:ext cx="9144000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372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171" y="0"/>
            <a:ext cx="7380849" cy="864394"/>
          </a:xfrm>
        </p:spPr>
        <p:txBody>
          <a:bodyPr>
            <a:normAutofit/>
          </a:bodyPr>
          <a:lstStyle/>
          <a:p>
            <a:r>
              <a:rPr lang="en-US" dirty="0">
                <a:latin typeface="+mj-lt"/>
              </a:rPr>
              <a:t>UO Scholarship Eligibility and Amounts</a:t>
            </a:r>
            <a:br>
              <a:rPr lang="en-US" dirty="0">
                <a:latin typeface="+mj-lt"/>
              </a:rPr>
            </a:br>
            <a:r>
              <a:rPr lang="en-US" sz="2200" dirty="0">
                <a:latin typeface="+mj-lt"/>
              </a:rPr>
              <a:t>Changes in 2019, 2021, 2023, 2024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BCD6905-036E-A595-741E-687688483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055954"/>
              </p:ext>
            </p:extLst>
          </p:nvPr>
        </p:nvGraphicFramePr>
        <p:xfrm>
          <a:off x="333375" y="1019175"/>
          <a:ext cx="8496301" cy="3049551"/>
        </p:xfrm>
        <a:graphic>
          <a:graphicData uri="http://schemas.openxmlformats.org/drawingml/2006/table">
            <a:tbl>
              <a:tblPr/>
              <a:tblGrid>
                <a:gridCol w="838200">
                  <a:extLst>
                    <a:ext uri="{9D8B030D-6E8A-4147-A177-3AD203B41FA5}">
                      <a16:colId xmlns:a16="http://schemas.microsoft.com/office/drawing/2014/main" val="3492175425"/>
                    </a:ext>
                  </a:extLst>
                </a:gridCol>
                <a:gridCol w="893914">
                  <a:extLst>
                    <a:ext uri="{9D8B030D-6E8A-4147-A177-3AD203B41FA5}">
                      <a16:colId xmlns:a16="http://schemas.microsoft.com/office/drawing/2014/main" val="1771122300"/>
                    </a:ext>
                  </a:extLst>
                </a:gridCol>
                <a:gridCol w="534836">
                  <a:extLst>
                    <a:ext uri="{9D8B030D-6E8A-4147-A177-3AD203B41FA5}">
                      <a16:colId xmlns:a16="http://schemas.microsoft.com/office/drawing/2014/main" val="4291697777"/>
                    </a:ext>
                  </a:extLst>
                </a:gridCol>
                <a:gridCol w="1062120">
                  <a:extLst>
                    <a:ext uri="{9D8B030D-6E8A-4147-A177-3AD203B41FA5}">
                      <a16:colId xmlns:a16="http://schemas.microsoft.com/office/drawing/2014/main" val="3978637368"/>
                    </a:ext>
                  </a:extLst>
                </a:gridCol>
                <a:gridCol w="524001">
                  <a:extLst>
                    <a:ext uri="{9D8B030D-6E8A-4147-A177-3AD203B41FA5}">
                      <a16:colId xmlns:a16="http://schemas.microsoft.com/office/drawing/2014/main" val="135663735"/>
                    </a:ext>
                  </a:extLst>
                </a:gridCol>
                <a:gridCol w="1072955">
                  <a:extLst>
                    <a:ext uri="{9D8B030D-6E8A-4147-A177-3AD203B41FA5}">
                      <a16:colId xmlns:a16="http://schemas.microsoft.com/office/drawing/2014/main" val="2133341736"/>
                    </a:ext>
                  </a:extLst>
                </a:gridCol>
                <a:gridCol w="524001">
                  <a:extLst>
                    <a:ext uri="{9D8B030D-6E8A-4147-A177-3AD203B41FA5}">
                      <a16:colId xmlns:a16="http://schemas.microsoft.com/office/drawing/2014/main" val="1939885040"/>
                    </a:ext>
                  </a:extLst>
                </a:gridCol>
                <a:gridCol w="966906">
                  <a:extLst>
                    <a:ext uri="{9D8B030D-6E8A-4147-A177-3AD203B41FA5}">
                      <a16:colId xmlns:a16="http://schemas.microsoft.com/office/drawing/2014/main" val="1992671574"/>
                    </a:ext>
                  </a:extLst>
                </a:gridCol>
                <a:gridCol w="524001">
                  <a:extLst>
                    <a:ext uri="{9D8B030D-6E8A-4147-A177-3AD203B41FA5}">
                      <a16:colId xmlns:a16="http://schemas.microsoft.com/office/drawing/2014/main" val="1881748779"/>
                    </a:ext>
                  </a:extLst>
                </a:gridCol>
                <a:gridCol w="1014732">
                  <a:extLst>
                    <a:ext uri="{9D8B030D-6E8A-4147-A177-3AD203B41FA5}">
                      <a16:colId xmlns:a16="http://schemas.microsoft.com/office/drawing/2014/main" val="360851694"/>
                    </a:ext>
                  </a:extLst>
                </a:gridCol>
                <a:gridCol w="540635">
                  <a:extLst>
                    <a:ext uri="{9D8B030D-6E8A-4147-A177-3AD203B41FA5}">
                      <a16:colId xmlns:a16="http://schemas.microsoft.com/office/drawing/2014/main" val="821202256"/>
                    </a:ext>
                  </a:extLst>
                </a:gridCol>
              </a:tblGrid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2016 Programs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 Programs 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2021 Programs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 Programs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 Programs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788121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Eligibility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Award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Eligibility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Award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Eligibility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Award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Eligibility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Award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Eligibility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Award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572229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Resident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522490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Summit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3.80 GPA/1250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$6,000 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3.80 GPA/1250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8780792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Apex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3.60 GPA/1220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$3,000 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3.60 GPA/1220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416449"/>
                  </a:ext>
                </a:extLst>
              </a:tr>
              <a:tr h="37967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PathwayOregon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3.40 GPA/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Pell eligible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Tuition/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3.40 GPA/Pell eligible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Tuition/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3.40 GPA/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Pell eligible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Tuition/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3.40 GPA/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Pell eligible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Tuition/</a:t>
                      </a:r>
                    </a:p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3.40 GPA/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Pell eligible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Tuition/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Fees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734606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1734344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Non-Resident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621906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Excellence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None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3.90 GPA/1450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Non-Auto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Non-Auto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Non-Auto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$20,000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24172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Summit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3.80 GPA/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$9,000 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3.80 GPA/1250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$12,500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07898"/>
                  </a:ext>
                </a:extLst>
              </a:tr>
              <a:tr h="25826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Apex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3.60 GPA/</a:t>
                      </a:r>
                    </a:p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$4,000 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3.60 GPA/1220 SAT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$7,500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$7,500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$7,500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3.70 GPA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$10,000</a:t>
                      </a:r>
                    </a:p>
                  </a:txBody>
                  <a:tcPr marL="5758" marR="5758" marT="57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170668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8D23C87-BBE3-03AD-A735-BE7052A59FE1}"/>
              </a:ext>
            </a:extLst>
          </p:cNvPr>
          <p:cNvSpPr txBox="1"/>
          <p:nvPr/>
        </p:nvSpPr>
        <p:spPr>
          <a:xfrm>
            <a:off x="4305301" y="4223507"/>
            <a:ext cx="426720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The implementation of test optional admissions in 2021 increased the number of scholarship eligible students and required a change in scholarship amounts.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59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D96AD-05C8-42C0-BBC6-2D4FD56D8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7032C-9380-46F0-9C80-0F73D50A3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Apply for Admission</a:t>
            </a:r>
          </a:p>
          <a:p>
            <a:r>
              <a:rPr lang="en-US" dirty="0"/>
              <a:t>File the FAFSA / ORSAA</a:t>
            </a:r>
          </a:p>
          <a:p>
            <a:r>
              <a:rPr lang="en-US" dirty="0"/>
              <a:t>File any Institutional Application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9E5E3-936A-41D1-AF0B-B095D1B22F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50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B32BD-3ABB-4C59-805E-9BA30FD50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FAFSA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27A54-6312-4802-B8C7-AF9AD79C1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Family Income </a:t>
            </a:r>
          </a:p>
          <a:p>
            <a:r>
              <a:rPr lang="en-US" dirty="0"/>
              <a:t>Family Assets – cash, savings, investments, business/farm </a:t>
            </a:r>
          </a:p>
          <a:p>
            <a:r>
              <a:rPr lang="en-US" dirty="0"/>
              <a:t>Family Size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B9E629-6BEF-45D9-95BB-6414CE2A0E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93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E50D3-7F01-4A0A-BC90-B2EF5F15E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55C6-EF1B-40A9-83D6-A49D720F1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Cost of attendance – SAI = Need</a:t>
            </a:r>
          </a:p>
          <a:p>
            <a:endParaRPr lang="en-US" dirty="0"/>
          </a:p>
          <a:p>
            <a:r>
              <a:rPr lang="en-US" dirty="0"/>
              <a:t>Resident example: 38,607 – 2,000 = 36,607</a:t>
            </a:r>
          </a:p>
          <a:p>
            <a:endParaRPr lang="en-US" dirty="0"/>
          </a:p>
          <a:p>
            <a:r>
              <a:rPr lang="en-US" dirty="0"/>
              <a:t>Non-Resident example: 68,931 – 3,500 = 65,431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BE327-F698-4647-9A1F-C16A2A49EC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09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E50D3-7F01-4A0A-BC90-B2EF5F15E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911" y="248677"/>
            <a:ext cx="7838439" cy="994172"/>
          </a:xfrm>
        </p:spPr>
        <p:txBody>
          <a:bodyPr>
            <a:normAutofit/>
          </a:bodyPr>
          <a:lstStyle/>
          <a:p>
            <a:r>
              <a:rPr lang="en-US" dirty="0"/>
              <a:t>Resident Financial Aid Offer (example)</a:t>
            </a:r>
            <a:br>
              <a:rPr lang="en-US" dirty="0"/>
            </a:br>
            <a:r>
              <a:rPr lang="en-US" sz="2200" dirty="0"/>
              <a:t>SAI=$2,000, 3.5 HS GPA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55C6-EF1B-40A9-83D6-A49D720F1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911" y="1200904"/>
            <a:ext cx="7838439" cy="387548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3300" dirty="0"/>
              <a:t>Federal Pell Grant: $5,395</a:t>
            </a:r>
          </a:p>
          <a:p>
            <a:pPr marL="0" indent="0">
              <a:buNone/>
            </a:pPr>
            <a:r>
              <a:rPr lang="en-US" sz="3300" dirty="0"/>
              <a:t>Oregon Opportunity Grant: $6,312</a:t>
            </a:r>
          </a:p>
          <a:p>
            <a:pPr marL="0" indent="0">
              <a:buNone/>
            </a:pPr>
            <a:r>
              <a:rPr lang="en-US" sz="3300" dirty="0"/>
              <a:t>UO Tuition Waiver: $750</a:t>
            </a:r>
          </a:p>
          <a:p>
            <a:pPr marL="0" indent="0">
              <a:buNone/>
            </a:pPr>
            <a:r>
              <a:rPr lang="en-US" sz="3300" dirty="0" err="1"/>
              <a:t>PathwayOregon</a:t>
            </a:r>
            <a:r>
              <a:rPr lang="en-US" sz="3300" dirty="0"/>
              <a:t> Award: $4,298</a:t>
            </a:r>
          </a:p>
          <a:p>
            <a:pPr marL="0" indent="0">
              <a:buNone/>
            </a:pPr>
            <a:r>
              <a:rPr lang="en-US" sz="3300" dirty="0"/>
              <a:t>Total Grants/Scholarships: $16,755 (T&amp;F)</a:t>
            </a:r>
          </a:p>
          <a:p>
            <a:pPr marL="0" indent="0">
              <a:buNone/>
            </a:pPr>
            <a:r>
              <a:rPr lang="en-US" sz="3300" dirty="0"/>
              <a:t>Net Price: COA – Grants/Scholarships = $21,852</a:t>
            </a:r>
          </a:p>
          <a:p>
            <a:pPr marL="0" indent="0">
              <a:buNone/>
            </a:pPr>
            <a:endParaRPr lang="en-US" sz="3300" dirty="0"/>
          </a:p>
          <a:p>
            <a:pPr marL="0" indent="0">
              <a:buNone/>
            </a:pPr>
            <a:r>
              <a:rPr lang="en-US" sz="3300" dirty="0"/>
              <a:t>Federal Work Study: $2,400</a:t>
            </a:r>
          </a:p>
          <a:p>
            <a:pPr marL="0" indent="0">
              <a:buNone/>
            </a:pPr>
            <a:endParaRPr lang="en-US" sz="3300" dirty="0"/>
          </a:p>
          <a:p>
            <a:pPr marL="0" indent="0">
              <a:buNone/>
            </a:pPr>
            <a:r>
              <a:rPr lang="en-US" sz="3300" dirty="0"/>
              <a:t>Federal Direct Subsidized Loan: $3,500</a:t>
            </a:r>
          </a:p>
          <a:p>
            <a:pPr marL="0" indent="0">
              <a:buNone/>
            </a:pPr>
            <a:r>
              <a:rPr lang="en-US" sz="3300" dirty="0"/>
              <a:t>Federal Direct Unsubsidized Loan: $2,000</a:t>
            </a:r>
          </a:p>
          <a:p>
            <a:pPr marL="0" indent="0">
              <a:buNone/>
            </a:pPr>
            <a:endParaRPr lang="en-US" sz="3300" dirty="0"/>
          </a:p>
          <a:p>
            <a:pPr marL="0" indent="0">
              <a:buNone/>
            </a:pPr>
            <a:r>
              <a:rPr lang="en-US" sz="3300" dirty="0"/>
              <a:t>Other options may include: Federal Direct PLUS Loan: $13,952</a:t>
            </a:r>
          </a:p>
          <a:p>
            <a:pPr marL="0" indent="0">
              <a:buNone/>
            </a:pPr>
            <a:r>
              <a:rPr lang="en-US" sz="3300" dirty="0"/>
              <a:t>	Cash, Savings, Private Loans, Home Equity Loan, 529, etc.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BE327-F698-4647-9A1F-C16A2A49EC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479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E50D3-7F01-4A0A-BC90-B2EF5F15E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Non-Resident Financial Aid Offer (example)</a:t>
            </a:r>
            <a:br>
              <a:rPr lang="en-US" dirty="0"/>
            </a:br>
            <a:r>
              <a:rPr lang="en-US" sz="2200" dirty="0"/>
              <a:t>SAI=$3,500, 3.9 HS GPA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55C6-EF1B-40A9-83D6-A49D720F1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911" y="1369219"/>
            <a:ext cx="7838439" cy="367188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Scholarship: $12,500</a:t>
            </a:r>
          </a:p>
          <a:p>
            <a:pPr marL="0" indent="0">
              <a:buNone/>
            </a:pPr>
            <a:r>
              <a:rPr lang="en-US" dirty="0"/>
              <a:t>Federal Pell Grant: $3,895</a:t>
            </a:r>
          </a:p>
          <a:p>
            <a:pPr marL="0" indent="0">
              <a:buNone/>
            </a:pPr>
            <a:r>
              <a:rPr lang="en-US" dirty="0"/>
              <a:t>Total Grants/Scholarships: $16,395</a:t>
            </a:r>
          </a:p>
          <a:p>
            <a:pPr marL="0" indent="0">
              <a:buNone/>
            </a:pPr>
            <a:r>
              <a:rPr lang="en-US" dirty="0"/>
              <a:t>Net Price: COA – Grants/Scholarships = $52,536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Federal Work Study: $2,400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Federal Direct Subsidized Loan: $3,500</a:t>
            </a:r>
          </a:p>
          <a:p>
            <a:pPr marL="0" indent="0">
              <a:buNone/>
            </a:pPr>
            <a:r>
              <a:rPr lang="en-US" dirty="0"/>
              <a:t>Federal Direct Unsubsidized Loan: $2,000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Other options may include: Federal Direct PLUS Loan: $44,636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2400" dirty="0"/>
              <a:t>Cash, Savings, Private Loans, Home Equity Loan, 529, etc.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**Note: max PLUS Loan set to be $20k starting 26-27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BE327-F698-4647-9A1F-C16A2A49EC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260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19CCC-EDBC-5E8B-7EC1-758D74345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2025-26 and 2026-27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167CB-9604-AE83-BFA3-C8F0BCC75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912" y="1117600"/>
            <a:ext cx="8139917" cy="389062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25-26 is 2</a:t>
            </a:r>
            <a:r>
              <a:rPr lang="en-US" baseline="30000" dirty="0"/>
              <a:t>nd</a:t>
            </a:r>
            <a:r>
              <a:rPr lang="en-US" dirty="0"/>
              <a:t> year of “FAFSA Simplification”</a:t>
            </a:r>
          </a:p>
          <a:p>
            <a:pPr>
              <a:lnSpc>
                <a:spcPct val="110000"/>
              </a:lnSpc>
            </a:pPr>
            <a:r>
              <a:rPr lang="en-US" dirty="0"/>
              <a:t>2026-27 FAFSA available on-site (by October 1), first time in 3 years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Numerous changes set to take effect 26-27 as part of “OB3”</a:t>
            </a:r>
          </a:p>
          <a:p>
            <a:pPr>
              <a:lnSpc>
                <a:spcPct val="110000"/>
              </a:lnSpc>
            </a:pPr>
            <a:r>
              <a:rPr lang="en-US" dirty="0"/>
              <a:t>Pell Grant calculations unchanged for 25-26, but 26-27 is unknown at this time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Max Pell ($7,395)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SAI &lt;= $0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Calculated Pell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Max Pell ($7,395) – SAI = Pell award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Minimum Pell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10% of max ($740)</a:t>
            </a:r>
          </a:p>
        </p:txBody>
      </p:sp>
    </p:spTree>
    <p:extLst>
      <p:ext uri="{BB962C8B-B14F-4D97-AF65-F5344CB8AC3E}">
        <p14:creationId xmlns:p14="http://schemas.microsoft.com/office/powerpoint/2010/main" val="440928999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19CCC-EDBC-5E8B-7EC1-758D74345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Fundraising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167CB-9604-AE83-BFA3-C8F0BCC75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912" y="1369220"/>
            <a:ext cx="7838439" cy="31729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During our last capital campaign, UO raised $427M for scholarships and student support. (campus wide)</a:t>
            </a:r>
          </a:p>
          <a:p>
            <a:pPr>
              <a:lnSpc>
                <a:spcPct val="110000"/>
              </a:lnSpc>
            </a:pPr>
            <a:r>
              <a:rPr lang="en-US" dirty="0"/>
              <a:t>This was 13% of the total raised in the campaign. </a:t>
            </a:r>
          </a:p>
          <a:p>
            <a:pPr>
              <a:lnSpc>
                <a:spcPct val="110000"/>
              </a:lnSpc>
            </a:pPr>
            <a:r>
              <a:rPr lang="en-US" dirty="0"/>
              <a:t>$3 billion goal finished at $3.24 billion.</a:t>
            </a:r>
          </a:p>
          <a:p>
            <a:pPr>
              <a:lnSpc>
                <a:spcPct val="110000"/>
              </a:lnSpc>
            </a:pPr>
            <a:r>
              <a:rPr lang="en-US" dirty="0"/>
              <a:t>Oregon150 has raised over $430M, well on way to $500M goal.</a:t>
            </a:r>
          </a:p>
        </p:txBody>
      </p:sp>
    </p:spTree>
    <p:extLst>
      <p:ext uri="{BB962C8B-B14F-4D97-AF65-F5344CB8AC3E}">
        <p14:creationId xmlns:p14="http://schemas.microsoft.com/office/powerpoint/2010/main" val="1532104328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5E8E7-DCF0-4C6C-9C87-B258652E4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 algn="ctr">
              <a:buNone/>
            </a:pPr>
            <a:r>
              <a:rPr lang="en-US" sz="3200" dirty="0"/>
              <a:t>Questions?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marL="0" indent="0" algn="ctr">
              <a:buNone/>
            </a:pPr>
            <a:r>
              <a:rPr lang="en-US" sz="1600" dirty="0"/>
              <a:t>Mark Diestler</a:t>
            </a:r>
          </a:p>
          <a:p>
            <a:pPr marL="0" indent="0" algn="ctr">
              <a:buNone/>
            </a:pPr>
            <a:r>
              <a:rPr lang="en-US" sz="1600" dirty="0"/>
              <a:t>diestler@uoregon.edu</a:t>
            </a:r>
          </a:p>
          <a:p>
            <a:pPr marL="0" indent="0" algn="ctr">
              <a:buNone/>
            </a:pPr>
            <a:r>
              <a:rPr lang="en-US" sz="1600" dirty="0"/>
              <a:t>541.346.8945</a:t>
            </a:r>
          </a:p>
          <a:p>
            <a:pPr marL="0" indent="0" algn="ctr">
              <a:buNone/>
            </a:pP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F273A-31AB-4E4C-B701-C8B8CE68A9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66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Aid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$383m in financial aid ($329m to UG)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82% of first year students receive aid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29% of freshmen are Federal Pell Grant eligible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40% of the graduating class have student debt</a:t>
            </a:r>
          </a:p>
          <a:p>
            <a:pPr lvl="1"/>
            <a:r>
              <a:rPr lang="en-US" sz="1550" dirty="0">
                <a:latin typeface="Arial" panose="020B0604020202020204" pitchFamily="34" charset="0"/>
                <a:cs typeface="Arial" panose="020B0604020202020204" pitchFamily="34" charset="0"/>
              </a:rPr>
              <a:t>Average debt of borrowers: $28,197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34DFA2-ADD3-42D6-9C71-CB40952A6E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2025-2026 Cost of Attendance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1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Resident Cost of Attendance: $38,607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Non-Resident Cost of Attendance: $68,931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Resident Tuition and Fees: $16,755</a:t>
            </a: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Non-Resident Tuition and Fees: $46,077</a:t>
            </a:r>
          </a:p>
          <a:p>
            <a:pPr lvl="1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On-Campus Food and Housing: $17,400</a:t>
            </a: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Books and Supplies: $1,395</a:t>
            </a: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Resident Transportation: $456</a:t>
            </a: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Non-Resident Transportation: $1,458</a:t>
            </a:r>
          </a:p>
          <a:p>
            <a:pPr lvl="1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Miscellaneous Personal Expenses: $2,601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AF458E-146D-473F-87DD-F04FD1D634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98F01-B2BF-440F-A860-F64092D77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Based Financial Aid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02E7F-4868-4CAC-A22F-81F7E1471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Federal Pell Grant</a:t>
            </a:r>
          </a:p>
          <a:p>
            <a:r>
              <a:rPr lang="en-US" dirty="0"/>
              <a:t>Federal SEOG</a:t>
            </a:r>
          </a:p>
          <a:p>
            <a:r>
              <a:rPr lang="en-US" dirty="0"/>
              <a:t>Federal Work-Study</a:t>
            </a:r>
          </a:p>
          <a:p>
            <a:r>
              <a:rPr lang="en-US" dirty="0"/>
              <a:t>Federal Direct Loans</a:t>
            </a:r>
          </a:p>
          <a:p>
            <a:r>
              <a:rPr lang="en-US" dirty="0"/>
              <a:t>Oregon Opportunity Grant</a:t>
            </a:r>
          </a:p>
          <a:p>
            <a:r>
              <a:rPr lang="en-US" dirty="0" err="1"/>
              <a:t>PathwayOregon</a:t>
            </a:r>
            <a:r>
              <a:rPr lang="en-US" dirty="0"/>
              <a:t> Award*</a:t>
            </a:r>
          </a:p>
          <a:p>
            <a:r>
              <a:rPr lang="en-US" dirty="0"/>
              <a:t>Duck Excellence Scholarship (DES)*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40375-E3FF-47E6-AF85-2DF434136B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867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98A16-FF5E-49E9-BC0B-D8D59AD67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Merit Based Financial Aid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C44EE-E4FB-423D-A7EE-39C15CC81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911" y="1100667"/>
            <a:ext cx="7838439" cy="32541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dirty="0"/>
              <a:t>Stamps Scholarship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Presidential Scholarship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UO Excellence Scholarship</a:t>
            </a:r>
            <a:endParaRPr lang="en-US" sz="1600" dirty="0">
              <a:highlight>
                <a:srgbClr val="FFFF00"/>
              </a:highlight>
            </a:endParaRPr>
          </a:p>
          <a:p>
            <a:pPr>
              <a:lnSpc>
                <a:spcPct val="150000"/>
              </a:lnSpc>
            </a:pPr>
            <a:r>
              <a:rPr lang="en-US" sz="1600" dirty="0"/>
              <a:t>Summit Scholarship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Apex Scholarship</a:t>
            </a:r>
          </a:p>
          <a:p>
            <a:pPr>
              <a:lnSpc>
                <a:spcPct val="150000"/>
              </a:lnSpc>
            </a:pPr>
            <a:r>
              <a:rPr lang="en-US" sz="1600" dirty="0" err="1"/>
              <a:t>PathwayOregon</a:t>
            </a:r>
            <a:r>
              <a:rPr lang="en-US" sz="1600" dirty="0"/>
              <a:t> Award*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Duck Excellence Scholarship (DES)*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CE5757-AC27-4F3D-AF86-6BC24DA55A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77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Federal Student Aid Snapshot, FY25</a:t>
            </a:r>
          </a:p>
        </p:txBody>
      </p:sp>
      <p:pic>
        <p:nvPicPr>
          <p:cNvPr id="6" name="Content Placeholder 5" descr="Pie graph showing FY25 federal student aid &#10;84%: Federal Loans $185,673,674&#10;14%: Federal Pell Grant $31,123,901&#10;Less than 1%:&#10;- FSEOG: $1,992,089&#10;- Federal Work Study: $1,339,996&#10;- TEACH grant: $37,718&#10;&#10;For other questions, email dsharp@uoregon.edu.">
            <a:extLst>
              <a:ext uri="{FF2B5EF4-FFF2-40B4-BE49-F238E27FC236}">
                <a16:creationId xmlns:a16="http://schemas.microsoft.com/office/drawing/2014/main" id="{8EC0E744-FC4D-A1C0-6C5E-BA2EDEF857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2094" y="1010442"/>
            <a:ext cx="5519651" cy="396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762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353D2-0ABC-46E6-8012-D1DB3B984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Financial Aid Snapshot, FY25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A905F-83CE-4C04-90BF-B097C5650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Oregon Opportunity Grants: $20,271,186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FY25 grant range: $1,788 to $7,524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FY26 grant range: $1,740 to $7,800</a:t>
            </a:r>
          </a:p>
          <a:p>
            <a:pPr>
              <a:lnSpc>
                <a:spcPct val="150000"/>
              </a:lnSpc>
            </a:pPr>
            <a:r>
              <a:rPr lang="en-US" dirty="0"/>
              <a:t>Foster Youth Tuition Waiver: $26,279</a:t>
            </a:r>
          </a:p>
          <a:p>
            <a:pPr>
              <a:lnSpc>
                <a:spcPct val="150000"/>
              </a:lnSpc>
            </a:pPr>
            <a:r>
              <a:rPr lang="en-US" dirty="0"/>
              <a:t>State Scholarships: $2,021,768</a:t>
            </a:r>
          </a:p>
          <a:p>
            <a:pPr>
              <a:lnSpc>
                <a:spcPct val="150000"/>
              </a:lnSpc>
            </a:pPr>
            <a:r>
              <a:rPr lang="en-US" dirty="0"/>
              <a:t>National Guard Tuition Assistance: $288,942</a:t>
            </a:r>
          </a:p>
          <a:p>
            <a:pPr>
              <a:lnSpc>
                <a:spcPct val="150000"/>
              </a:lnSpc>
            </a:pPr>
            <a:r>
              <a:rPr lang="en-US" dirty="0"/>
              <a:t>Oregon Tribal Student Grant: $1,341,138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DA0FB8-A6DD-4E7B-B6DD-C1F9764D20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78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tacked bar graph showing institutional, federal, and state grants every year from 2020-21 through 2024-25.&#10;&#10;2020-21:&#10;- Federal: $21,535,162&#10;- State: $8,321,651&#10;- Institutional: $53,400,000&#10;&#10;2021-22:&#10;- Federal: $23,203,044&#10;- State: $10,095,540&#10;- Institutional: $62,050,000&#10;&#10;2022-23:&#10;- Federal: $25,348,699&#10;- State: $11,517,840&#10;- Institutional: $68,925,000&#10;&#10;2023-24:&#10;- Federal: $27,162,397&#10;- State: $18,540,746&#10;- Institutional: $71,300,000&#10;&#10;2024-25:&#10;- Federal: $34,493,704&#10;- State: $20,271,186&#10;- Institutional: $83,900,000&#10;&#10;For other questions, email dsharp@uoregon.edu.">
            <a:extLst>
              <a:ext uri="{FF2B5EF4-FFF2-40B4-BE49-F238E27FC236}">
                <a16:creationId xmlns:a16="http://schemas.microsoft.com/office/drawing/2014/main" id="{458699BD-4E46-E6D2-6F8B-3E292A434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658" y="75703"/>
            <a:ext cx="6858000" cy="497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40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r graph showing institutional aid budget every year from 2020-21 through 2024-25.&#10;&#10;2020-21: $53,400,000&#10;&#10;2021-22: $62,050,000&#10;&#10;2022-23: Institutional: $68,925,000&#10;&#10;2023-24: $71,300,000&#10;&#10;2024-25: $83,900,000&#10;&#10;For other questions, email dsharp@uoregon.edu.">
            <a:extLst>
              <a:ext uri="{FF2B5EF4-FFF2-40B4-BE49-F238E27FC236}">
                <a16:creationId xmlns:a16="http://schemas.microsoft.com/office/drawing/2014/main" id="{B8B20B2B-845C-67F3-E00F-ABDBE013A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717" y="46134"/>
            <a:ext cx="7007102" cy="503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18824"/>
      </p:ext>
    </p:extLst>
  </p:cSld>
  <p:clrMapOvr>
    <a:masterClrMapping/>
  </p:clrMapOvr>
</p:sld>
</file>

<file path=ppt/theme/theme1.xml><?xml version="1.0" encoding="utf-8"?>
<a:theme xmlns:a="http://schemas.openxmlformats.org/drawingml/2006/main" name="Green Title">
  <a:themeElements>
    <a:clrScheme name="Generic Colors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7642"/>
      </a:accent1>
      <a:accent2>
        <a:srgbClr val="A9A600"/>
      </a:accent2>
      <a:accent3>
        <a:srgbClr val="A5A5A5"/>
      </a:accent3>
      <a:accent4>
        <a:srgbClr val="FEFB00"/>
      </a:accent4>
      <a:accent5>
        <a:srgbClr val="004000"/>
      </a:accent5>
      <a:accent6>
        <a:srgbClr val="3CA500"/>
      </a:accent6>
      <a:hlink>
        <a:srgbClr val="00A9D5"/>
      </a:hlink>
      <a:folHlink>
        <a:srgbClr val="3CA5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1F8F41F0-E88D-44AE-9DFA-C90367F17309}"/>
    </a:ext>
  </a:extLst>
</a:theme>
</file>

<file path=ppt/theme/theme2.xml><?xml version="1.0" encoding="utf-8"?>
<a:theme xmlns:a="http://schemas.openxmlformats.org/drawingml/2006/main" name="Black Title">
  <a:themeElements>
    <a:clrScheme name="Generic Colors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7642"/>
      </a:accent1>
      <a:accent2>
        <a:srgbClr val="A9A600"/>
      </a:accent2>
      <a:accent3>
        <a:srgbClr val="A5A5A5"/>
      </a:accent3>
      <a:accent4>
        <a:srgbClr val="FEFB00"/>
      </a:accent4>
      <a:accent5>
        <a:srgbClr val="004000"/>
      </a:accent5>
      <a:accent6>
        <a:srgbClr val="3CA500"/>
      </a:accent6>
      <a:hlink>
        <a:srgbClr val="00A9D5"/>
      </a:hlink>
      <a:folHlink>
        <a:srgbClr val="3CA5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F113CE7D-AF66-4496-88EF-99703200715A}"/>
    </a:ext>
  </a:extLst>
</a:theme>
</file>

<file path=ppt/theme/theme3.xml><?xml version="1.0" encoding="utf-8"?>
<a:theme xmlns:a="http://schemas.openxmlformats.org/drawingml/2006/main" name="Section Header/School Bra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6984FF21-FB0A-4BFB-ACBB-BA02FA97704D}"/>
    </a:ext>
  </a:extLst>
</a:theme>
</file>

<file path=ppt/theme/theme4.xml><?xml version="1.0" encoding="utf-8"?>
<a:theme xmlns:a="http://schemas.openxmlformats.org/drawingml/2006/main" name="Body of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FD2C19DE-C83B-4C04-A2DF-A279FA225EAB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13053</TotalTime>
  <Words>974</Words>
  <Application>Microsoft Office PowerPoint</Application>
  <PresentationFormat>On-screen Show (16:9)</PresentationFormat>
  <Paragraphs>305</Paragraphs>
  <Slides>19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Body</vt:lpstr>
      <vt:lpstr>Open Sans</vt:lpstr>
      <vt:lpstr>Green Title</vt:lpstr>
      <vt:lpstr>Black Title</vt:lpstr>
      <vt:lpstr>Section Header/School Brand</vt:lpstr>
      <vt:lpstr>Body of Presentation</vt:lpstr>
      <vt:lpstr>PowerPoint Presentation</vt:lpstr>
      <vt:lpstr>Financial Aid Overview</vt:lpstr>
      <vt:lpstr>2025-2026 Cost of Attendance</vt:lpstr>
      <vt:lpstr>Need Based Financial Aid</vt:lpstr>
      <vt:lpstr>Merit Based Financial Aid</vt:lpstr>
      <vt:lpstr>Federal Student Aid Snapshot, FY25</vt:lpstr>
      <vt:lpstr>State Financial Aid Snapshot, FY25</vt:lpstr>
      <vt:lpstr>PowerPoint Presentation</vt:lpstr>
      <vt:lpstr>PowerPoint Presentation</vt:lpstr>
      <vt:lpstr>PowerPoint Presentation</vt:lpstr>
      <vt:lpstr>UO Scholarship Eligibility and Amounts Changes in 2019, 2021, 2023, 2024</vt:lpstr>
      <vt:lpstr>Application Process</vt:lpstr>
      <vt:lpstr>FAFSA Data</vt:lpstr>
      <vt:lpstr>Financial Need</vt:lpstr>
      <vt:lpstr>Resident Financial Aid Offer (example) SAI=$2,000, 3.5 HS GPA</vt:lpstr>
      <vt:lpstr>Non-Resident Financial Aid Offer (example) SAI=$3,500, 3.9 HS GPA</vt:lpstr>
      <vt:lpstr>2025-26 and 2026-27 Changes</vt:lpstr>
      <vt:lpstr>Fundraising</vt:lpstr>
      <vt:lpstr>PowerPoint Presentation</vt:lpstr>
    </vt:vector>
  </TitlesOfParts>
  <Company>University of Oregon Advancement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Julie Ward</dc:creator>
  <cp:lastModifiedBy>Debbie Sharp</cp:lastModifiedBy>
  <cp:revision>214</cp:revision>
  <cp:lastPrinted>2024-11-15T16:06:25Z</cp:lastPrinted>
  <dcterms:created xsi:type="dcterms:W3CDTF">2019-08-22T17:20:01Z</dcterms:created>
  <dcterms:modified xsi:type="dcterms:W3CDTF">2025-11-06T21:17:57Z</dcterms:modified>
</cp:coreProperties>
</file>