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62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76" r:id="rId16"/>
    <p:sldId id="378" r:id="rId17"/>
  </p:sldIdLst>
  <p:sldSz cx="9144000" cy="6858000" type="screen4x3"/>
  <p:notesSz cx="9309100" cy="70231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11" userDrawn="1">
          <p15:clr>
            <a:srgbClr val="A4A3A4"/>
          </p15:clr>
        </p15:guide>
        <p15:guide id="2" pos="2133" userDrawn="1">
          <p15:clr>
            <a:srgbClr val="A4A3A4"/>
          </p15:clr>
        </p15:guide>
        <p15:guide id="3" pos="2142" userDrawn="1">
          <p15:clr>
            <a:srgbClr val="A4A3A4"/>
          </p15:clr>
        </p15:guide>
        <p15:guide id="4" orient="horz" pos="2213" userDrawn="1">
          <p15:clr>
            <a:srgbClr val="A4A3A4"/>
          </p15:clr>
        </p15:guide>
        <p15:guide id="5" pos="2921" userDrawn="1">
          <p15:clr>
            <a:srgbClr val="A4A3A4"/>
          </p15:clr>
        </p15:guide>
        <p15:guide id="6" pos="293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nters Francois" initials="JW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009900"/>
    <a:srgbClr val="007434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27" autoAdjust="0"/>
    <p:restoredTop sz="96470" autoAdjust="0"/>
  </p:normalViewPr>
  <p:slideViewPr>
    <p:cSldViewPr>
      <p:cViewPr varScale="1">
        <p:scale>
          <a:sx n="117" d="100"/>
          <a:sy n="117" d="100"/>
        </p:scale>
        <p:origin x="10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994" y="-96"/>
      </p:cViewPr>
      <p:guideLst>
        <p:guide orient="horz" pos="2811"/>
        <p:guide pos="2133"/>
        <p:guide pos="2142"/>
        <p:guide orient="horz" pos="2213"/>
        <p:guide pos="2921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jmoffitt\AppData\Local\Microsoft\Windows\Temporary%20Internet%20Files\Content.Outlook\BENLVC4W\BoardMaterials20131002_Tuition%20Reven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525010936132983"/>
          <c:y val="3.4279485225637125E-2"/>
          <c:w val="0.67413976377952767"/>
          <c:h val="0.92442733315418324"/>
        </c:manualLayout>
      </c:layout>
      <c:bar3DChart>
        <c:barDir val="col"/>
        <c:grouping val="standar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Sheet1!$A$1:$A$10</c:f>
              <c:strCache>
                <c:ptCount val="10"/>
                <c:pt idx="0">
                  <c:v>FY08</c:v>
                </c:pt>
                <c:pt idx="1">
                  <c:v>FY09</c:v>
                </c:pt>
                <c:pt idx="2">
                  <c:v>FY10</c:v>
                </c:pt>
                <c:pt idx="3">
                  <c:v>FY11</c:v>
                </c:pt>
                <c:pt idx="4">
                  <c:v>FY12</c:v>
                </c:pt>
                <c:pt idx="5">
                  <c:v>FY13</c:v>
                </c:pt>
                <c:pt idx="6">
                  <c:v>FY14</c:v>
                </c:pt>
                <c:pt idx="7">
                  <c:v>FY15</c:v>
                </c:pt>
                <c:pt idx="8">
                  <c:v>FY16</c:v>
                </c:pt>
                <c:pt idx="9">
                  <c:v>FY17</c:v>
                </c:pt>
              </c:strCache>
            </c:strRef>
          </c:cat>
          <c:val>
            <c:numRef>
              <c:f>Sheet1!$B$1:$B$10</c:f>
              <c:numCache>
                <c:formatCode>_("$"* #,##0.0_);_("$"* \(#,##0.0\);_("$"* "-"??_);_(@_)</c:formatCode>
                <c:ptCount val="10"/>
                <c:pt idx="0">
                  <c:v>80.099999999999994</c:v>
                </c:pt>
                <c:pt idx="1">
                  <c:v>73.099999999999994</c:v>
                </c:pt>
                <c:pt idx="2">
                  <c:v>66.8</c:v>
                </c:pt>
                <c:pt idx="3">
                  <c:v>66.5</c:v>
                </c:pt>
                <c:pt idx="4">
                  <c:v>43.7</c:v>
                </c:pt>
                <c:pt idx="5">
                  <c:v>46.4</c:v>
                </c:pt>
                <c:pt idx="6">
                  <c:v>49.1</c:v>
                </c:pt>
                <c:pt idx="7">
                  <c:v>55.9</c:v>
                </c:pt>
                <c:pt idx="8">
                  <c:v>64.7</c:v>
                </c:pt>
                <c:pt idx="9">
                  <c:v>66.8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1E-4F3F-9FD7-CC9927E73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5455008"/>
        <c:axId val="5455400"/>
        <c:axId val="223776536"/>
      </c:bar3DChart>
      <c:catAx>
        <c:axId val="545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55400"/>
        <c:crosses val="autoZero"/>
        <c:auto val="1"/>
        <c:lblAlgn val="ctr"/>
        <c:lblOffset val="100"/>
        <c:noMultiLvlLbl val="0"/>
      </c:catAx>
      <c:valAx>
        <c:axId val="5455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_);_(&quot;$&quot;* \(#,##0.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55008"/>
        <c:crosses val="autoZero"/>
        <c:crossBetween val="between"/>
      </c:valAx>
      <c:serAx>
        <c:axId val="223776536"/>
        <c:scaling>
          <c:orientation val="minMax"/>
        </c:scaling>
        <c:delete val="1"/>
        <c:axPos val="b"/>
        <c:majorTickMark val="out"/>
        <c:minorTickMark val="none"/>
        <c:tickLblPos val="nextTo"/>
        <c:crossAx val="5455400"/>
        <c:crosses val="autoZero"/>
      </c:ser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732-4A8B-9F71-0BBBF766036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732-4A8B-9F71-0BBBF766036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732-4A8B-9F71-0BBBF766036E}"/>
              </c:ext>
            </c:extLst>
          </c:dPt>
          <c:dLbls>
            <c:dLbl>
              <c:idx val="0"/>
              <c:layout>
                <c:manualLayout>
                  <c:x val="-0.19961923804037088"/>
                  <c:y val="-0.129310068484304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32-4A8B-9F71-0BBBF766036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7133951987468771"/>
                  <c:y val="3.7371484946991189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32-4A8B-9F71-0BBBF766036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'Chart of Revenue Types'!$C$2:$C$4</c:f>
              <c:strCache>
                <c:ptCount val="3"/>
                <c:pt idx="0">
                  <c:v>Non-Resident Tuition as % of Total Three Sources</c:v>
                </c:pt>
                <c:pt idx="1">
                  <c:v>Resident Tuition as % of Total Three Sources</c:v>
                </c:pt>
                <c:pt idx="2">
                  <c:v>State Appropriation as % of Total Three Sources</c:v>
                </c:pt>
              </c:strCache>
            </c:strRef>
          </c:cat>
          <c:val>
            <c:numRef>
              <c:f>'Chart of Revenue Types'!$D$2:$D$4</c:f>
              <c:numCache>
                <c:formatCode>0.0%</c:formatCode>
                <c:ptCount val="3"/>
                <c:pt idx="0">
                  <c:v>0.64400000000000002</c:v>
                </c:pt>
                <c:pt idx="1">
                  <c:v>0.216</c:v>
                </c:pt>
                <c:pt idx="2">
                  <c:v>0.13900000000000001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42-4EF5-A1F5-75FB11A98CDC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BE1-48B1-8D75-536864C2024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BE1-48B1-8D75-536864C2024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BE1-48B1-8D75-536864C2024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30.0%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BE1-48B1-8D75-536864C2024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28.8%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BE1-48B1-8D75-536864C2024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41.2%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BE1-48B1-8D75-536864C2024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report!$F$5:$H$5</c:f>
              <c:strCache>
                <c:ptCount val="3"/>
                <c:pt idx="0">
                  <c:v>Nonresident Tuition as % of Total Three sources</c:v>
                </c:pt>
                <c:pt idx="1">
                  <c:v>Resident Tuition as % of Total Three sources</c:v>
                </c:pt>
                <c:pt idx="2">
                  <c:v>State Appropriation as % of Total Three sources</c:v>
                </c:pt>
              </c:strCache>
            </c:strRef>
          </c:cat>
          <c:val>
            <c:numRef>
              <c:f>report!$F$6:$H$6</c:f>
              <c:numCache>
                <c:formatCode>0.0%</c:formatCode>
                <c:ptCount val="3"/>
                <c:pt idx="0">
                  <c:v>0.33950150852110572</c:v>
                </c:pt>
                <c:pt idx="1">
                  <c:v>0.32201897203120328</c:v>
                </c:pt>
                <c:pt idx="2">
                  <c:v>0.338479519447691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E8-4A14-A1E2-0D7AE3B65D4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0.83377</cdr:x>
      <cdr:y>0.56944</cdr:y>
    </cdr:from>
    <cdr:to>
      <cdr:x>1</cdr:x>
      <cdr:y>0.79167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910138" y="23431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0.8541</cdr:x>
      <cdr:y>0.42626</cdr:y>
    </cdr:from>
    <cdr:to>
      <cdr:x>0.98624</cdr:x>
      <cdr:y>0.6202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910264" y="20097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0.85178</cdr:x>
      <cdr:y>0.27071</cdr:y>
    </cdr:from>
    <cdr:to>
      <cdr:x>0.99731</cdr:x>
      <cdr:y>0.72929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788693" y="1764908"/>
          <a:ext cx="1330726" cy="2989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Loss of over $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13 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million of annual support per year</a:t>
          </a:r>
        </a:p>
      </cdr:txBody>
    </cdr:sp>
  </cdr:relSizeAnchor>
  <cdr:relSizeAnchor xmlns:cdr="http://schemas.openxmlformats.org/drawingml/2006/chartDrawing">
    <cdr:from>
      <cdr:x>0.78333</cdr:x>
      <cdr:y>0.31557</cdr:y>
    </cdr:from>
    <cdr:to>
      <cdr:x>0.83889</cdr:x>
      <cdr:y>0.38569</cdr:y>
    </cdr:to>
    <cdr:sp macro="" textlink="">
      <cdr:nvSpPr>
        <cdr:cNvPr id="7" name="Right Brace 6"/>
        <cdr:cNvSpPr/>
      </cdr:nvSpPr>
      <cdr:spPr>
        <a:xfrm xmlns:a="http://schemas.openxmlformats.org/drawingml/2006/main">
          <a:off x="7162800" y="2057400"/>
          <a:ext cx="507980" cy="457200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rgbClr val="232D23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/>
          </a:pPr>
          <a:endParaRPr lang="en-US" dirty="0">
            <a:solidFill>
              <a:schemeClr val="bg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33943" cy="351155"/>
          </a:xfrm>
          <a:prstGeom prst="rect">
            <a:avLst/>
          </a:prstGeom>
        </p:spPr>
        <p:txBody>
          <a:bodyPr vert="horz" lIns="92296" tIns="46148" rIns="92296" bIns="4614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4" y="1"/>
            <a:ext cx="4033943" cy="351155"/>
          </a:xfrm>
          <a:prstGeom prst="rect">
            <a:avLst/>
          </a:prstGeom>
        </p:spPr>
        <p:txBody>
          <a:bodyPr vert="horz" lIns="92296" tIns="46148" rIns="92296" bIns="46148" rtlCol="0"/>
          <a:lstStyle>
            <a:lvl1pPr algn="r">
              <a:defRPr sz="1300"/>
            </a:lvl1pPr>
          </a:lstStyle>
          <a:p>
            <a:fld id="{669F5634-B0B2-4192-9107-3AA496FF89F8}" type="datetimeFigureOut">
              <a:rPr lang="en-US" smtClean="0"/>
              <a:pPr/>
              <a:t>10/11/2017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70727"/>
            <a:ext cx="4033943" cy="351155"/>
          </a:xfrm>
          <a:prstGeom prst="rect">
            <a:avLst/>
          </a:prstGeom>
        </p:spPr>
        <p:txBody>
          <a:bodyPr vert="horz" lIns="92296" tIns="46148" rIns="92296" bIns="4614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4" y="6670727"/>
            <a:ext cx="4033943" cy="351155"/>
          </a:xfrm>
          <a:prstGeom prst="rect">
            <a:avLst/>
          </a:prstGeom>
        </p:spPr>
        <p:txBody>
          <a:bodyPr vert="horz" lIns="92296" tIns="46148" rIns="92296" bIns="46148" rtlCol="0" anchor="b"/>
          <a:lstStyle>
            <a:lvl1pPr algn="r">
              <a:defRPr sz="13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033943" cy="351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3004" y="1"/>
            <a:ext cx="4033943" cy="351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14725" cy="2635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911" y="3335974"/>
            <a:ext cx="7447280" cy="316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70727"/>
            <a:ext cx="4033943" cy="351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3004" y="6670727"/>
            <a:ext cx="4033943" cy="351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804628-F619-46F1-BD3B-E98D7B8B6EC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7331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7188" y="527050"/>
            <a:ext cx="3514725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6607" y="3335974"/>
            <a:ext cx="6678269" cy="31603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280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7188" y="527050"/>
            <a:ext cx="3514725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6607" y="3335974"/>
            <a:ext cx="6678269" cy="31603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662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7188" y="527050"/>
            <a:ext cx="3514725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6607" y="3335974"/>
            <a:ext cx="6678269" cy="31603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06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03550" y="527050"/>
            <a:ext cx="3511550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8087" y="3335974"/>
            <a:ext cx="6826675" cy="3160395"/>
          </a:xfrm>
        </p:spPr>
        <p:txBody>
          <a:bodyPr/>
          <a:lstStyle/>
          <a:p>
            <a:pPr marL="173055" indent="-17305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017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03550" y="527050"/>
            <a:ext cx="3511550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8087" y="3335974"/>
            <a:ext cx="6826675" cy="3160395"/>
          </a:xfrm>
        </p:spPr>
        <p:txBody>
          <a:bodyPr/>
          <a:lstStyle/>
          <a:p>
            <a:pPr marL="173055" indent="-17305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826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03550" y="527050"/>
            <a:ext cx="3511550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8087" y="3335974"/>
            <a:ext cx="6826675" cy="3160395"/>
          </a:xfrm>
        </p:spPr>
        <p:txBody>
          <a:bodyPr/>
          <a:lstStyle/>
          <a:p>
            <a:pPr marL="173055" indent="-17305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6694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03550" y="527050"/>
            <a:ext cx="3511550" cy="2635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8087" y="3335974"/>
            <a:ext cx="6826675" cy="3160395"/>
          </a:xfrm>
        </p:spPr>
        <p:txBody>
          <a:bodyPr/>
          <a:lstStyle/>
          <a:p>
            <a:pPr marL="173055" indent="-17305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611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07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235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72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5090039-806A-4CA0-89CE-32F43C8AEDB8}" type="slidenum">
              <a:rPr lang="en-US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186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96DAB-0736-4699-BD3F-AC24CC4568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82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9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09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922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49" y="228601"/>
            <a:ext cx="2152651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1"/>
            <a:ext cx="6305551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228601"/>
            <a:ext cx="8610600" cy="589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899E-5337-4D3D-A914-C14634408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34150"/>
            <a:ext cx="2314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itle 5"/>
          <p:cNvSpPr>
            <a:spLocks noGrp="1"/>
          </p:cNvSpPr>
          <p:nvPr>
            <p:ph type="ctrTitle"/>
          </p:nvPr>
        </p:nvSpPr>
        <p:spPr>
          <a:xfrm>
            <a:off x="609600" y="2949575"/>
            <a:ext cx="7772400" cy="1393825"/>
          </a:xfrm>
        </p:spPr>
        <p:txBody>
          <a:bodyPr tIns="0" bIns="365760"/>
          <a:lstStyle/>
          <a:p>
            <a:pPr eaLnBrk="1" hangingPunct="1"/>
            <a:r>
              <a:rPr lang="en-US" sz="3800" dirty="0" smtClean="0">
                <a:latin typeface="Arial" charset="0"/>
                <a:cs typeface="Arial" charset="0"/>
              </a:rPr>
              <a:t/>
            </a:r>
            <a:br>
              <a:rPr lang="en-US" sz="3800" dirty="0" smtClean="0">
                <a:latin typeface="Arial" charset="0"/>
                <a:cs typeface="Arial" charset="0"/>
              </a:rPr>
            </a:br>
            <a:r>
              <a:rPr lang="en-US" sz="3600" b="1" dirty="0" smtClean="0">
                <a:latin typeface="+mn-lt"/>
                <a:cs typeface="Arial" charset="0"/>
              </a:rPr>
              <a:t>University of Oregon</a:t>
            </a:r>
            <a:br>
              <a:rPr lang="en-US" sz="3600" b="1" dirty="0" smtClean="0">
                <a:latin typeface="+mn-lt"/>
                <a:cs typeface="Arial" charset="0"/>
              </a:rPr>
            </a:br>
            <a:r>
              <a:rPr lang="en-US" sz="3600" b="1" dirty="0" smtClean="0">
                <a:latin typeface="+mn-lt"/>
                <a:cs typeface="Arial" charset="0"/>
              </a:rPr>
              <a:t>Financial Briefing</a:t>
            </a:r>
            <a:endParaRPr lang="en-US" sz="1050" b="1" i="1" dirty="0" smtClean="0">
              <a:latin typeface="+mn-lt"/>
              <a:cs typeface="Arial" charset="0"/>
            </a:endParaRPr>
          </a:p>
        </p:txBody>
      </p:sp>
      <p:sp>
        <p:nvSpPr>
          <p:cNvPr id="8196" name="Subtitle 6"/>
          <p:cNvSpPr>
            <a:spLocks noGrp="1"/>
          </p:cNvSpPr>
          <p:nvPr>
            <p:ph type="subTitle" idx="1"/>
          </p:nvPr>
        </p:nvSpPr>
        <p:spPr>
          <a:xfrm>
            <a:off x="381000" y="4876800"/>
            <a:ext cx="8305800" cy="2286000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232D23"/>
                </a:solidFill>
                <a:cs typeface="Arial" pitchFamily="34" charset="0"/>
              </a:rPr>
              <a:t>October 11, 2017</a:t>
            </a:r>
            <a:endParaRPr lang="en-US" sz="2000" dirty="0" smtClean="0">
              <a:solidFill>
                <a:srgbClr val="232D23"/>
              </a:solidFill>
              <a:cs typeface="Arial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800" dirty="0" smtClean="0">
              <a:solidFill>
                <a:srgbClr val="232D23"/>
              </a:solidFill>
              <a:cs typeface="Arial" pitchFamily="34" charset="0"/>
            </a:endParaRPr>
          </a:p>
          <a:p>
            <a:pPr eaLnBrk="1" hangingPunct="1">
              <a:defRPr/>
            </a:pPr>
            <a:endParaRPr lang="en-US" sz="30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457200" y="2020669"/>
            <a:ext cx="800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dirty="0" smtClean="0">
                <a:solidFill>
                  <a:srgbClr val="001E0E"/>
                </a:solidFill>
                <a:latin typeface="+mn-lt"/>
                <a:cs typeface="Arial" charset="0"/>
              </a:rPr>
              <a:t>Tuition and Fee Advisory Board </a:t>
            </a:r>
            <a:endParaRPr lang="en-US" sz="1050" dirty="0">
              <a:solidFill>
                <a:srgbClr val="001E0E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44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610600" cy="111283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Summary – Major E&amp;G Fund Cost Drivers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370880"/>
              </p:ext>
            </p:extLst>
          </p:nvPr>
        </p:nvGraphicFramePr>
        <p:xfrm>
          <a:off x="533400" y="1029742"/>
          <a:ext cx="8077199" cy="4570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799">
                  <a:extLst>
                    <a:ext uri="{9D8B030D-6E8A-4147-A177-3AD203B41FA5}">
                      <a16:colId xmlns="" xmlns:a16="http://schemas.microsoft.com/office/drawing/2014/main" val="3781524584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1199477974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755805797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1822197485"/>
                    </a:ext>
                  </a:extLst>
                </a:gridCol>
              </a:tblGrid>
              <a:tr h="5533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Driver 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FY17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Base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FY18 Cost Increases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FY18 %</a:t>
                      </a:r>
                    </a:p>
                    <a:p>
                      <a:pPr algn="ctr"/>
                      <a:r>
                        <a:rPr lang="en-US" sz="1600" dirty="0" smtClean="0"/>
                        <a:t>increase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838737"/>
                  </a:ext>
                </a:extLst>
              </a:tr>
              <a:tr h="5294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Faculty and Staff Salary and Wages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$347.8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$11.0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solidFill>
                            <a:srgbClr val="232D23"/>
                          </a:solidFill>
                        </a:rPr>
                        <a:t>3.2%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0385944"/>
                  </a:ext>
                </a:extLst>
              </a:tr>
              <a:tr h="3965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Salary and Benefits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$26.5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$800K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3.0%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157039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Medical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$54.3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$1.6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2.9%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6283799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$44.4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$7.1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16.0%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4574913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$32.9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3.0%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1703997"/>
                  </a:ext>
                </a:extLst>
              </a:tr>
              <a:tr h="75232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Strategic Investments (includes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1 million for new faculty)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</a:t>
                      </a: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503.0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$2.0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0.4%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6286162"/>
                  </a:ext>
                </a:extLst>
              </a:tr>
              <a:tr h="5294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Investments in Tenure Track Faculty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$94.7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$1.5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1.6%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555552"/>
                  </a:ext>
                </a:extLst>
              </a:tr>
              <a:tr h="585145"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Total Project Cost Increases*</a:t>
                      </a:r>
                      <a:endParaRPr 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$503.0</a:t>
                      </a:r>
                      <a:r>
                        <a:rPr lang="en-US" b="1" i="1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$25.0</a:t>
                      </a:r>
                      <a:r>
                        <a:rPr lang="en-US" b="1" i="1" baseline="0" dirty="0" smtClean="0">
                          <a:solidFill>
                            <a:srgbClr val="232D23"/>
                          </a:solidFill>
                        </a:rPr>
                        <a:t> </a:t>
                      </a:r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million*</a:t>
                      </a:r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5.0%</a:t>
                      </a:r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8273" y="5600581"/>
            <a:ext cx="84729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*</a:t>
            </a:r>
            <a:r>
              <a:rPr lang="en-US" sz="1400" b="1" i="1" dirty="0" smtClean="0"/>
              <a:t>Does not include, increases to minimum wage, costs related to federal FLSA regulations changes regarding eligibility for overtime pay; further investments in diversity initiatives, or individual school/college/department investments.</a:t>
            </a:r>
            <a:endParaRPr lang="en-US" sz="1400" b="1" i="1" dirty="0"/>
          </a:p>
        </p:txBody>
      </p:sp>
    </p:spTree>
    <p:extLst>
      <p:ext uri="{BB962C8B-B14F-4D97-AF65-F5344CB8AC3E}">
        <p14:creationId xmlns:p14="http://schemas.microsoft.com/office/powerpoint/2010/main" val="401380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11283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FY18 E&amp;G Fund Major Cost Drivers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9600" y="1594689"/>
          <a:ext cx="8001001" cy="399839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030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405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80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Projected Cost 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Faculty and Staff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Salary and Wages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$11.0 million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 collective bargaining agreements.  Officers of Administration</a:t>
                      </a:r>
                      <a:r>
                        <a:rPr lang="en-US" sz="1600" baseline="0" dirty="0" smtClean="0"/>
                        <a:t> salary package assumed to be similar to faculty salary package.  Does not include GE salary increases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 Salary and Wages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$800K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Assumes insurance cost</a:t>
                      </a:r>
                      <a:r>
                        <a:rPr lang="en-US" sz="1600" baseline="0" dirty="0" smtClean="0"/>
                        <a:t> increases only 50% of last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009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Medical</a:t>
                      </a:r>
                      <a:r>
                        <a:rPr lang="en-US" sz="1600" baseline="0" dirty="0" smtClean="0"/>
                        <a:t> Cost (PEBB)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$1.6 million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Assumes average 3.4% increase (Dec. 2016</a:t>
                      </a:r>
                      <a:r>
                        <a:rPr lang="en-US" sz="1600" baseline="0" dirty="0" smtClean="0"/>
                        <a:t> rate) for entire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8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-46038"/>
            <a:ext cx="8610600" cy="111283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FY18 E&amp;G Fund Major Cost Drivers (continued)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9600" y="838200"/>
          <a:ext cx="8001001" cy="554314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030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405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80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Projected Cost 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Retirement Costs (PERS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$7.1 million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Based on</a:t>
                      </a:r>
                      <a:r>
                        <a:rPr lang="en-US" sz="1600" baseline="0" dirty="0" smtClean="0"/>
                        <a:t> recently released </a:t>
                      </a:r>
                      <a:r>
                        <a:rPr lang="en-US" sz="1600" dirty="0" smtClean="0"/>
                        <a:t>updated PERS information.</a:t>
                      </a:r>
                      <a:r>
                        <a:rPr lang="en-US" sz="1600" baseline="0" dirty="0" smtClean="0"/>
                        <a:t>  Assumes 400K of savings as Tier 1&amp;2 employees retire and are replaced with Tier 3 &amp; 4 employees.  PERS Board projecting additional significant increases to occur in FY20 and FY22.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Institutional Expenses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$1.0</a:t>
                      </a:r>
                      <a:r>
                        <a:rPr lang="en-US" sz="1600" baseline="0" dirty="0" smtClean="0"/>
                        <a:t> million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Debt, rent,</a:t>
                      </a:r>
                      <a:r>
                        <a:rPr lang="en-US" sz="1600" baseline="0" dirty="0" smtClean="0"/>
                        <a:t> utilities, insurance and assessments.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009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Strategic Investment Fund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$2.0 million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$1</a:t>
                      </a:r>
                      <a:r>
                        <a:rPr lang="en-US" sz="1600" baseline="0" dirty="0" smtClean="0"/>
                        <a:t> million pre-committed to tenure track faculty hires as part of cluster hires.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009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Investments in New Tenure Track Faculty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$1.5 million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5784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6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		</a:t>
            </a:r>
            <a:r>
              <a:rPr lang="en-US" sz="36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 - E&amp;G Fund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1066800" y="1258416"/>
          <a:ext cx="7086600" cy="44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283">
                  <a:extLst>
                    <a:ext uri="{9D8B030D-6E8A-4147-A177-3AD203B41FA5}">
                      <a16:colId xmlns="" xmlns:a16="http://schemas.microsoft.com/office/drawing/2014/main" val="3781524584"/>
                    </a:ext>
                  </a:extLst>
                </a:gridCol>
                <a:gridCol w="2322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03096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Annual Typical Cost Drivers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FY17-FY18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Average Cost Increase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838737"/>
                  </a:ext>
                </a:extLst>
              </a:tr>
              <a:tr h="45655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Faculty and Staff Salary and Wages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$9.3M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0385944"/>
                  </a:ext>
                </a:extLst>
              </a:tr>
              <a:tr h="42987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GE Salary and Benefits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$1.1M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15703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Costs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$1.9M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628379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Institutional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Expenses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$1.2M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1703997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Strategic Investments (includes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$1 million for new faculty)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$2.0M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6286162"/>
                  </a:ext>
                </a:extLst>
              </a:tr>
              <a:tr h="56967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Investments in Tenure Track Faculty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555552"/>
                  </a:ext>
                </a:extLst>
              </a:tr>
              <a:tr h="798369">
                <a:tc>
                  <a:txBody>
                    <a:bodyPr/>
                    <a:lstStyle/>
                    <a:p>
                      <a:endParaRPr lang="en-US" sz="1800" b="1" i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 Project Cost Increases</a:t>
                      </a:r>
                      <a:endParaRPr lang="en-US" sz="1800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0" dirty="0" smtClean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b="1" i="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$17.0M</a:t>
                      </a:r>
                      <a:endParaRPr lang="en-US" sz="1800" b="1" i="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34143" y="586740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Calibri" panose="020F0502020204030204" pitchFamily="34" charset="0"/>
              </a:rPr>
              <a:t>However, these totals do not include rising PERS costs.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97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 – PERS Costs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1466672"/>
          <a:ext cx="8458198" cy="2267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600">
                  <a:extLst>
                    <a:ext uri="{9D8B030D-6E8A-4147-A177-3AD203B41FA5}">
                      <a16:colId xmlns="" xmlns:a16="http://schemas.microsoft.com/office/drawing/2014/main" val="3781524584"/>
                    </a:ext>
                  </a:extLst>
                </a:gridCol>
                <a:gridCol w="1117768">
                  <a:extLst>
                    <a:ext uri="{9D8B030D-6E8A-4147-A177-3AD203B41FA5}">
                      <a16:colId xmlns="" xmlns:a16="http://schemas.microsoft.com/office/drawing/2014/main" val="1199477974"/>
                    </a:ext>
                  </a:extLst>
                </a:gridCol>
                <a:gridCol w="1177955">
                  <a:extLst>
                    <a:ext uri="{9D8B030D-6E8A-4147-A177-3AD203B41FA5}">
                      <a16:colId xmlns="" xmlns:a16="http://schemas.microsoft.com/office/drawing/2014/main" val="2755805797"/>
                    </a:ext>
                  </a:extLst>
                </a:gridCol>
                <a:gridCol w="1248625">
                  <a:extLst>
                    <a:ext uri="{9D8B030D-6E8A-4147-A177-3AD203B41FA5}">
                      <a16:colId xmlns="" xmlns:a16="http://schemas.microsoft.com/office/drawing/2014/main" val="1822197485"/>
                    </a:ext>
                  </a:extLst>
                </a:gridCol>
                <a:gridCol w="12486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4862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3950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Projected Increases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FY18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FY19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FY20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FY21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FY22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838737"/>
                  </a:ext>
                </a:extLst>
              </a:tr>
              <a:tr h="611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 &amp; G Fund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0385944"/>
                  </a:ext>
                </a:extLst>
              </a:tr>
              <a:tr h="45819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Other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157039"/>
                  </a:ext>
                </a:extLst>
              </a:tr>
              <a:tr h="45778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628379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4087634"/>
            <a:ext cx="8305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Calibri" panose="020F0502020204030204" pitchFamily="34" charset="0"/>
              </a:rPr>
              <a:t>If </a:t>
            </a:r>
            <a:r>
              <a:rPr lang="en-US" sz="2000" dirty="0">
                <a:latin typeface="Calibri" panose="020F0502020204030204" pitchFamily="34" charset="0"/>
              </a:rPr>
              <a:t>PERS unfunded </a:t>
            </a:r>
            <a:r>
              <a:rPr lang="en-US" sz="2000" dirty="0" smtClean="0">
                <a:latin typeface="Calibri" panose="020F0502020204030204" pitchFamily="34" charset="0"/>
              </a:rPr>
              <a:t>liabilities continue to grow, charges to the University of Oregon could grow significantly in future years.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06827" y="2270760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endParaRPr lang="en-US" sz="3600" b="0" kern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6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sz="36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591926"/>
              </p:ext>
            </p:extLst>
          </p:nvPr>
        </p:nvGraphicFramePr>
        <p:xfrm>
          <a:off x="1066800" y="990600"/>
          <a:ext cx="7086600" cy="4730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283">
                  <a:extLst>
                    <a:ext uri="{9D8B030D-6E8A-4147-A177-3AD203B41FA5}">
                      <a16:colId xmlns="" xmlns:a16="http://schemas.microsoft.com/office/drawing/2014/main" val="3781524584"/>
                    </a:ext>
                  </a:extLst>
                </a:gridCol>
                <a:gridCol w="2322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Annual Typical Cost Drivers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FY17-FY18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Average Cost Increase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838737"/>
                  </a:ext>
                </a:extLst>
              </a:tr>
              <a:tr h="45655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Faculty and Staff Salary and Wages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$9.3M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0385944"/>
                  </a:ext>
                </a:extLst>
              </a:tr>
              <a:tr h="42987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GE Salary and Benefits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$1.1M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15703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Costs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$1.9M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628379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Institutional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Expenses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$1.2M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1703997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Strategic Investments (includes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$1 million for new faculty)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$2.0M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6286162"/>
                  </a:ext>
                </a:extLst>
              </a:tr>
              <a:tr h="56967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Investments in Tenure Track Faculty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555552"/>
                  </a:ext>
                </a:extLst>
              </a:tr>
              <a:tr h="798369">
                <a:tc>
                  <a:txBody>
                    <a:bodyPr/>
                    <a:lstStyle/>
                    <a:p>
                      <a:endParaRPr lang="en-US" sz="1800" b="1" i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 Project Cost Increases</a:t>
                      </a:r>
                      <a:endParaRPr lang="en-US" sz="1800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0" dirty="0" smtClean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b="1" i="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$17.0M</a:t>
                      </a:r>
                      <a:endParaRPr lang="en-US" sz="1800" b="1" i="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1907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65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sz="36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480486"/>
              </p:ext>
            </p:extLst>
          </p:nvPr>
        </p:nvGraphicFramePr>
        <p:xfrm>
          <a:off x="1066800" y="990600"/>
          <a:ext cx="7086600" cy="5300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283">
                  <a:extLst>
                    <a:ext uri="{9D8B030D-6E8A-4147-A177-3AD203B41FA5}">
                      <a16:colId xmlns="" xmlns:a16="http://schemas.microsoft.com/office/drawing/2014/main" val="3781524584"/>
                    </a:ext>
                  </a:extLst>
                </a:gridCol>
                <a:gridCol w="2322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Annual Typical Cost Drivers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FY17-FY18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Average Cost Increase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838737"/>
                  </a:ext>
                </a:extLst>
              </a:tr>
              <a:tr h="45655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Faculty and Staff Salary and Wages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$9.3M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0385944"/>
                  </a:ext>
                </a:extLst>
              </a:tr>
              <a:tr h="42987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GE Salary and Benefits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$1.1M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15703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Costs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$1.9M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628379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Institutional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Expenses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$1.2M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1703997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Strategic Investments (includes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$1 million for new faculty)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$2.0M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6286162"/>
                  </a:ext>
                </a:extLst>
              </a:tr>
              <a:tr h="56967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Investments in Tenure Track Faculty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555552"/>
                  </a:ext>
                </a:extLst>
              </a:tr>
              <a:tr h="56967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Retirement Costs ($7.1M every other year)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$3.5M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98369">
                <a:tc>
                  <a:txBody>
                    <a:bodyPr/>
                    <a:lstStyle/>
                    <a:p>
                      <a:endParaRPr lang="en-US" sz="1800" b="1" i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 Project Cost Increases</a:t>
                      </a:r>
                      <a:endParaRPr lang="en-US" sz="1800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0" dirty="0" smtClean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b="1" i="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$20.5M</a:t>
                      </a:r>
                      <a:endParaRPr lang="en-US" sz="1800" b="1" i="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1907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83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990600" y="914400"/>
            <a:ext cx="8458200" cy="1143000"/>
          </a:xfrm>
        </p:spPr>
        <p:txBody>
          <a:bodyPr/>
          <a:lstStyle/>
          <a:p>
            <a:pPr algn="l" eaLnBrk="1" hangingPunct="1"/>
            <a:r>
              <a:rPr lang="en-US" sz="3600" b="1" dirty="0" smtClean="0">
                <a:cs typeface="Arial" charset="0"/>
              </a:rPr>
              <a:t>Agenda</a:t>
            </a:r>
            <a:endParaRPr lang="en-US" sz="1000" b="1" i="1" dirty="0" smtClean="0">
              <a:cs typeface="Arial" charset="0"/>
            </a:endParaRPr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990600" y="2286000"/>
            <a:ext cx="8001000" cy="1981200"/>
          </a:xfrm>
        </p:spPr>
        <p:txBody>
          <a:bodyPr/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UO Budget Structure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Key Sources of University Financing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Arial" panose="020B0604020202020204" pitchFamily="34" charset="0"/>
              </a:rPr>
              <a:t>Cost Drivers</a:t>
            </a:r>
          </a:p>
        </p:txBody>
      </p:sp>
    </p:spTree>
    <p:extLst>
      <p:ext uri="{BB962C8B-B14F-4D97-AF65-F5344CB8AC3E}">
        <p14:creationId xmlns:p14="http://schemas.microsoft.com/office/powerpoint/2010/main" val="269215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23658"/>
            <a:ext cx="7010400" cy="811720"/>
          </a:xfrm>
        </p:spPr>
        <p:txBody>
          <a:bodyPr/>
          <a:lstStyle/>
          <a:p>
            <a:pPr algn="l" eaLnBrk="1" hangingPunct="1"/>
            <a:r>
              <a:rPr lang="en-US" altLang="en-US" sz="3600" b="1" dirty="0" smtClean="0">
                <a:latin typeface="+mn-lt"/>
                <a:cs typeface="Arial" panose="020B0604020202020204" pitchFamily="34" charset="0"/>
              </a:rPr>
              <a:t>UO Budget Structure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1981200" y="3283740"/>
            <a:ext cx="2362200" cy="2667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0650" y="312603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&amp; College Budgets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35413" y="1384543"/>
            <a:ext cx="1510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E&amp;G Funds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029200" y="1371600"/>
            <a:ext cx="16081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Other Funds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0650" y="396423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Admin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0650" y="480243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 Expenses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(Debt, assessments, utilities, leases)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902050" y="1786483"/>
            <a:ext cx="289855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Tuition revenue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State Appropriation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F&amp;A Return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Overhead revenue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Fee revenue, interest earnings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76800" y="1784653"/>
            <a:ext cx="3070071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Grants and Contracts revenue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Auxiliary Revenue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Service Center Revenue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Designated Operations Revenue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Restricted gifts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105400" y="31242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&amp; Contracts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05400" y="39624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 Funds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5400" y="48006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Auxiliary, Service Centers, and Designated Ops Funds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5400" y="55626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Restricted Gifts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37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990600" y="2286000"/>
            <a:ext cx="8001000" cy="1981200"/>
          </a:xfrm>
        </p:spPr>
        <p:txBody>
          <a:bodyPr/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UO Budget Structure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Key Sources of University Financing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Arial" panose="020B0604020202020204" pitchFamily="34" charset="0"/>
              </a:rPr>
              <a:t>Cost Drivers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33400" y="2895600"/>
            <a:ext cx="457200" cy="4572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990600" y="9144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3600" kern="0" smtClean="0">
                <a:cs typeface="Arial" charset="0"/>
              </a:rPr>
              <a:t>Agenda</a:t>
            </a:r>
            <a:endParaRPr lang="en-US" sz="1000" i="1" kern="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Decreased levels of State Appropriation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0" y="257432"/>
          <a:ext cx="9144000" cy="65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019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State Appropriation and Tuition</a:t>
            </a:r>
            <a:endParaRPr lang="en-US" sz="11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19200"/>
            <a:ext cx="7543800" cy="530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95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304800" y="563562"/>
            <a:ext cx="8610600" cy="1112838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University Resources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FY2017  Major Revenue Streams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(E&amp;G Fund)</a:t>
            </a:r>
            <a:endParaRPr lang="en-US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52400" y="518654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n>
                  <a:solidFill>
                    <a:schemeClr val="bg1"/>
                  </a:solidFill>
                </a:ln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 Professional Development				 		   http://odt.uoregon.edu     		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Appropriation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$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66.8 million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 Tuition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$114.5 mill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Resident Tuition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$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103.7 million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Non-resident Tuition		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$308.8 million          </a:t>
            </a:r>
          </a:p>
        </p:txBody>
      </p:sp>
    </p:spTree>
    <p:extLst>
      <p:ext uri="{BB962C8B-B14F-4D97-AF65-F5344CB8AC3E}">
        <p14:creationId xmlns:p14="http://schemas.microsoft.com/office/powerpoint/2010/main" val="211564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99394"/>
            <a:ext cx="84754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Increasing Dependence Upon Nonresident Tuition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4713219" y="2362200"/>
          <a:ext cx="3718071" cy="321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5661" y="1809073"/>
            <a:ext cx="335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FY2002 – Revenue Breakdown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4846" y="1812990"/>
            <a:ext cx="335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FY2017 – Revenue Breakdown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9870497"/>
              </p:ext>
            </p:extLst>
          </p:nvPr>
        </p:nvGraphicFramePr>
        <p:xfrm>
          <a:off x="4713219" y="2362200"/>
          <a:ext cx="3718071" cy="321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3899998"/>
              </p:ext>
            </p:extLst>
          </p:nvPr>
        </p:nvGraphicFramePr>
        <p:xfrm>
          <a:off x="497575" y="2547737"/>
          <a:ext cx="3749723" cy="3027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Striped Right Arrow 15"/>
          <p:cNvSpPr/>
          <p:nvPr/>
        </p:nvSpPr>
        <p:spPr>
          <a:xfrm>
            <a:off x="3835021" y="3135410"/>
            <a:ext cx="1346580" cy="983059"/>
          </a:xfrm>
          <a:prstGeom prst="stripedRightArrow">
            <a:avLst>
              <a:gd name="adj1" fmla="val 55128"/>
              <a:gd name="adj2" fmla="val 50000"/>
            </a:avLst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15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8" grpId="0"/>
      <p:bldP spid="9" grpId="0"/>
      <p:bldGraphic spid="14" grpId="0">
        <p:bldAsOne/>
      </p:bldGraphic>
      <p:bldGraphic spid="15" grpId="0">
        <p:bldAsOne/>
      </p:bldGraphic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			   </a:t>
            </a:r>
            <a:r>
              <a:rPr lang="en-US" sz="3600" b="1" dirty="0" smtClean="0">
                <a:latin typeface="+mn-lt"/>
                <a:cs typeface="Arial" panose="020B0604020202020204" pitchFamily="34" charset="0"/>
              </a:rPr>
              <a:t>Agenda</a:t>
            </a:r>
            <a:endParaRPr lang="en-US" sz="1050" b="1" i="1" dirty="0" smtClean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1143000" y="2286000"/>
            <a:ext cx="8001000" cy="1981200"/>
          </a:xfrm>
        </p:spPr>
        <p:txBody>
          <a:bodyPr/>
          <a:lstStyle/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cs typeface="Arial" panose="020B0604020202020204" pitchFamily="34" charset="0"/>
              </a:rPr>
              <a:t>UO Budget Structure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cs typeface="Arial" panose="020B0604020202020204" pitchFamily="34" charset="0"/>
              </a:rPr>
              <a:t>Key Sources of University Financing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cs typeface="Arial" panose="020B0604020202020204" pitchFamily="34" charset="0"/>
              </a:rPr>
              <a:t>Cost Drivers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066800" y="3429000"/>
            <a:ext cx="457200" cy="5334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0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32377</TotalTime>
  <Words>779</Words>
  <Application>Microsoft Office PowerPoint</Application>
  <PresentationFormat>On-screen Show (4:3)</PresentationFormat>
  <Paragraphs>240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 University of Oregon Financial Briefing</vt:lpstr>
      <vt:lpstr>Agenda</vt:lpstr>
      <vt:lpstr>UO Budget Structure</vt:lpstr>
      <vt:lpstr>PowerPoint Presentation</vt:lpstr>
      <vt:lpstr>Decreased levels of State Appropriation</vt:lpstr>
      <vt:lpstr>State Appropriation and Tuition</vt:lpstr>
      <vt:lpstr>University Resources FY2017  Major Revenue Streams  (E&amp;G Fund)</vt:lpstr>
      <vt:lpstr>PowerPoint Presentation</vt:lpstr>
      <vt:lpstr>      Agenda</vt:lpstr>
      <vt:lpstr>Summary – Major E&amp;G Fund Cost Drivers</vt:lpstr>
      <vt:lpstr>FY18 E&amp;G Fund Major Cost Drivers</vt:lpstr>
      <vt:lpstr>FY18 E&amp;G Fund Major Cost Drivers (continued)</vt:lpstr>
      <vt:lpstr>  Cost Drivers - E&amp;G Fund</vt:lpstr>
      <vt:lpstr>                  Cost Drivers – PERS Costs</vt:lpstr>
      <vt:lpstr>                              Cost Drivers</vt:lpstr>
      <vt:lpstr>                              Cost Drivers</vt:lpstr>
    </vt:vector>
  </TitlesOfParts>
  <Company>ORSA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Evey Lennon</cp:lastModifiedBy>
  <cp:revision>1109</cp:revision>
  <cp:lastPrinted>2017-10-11T16:14:50Z</cp:lastPrinted>
  <dcterms:created xsi:type="dcterms:W3CDTF">2006-10-01T23:20:38Z</dcterms:created>
  <dcterms:modified xsi:type="dcterms:W3CDTF">2017-10-11T16:14:54Z</dcterms:modified>
</cp:coreProperties>
</file>