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notesMasterIdLst>
    <p:notesMasterId r:id="rId21"/>
  </p:notesMasterIdLst>
  <p:sldIdLst>
    <p:sldId id="267" r:id="rId2"/>
    <p:sldId id="276" r:id="rId3"/>
    <p:sldId id="258" r:id="rId4"/>
    <p:sldId id="280" r:id="rId5"/>
    <p:sldId id="259" r:id="rId6"/>
    <p:sldId id="260" r:id="rId7"/>
    <p:sldId id="272" r:id="rId8"/>
    <p:sldId id="268" r:id="rId9"/>
    <p:sldId id="277" r:id="rId10"/>
    <p:sldId id="261" r:id="rId11"/>
    <p:sldId id="262" r:id="rId12"/>
    <p:sldId id="270" r:id="rId13"/>
    <p:sldId id="271" r:id="rId14"/>
    <p:sldId id="264" r:id="rId15"/>
    <p:sldId id="273" r:id="rId16"/>
    <p:sldId id="266" r:id="rId17"/>
    <p:sldId id="279" r:id="rId18"/>
    <p:sldId id="278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5680"/>
  </p:normalViewPr>
  <p:slideViewPr>
    <p:cSldViewPr snapToGrid="0" snapToObjects="1">
      <p:cViewPr>
        <p:scale>
          <a:sx n="103" d="100"/>
          <a:sy n="103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D17D6-46A3-9843-992D-EE71950A1460}" type="datetimeFigureOut">
              <a:rPr lang="en-US" smtClean="0"/>
              <a:t>8/9/22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C0686-F48C-8142-A54C-6CB7D6FF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13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Play is the work of children </a:t>
            </a:r>
          </a:p>
          <a:p>
            <a:r>
              <a:rPr lang="en-US" dirty="0"/>
              <a:t>Early Childhood CARES was founded on the values of inclusion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C0686-F48C-8142-A54C-6CB7D6FFA4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79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credentials – history in Early Childhood development – at EC CARES since December </a:t>
            </a:r>
          </a:p>
          <a:p>
            <a:r>
              <a:rPr lang="en-US" dirty="0"/>
              <a:t>My job is to help reach every child in Lane county who needs services near home. I do this through communication, social media, newsletters, community training facilitation/planning, and support for staff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C0686-F48C-8142-A54C-6CB7D6FFA4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78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C0686-F48C-8142-A54C-6CB7D6FFA4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27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C0686-F48C-8142-A54C-6CB7D6FFA4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02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Developmental Screening:</a:t>
            </a:r>
          </a:p>
          <a:p>
            <a:r>
              <a:rPr lang="en-US" dirty="0">
                <a:solidFill>
                  <a:srgbClr val="FFFFFF"/>
                </a:solidFill>
              </a:rPr>
              <a:t>Skill Areas Screened: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Speech and Language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Motor Skills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Problem Solving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Health, Hearing and Vision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C0686-F48C-8142-A54C-6CB7D6FFA4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30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C0686-F48C-8142-A54C-6CB7D6FFA4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47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C0686-F48C-8142-A54C-6CB7D6FFA4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98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C0686-F48C-8142-A54C-6CB7D6FFA4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87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92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14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63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8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5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3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7/23/22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3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3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7/23/22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5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7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7/23/22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3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7/23/22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13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6" r:id="rId5"/>
    <p:sldLayoutId id="2147483675" r:id="rId6"/>
    <p:sldLayoutId id="214748367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eccares@uoregon.ed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LQM-sMYvaL4?feature=oembed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ecparent@uoregon.edu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arlychildhoodcares.uoregon.edu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cparent@uoregon.edu" TargetMode="External"/><Relationship Id="rId7" Type="http://schemas.openxmlformats.org/officeDocument/2006/relationships/hyperlink" Target="http://earlychildhoodcares.uoregon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BxN28dz6vDw?start=38&amp;feature=oembed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CB65D0-496F-4797-A015-C85839E35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FDC4BB9-678C-84EE-0D98-05861EDFAE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5" r="9617"/>
          <a:stretch/>
        </p:blipFill>
        <p:spPr>
          <a:xfrm>
            <a:off x="1" y="11884"/>
            <a:ext cx="1219202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5D2C779-8883-4E5F-A170-0F464918C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990598"/>
            <a:ext cx="12188952" cy="4745182"/>
          </a:xfrm>
          <a:prstGeom prst="rect">
            <a:avLst/>
          </a:prstGeom>
          <a:gradFill>
            <a:gsLst>
              <a:gs pos="35000">
                <a:srgbClr val="000000">
                  <a:alpha val="41000"/>
                </a:srgbClr>
              </a:gs>
              <a:gs pos="0">
                <a:srgbClr val="000000">
                  <a:alpha val="0"/>
                </a:srgbClr>
              </a:gs>
              <a:gs pos="47744">
                <a:srgbClr val="000000">
                  <a:alpha val="51000"/>
                </a:srgbClr>
              </a:gs>
              <a:gs pos="7000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07B1B-C3C4-EBD1-3015-093DC2238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3541" y="990599"/>
            <a:ext cx="5619054" cy="4849091"/>
          </a:xfrm>
        </p:spPr>
        <p:txBody>
          <a:bodyPr anchor="ctr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Early Childhood CARES</a:t>
            </a:r>
            <a:endParaRPr lang="en-US" sz="2800" dirty="0">
              <a:solidFill>
                <a:srgbClr val="FFFFFF"/>
              </a:solidFill>
              <a:latin typeface="Univers Light" panose="020B0503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C94DB-49B5-39ED-E2FF-CD26E72C9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5855" y="1447799"/>
            <a:ext cx="2685915" cy="4076699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Early Intervention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and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Early Childhood Special Education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in Lane County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96A694-258D-4418-A83C-B9BA72FD4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15300" y="1780927"/>
            <a:ext cx="0" cy="3390901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sx="88000" sy="88000" algn="tl" rotWithShape="0">
              <a:prstClr val="black">
                <a:alpha val="2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4B75ACD3-6169-9AFB-568A-4C961540D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6369" y="95583"/>
            <a:ext cx="1719091" cy="46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FDC4BB9-678C-84EE-0D98-05861EDFAE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5" r="8846"/>
          <a:stretch/>
        </p:blipFill>
        <p:spPr>
          <a:xfrm>
            <a:off x="-7662" y="-4527"/>
            <a:ext cx="12192000" cy="6857989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6BB6B482-ACCA-4938-8AEA-49D525C17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4539"/>
            <a:ext cx="12188952" cy="2368866"/>
          </a:xfrm>
          <a:prstGeom prst="rect">
            <a:avLst/>
          </a:prstGeom>
          <a:gradFill>
            <a:gsLst>
              <a:gs pos="42000">
                <a:srgbClr val="000000">
                  <a:alpha val="16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2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12349FF-7742-42ED-ADF3-238B5DDD1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4888006"/>
            <a:ext cx="12188952" cy="1969994"/>
          </a:xfrm>
          <a:prstGeom prst="rect">
            <a:avLst/>
          </a:prstGeom>
          <a:gradFill>
            <a:gsLst>
              <a:gs pos="42000">
                <a:srgbClr val="000000">
                  <a:alpha val="14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C94DB-49B5-39ED-E2FF-CD26E72C9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388" y="3424467"/>
            <a:ext cx="6993962" cy="23622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The Process: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Referral 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Developmental Screening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Educational Evaluation and Eligibility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10591800" cy="0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4B75ACD3-6169-9AFB-568A-4C961540D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6369" y="95583"/>
            <a:ext cx="1719091" cy="46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09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FDC4BB9-678C-84EE-0D98-05861EDFAE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5" r="8846"/>
          <a:stretch/>
        </p:blipFill>
        <p:spPr>
          <a:xfrm>
            <a:off x="-7662" y="-4527"/>
            <a:ext cx="12192000" cy="6857989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6BB6B482-ACCA-4938-8AEA-49D525C17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4539"/>
            <a:ext cx="12188952" cy="2368866"/>
          </a:xfrm>
          <a:prstGeom prst="rect">
            <a:avLst/>
          </a:prstGeom>
          <a:gradFill>
            <a:gsLst>
              <a:gs pos="42000">
                <a:srgbClr val="000000">
                  <a:alpha val="16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2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12349FF-7742-42ED-ADF3-238B5DDD1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4888006"/>
            <a:ext cx="12188952" cy="1969994"/>
          </a:xfrm>
          <a:prstGeom prst="rect">
            <a:avLst/>
          </a:prstGeom>
          <a:gradFill>
            <a:gsLst>
              <a:gs pos="42000">
                <a:srgbClr val="000000">
                  <a:alpha val="14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C94DB-49B5-39ED-E2FF-CD26E72C9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388" y="1686300"/>
            <a:ext cx="6993962" cy="410036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3800" dirty="0">
                <a:solidFill>
                  <a:srgbClr val="FFFFFF"/>
                </a:solidFill>
              </a:rPr>
              <a:t>Who Can Refer</a:t>
            </a:r>
            <a:r>
              <a:rPr lang="en-US" sz="3400" dirty="0">
                <a:solidFill>
                  <a:srgbClr val="FFFFFF"/>
                </a:solidFill>
              </a:rPr>
              <a:t>: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Parents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Family Members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Physicians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Public Health Nurses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Preschool Teachers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Childcare Providers</a:t>
            </a:r>
          </a:p>
          <a:p>
            <a:r>
              <a:rPr lang="en-US" sz="3800" dirty="0">
                <a:solidFill>
                  <a:srgbClr val="FFFFFF"/>
                </a:solidFill>
              </a:rPr>
              <a:t>How Can Referrals be Made</a:t>
            </a:r>
            <a:r>
              <a:rPr lang="en-US" dirty="0">
                <a:solidFill>
                  <a:srgbClr val="FFFFFF"/>
                </a:solidFill>
              </a:rPr>
              <a:t>: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Call </a:t>
            </a:r>
            <a:r>
              <a:rPr lang="en-US" dirty="0">
                <a:solidFill>
                  <a:schemeClr val="bg1"/>
                </a:solidFill>
                <a:latin typeface="Helvetica"/>
              </a:rPr>
              <a:t>541-346-2578</a:t>
            </a:r>
            <a:br>
              <a:rPr lang="en-US" dirty="0">
                <a:solidFill>
                  <a:schemeClr val="bg1"/>
                </a:solidFill>
                <a:latin typeface="Helvetica"/>
              </a:rPr>
            </a:br>
            <a:r>
              <a:rPr lang="en-US" dirty="0">
                <a:solidFill>
                  <a:schemeClr val="bg1"/>
                </a:solidFill>
                <a:latin typeface="Helvetica"/>
              </a:rPr>
              <a:t>Email </a:t>
            </a:r>
            <a:r>
              <a:rPr lang="en-US" dirty="0">
                <a:solidFill>
                  <a:schemeClr val="bg1"/>
                </a:solidFill>
                <a:latin typeface="Helvetic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eccares@uoregon.edu</a:t>
            </a:r>
            <a:br>
              <a:rPr lang="en-US" dirty="0">
                <a:solidFill>
                  <a:schemeClr val="bg1"/>
                </a:solidFill>
                <a:latin typeface="Helvetica"/>
              </a:rPr>
            </a:br>
            <a:r>
              <a:rPr lang="en-US" dirty="0">
                <a:solidFill>
                  <a:schemeClr val="bg1"/>
                </a:solidFill>
                <a:latin typeface="Helvetica"/>
              </a:rPr>
              <a:t>Visit our Website: </a:t>
            </a:r>
            <a:r>
              <a:rPr lang="en-US" dirty="0" err="1">
                <a:solidFill>
                  <a:schemeClr val="bg1"/>
                </a:solidFill>
                <a:latin typeface="Helvetica"/>
              </a:rPr>
              <a:t>earlychildhoodcares.uoregon.edu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10591800" cy="0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4B75ACD3-6169-9AFB-568A-4C961540D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6369" y="95583"/>
            <a:ext cx="1719091" cy="46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18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FDC4BB9-678C-84EE-0D98-05861EDFAE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5" r="8846"/>
          <a:stretch/>
        </p:blipFill>
        <p:spPr>
          <a:xfrm>
            <a:off x="-7662" y="-4527"/>
            <a:ext cx="12192000" cy="6857989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6BB6B482-ACCA-4938-8AEA-49D525C17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4539"/>
            <a:ext cx="12188952" cy="2368866"/>
          </a:xfrm>
          <a:prstGeom prst="rect">
            <a:avLst/>
          </a:prstGeom>
          <a:gradFill>
            <a:gsLst>
              <a:gs pos="42000">
                <a:srgbClr val="000000">
                  <a:alpha val="16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2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12349FF-7742-42ED-ADF3-238B5DDD1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4888006"/>
            <a:ext cx="12188952" cy="1969994"/>
          </a:xfrm>
          <a:prstGeom prst="rect">
            <a:avLst/>
          </a:prstGeom>
          <a:gradFill>
            <a:gsLst>
              <a:gs pos="42000">
                <a:srgbClr val="000000">
                  <a:alpha val="14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10591800" cy="0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4B75ACD3-6169-9AFB-568A-4C961540D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6369" y="95583"/>
            <a:ext cx="1719091" cy="4616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83B142-3404-337C-27C1-F8582639ED4C}"/>
              </a:ext>
            </a:extLst>
          </p:cNvPr>
          <p:cNvSpPr txBox="1"/>
          <p:nvPr/>
        </p:nvSpPr>
        <p:spPr>
          <a:xfrm>
            <a:off x="628648" y="1117782"/>
            <a:ext cx="657225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Services are provided: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Helvetica"/>
                <a:cs typeface="Helvetica"/>
              </a:rPr>
              <a:t>In-home 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Helvetica"/>
                <a:cs typeface="Helvetica"/>
              </a:rPr>
              <a:t>At parent-toddler classes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Helvetica"/>
                <a:cs typeface="Helvetica"/>
              </a:rPr>
              <a:t>At community preschools 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Helvetica"/>
                <a:cs typeface="Helvetica"/>
              </a:rPr>
              <a:t>In specialized preschool classrooms</a:t>
            </a:r>
          </a:p>
          <a:p>
            <a:pPr lvl="1"/>
            <a:endParaRPr lang="en-US" sz="28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170752" lvl="1" indent="0">
              <a:buNone/>
            </a:pPr>
            <a:r>
              <a:rPr lang="en-US" sz="2800" dirty="0">
                <a:solidFill>
                  <a:schemeClr val="bg1"/>
                </a:solidFill>
                <a:latin typeface="Helvetica"/>
                <a:cs typeface="Helvetica"/>
              </a:rPr>
              <a:t>Services are provided in the least restrictive environment and as close to home as possible. Inclusion is the goal (and benefits everyone). Services are always free to qualifying families. </a:t>
            </a:r>
          </a:p>
        </p:txBody>
      </p:sp>
    </p:spTree>
    <p:extLst>
      <p:ext uri="{BB962C8B-B14F-4D97-AF65-F5344CB8AC3E}">
        <p14:creationId xmlns:p14="http://schemas.microsoft.com/office/powerpoint/2010/main" val="935441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FDC4BB9-678C-84EE-0D98-05861EDFAE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5" r="8846"/>
          <a:stretch/>
        </p:blipFill>
        <p:spPr>
          <a:xfrm>
            <a:off x="2307" y="11"/>
            <a:ext cx="12192000" cy="6857989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6BB6B482-ACCA-4938-8AEA-49D525C17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4539"/>
            <a:ext cx="12188952" cy="2368866"/>
          </a:xfrm>
          <a:prstGeom prst="rect">
            <a:avLst/>
          </a:prstGeom>
          <a:gradFill>
            <a:gsLst>
              <a:gs pos="42000">
                <a:srgbClr val="000000">
                  <a:alpha val="16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2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12349FF-7742-42ED-ADF3-238B5DDD1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4888006"/>
            <a:ext cx="12188952" cy="1969994"/>
          </a:xfrm>
          <a:prstGeom prst="rect">
            <a:avLst/>
          </a:prstGeom>
          <a:gradFill>
            <a:gsLst>
              <a:gs pos="42000">
                <a:srgbClr val="000000">
                  <a:alpha val="14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10591800" cy="0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4B75ACD3-6169-9AFB-568A-4C961540D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6369" y="95583"/>
            <a:ext cx="1719091" cy="461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B87305-1710-8201-DEDE-AD3071DF7AA9}"/>
              </a:ext>
            </a:extLst>
          </p:cNvPr>
          <p:cNvSpPr txBox="1"/>
          <p:nvPr/>
        </p:nvSpPr>
        <p:spPr>
          <a:xfrm>
            <a:off x="499676" y="2648731"/>
            <a:ext cx="610732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/>
                <a:ea typeface="ＭＳ Ｐゴシック" charset="0"/>
                <a:cs typeface="Helvetica"/>
              </a:rPr>
              <a:t>Who Provides the Services?</a:t>
            </a:r>
          </a:p>
          <a:p>
            <a:endParaRPr lang="en-US" sz="2000" dirty="0">
              <a:solidFill>
                <a:schemeClr val="bg1"/>
              </a:solidFill>
              <a:latin typeface="Helvetica"/>
              <a:ea typeface="ＭＳ Ｐゴシック" charset="0"/>
              <a:cs typeface="Helvetica"/>
            </a:endParaRPr>
          </a:p>
          <a:p>
            <a:r>
              <a:rPr lang="en-US" sz="2000" dirty="0">
                <a:solidFill>
                  <a:schemeClr val="bg1"/>
                </a:solidFill>
                <a:latin typeface="Helvetica"/>
                <a:ea typeface="ＭＳ Ｐゴシック" charset="0"/>
                <a:cs typeface="Helvetica"/>
              </a:rPr>
              <a:t>Early Interventionists </a:t>
            </a:r>
          </a:p>
          <a:p>
            <a:r>
              <a:rPr lang="en-US" sz="2000" dirty="0">
                <a:solidFill>
                  <a:schemeClr val="bg1"/>
                </a:solidFill>
                <a:latin typeface="Helvetica"/>
                <a:ea typeface="ＭＳ Ｐゴシック" charset="0"/>
                <a:cs typeface="Helvetica"/>
              </a:rPr>
              <a:t>Early Childhood Special Educators</a:t>
            </a:r>
          </a:p>
          <a:p>
            <a:r>
              <a:rPr lang="en-US" sz="2000" dirty="0">
                <a:solidFill>
                  <a:schemeClr val="bg1"/>
                </a:solidFill>
                <a:latin typeface="Helvetica"/>
                <a:ea typeface="ＭＳ Ｐゴシック" charset="0"/>
                <a:cs typeface="Helvetica"/>
              </a:rPr>
              <a:t>Speech Therapists</a:t>
            </a:r>
          </a:p>
          <a:p>
            <a:r>
              <a:rPr lang="en-US" sz="2000" dirty="0">
                <a:solidFill>
                  <a:schemeClr val="bg1"/>
                </a:solidFill>
                <a:latin typeface="Helvetica"/>
                <a:ea typeface="ＭＳ Ｐゴシック" charset="0"/>
                <a:cs typeface="Helvetica"/>
              </a:rPr>
              <a:t>Physical Therapists </a:t>
            </a:r>
          </a:p>
          <a:p>
            <a:r>
              <a:rPr lang="en-US" sz="2000" dirty="0">
                <a:solidFill>
                  <a:schemeClr val="bg1"/>
                </a:solidFill>
                <a:latin typeface="Helvetica"/>
                <a:ea typeface="ＭＳ Ｐゴシック" charset="0"/>
                <a:cs typeface="Helvetica"/>
              </a:rPr>
              <a:t>Occupational Therapists</a:t>
            </a:r>
          </a:p>
          <a:p>
            <a:r>
              <a:rPr lang="en-US" sz="2000" dirty="0">
                <a:solidFill>
                  <a:schemeClr val="bg1"/>
                </a:solidFill>
                <a:latin typeface="Helvetica"/>
                <a:ea typeface="ＭＳ Ｐゴシック" charset="0"/>
                <a:cs typeface="Helvetica"/>
              </a:rPr>
              <a:t>Autism/ Behavior Consultants</a:t>
            </a:r>
          </a:p>
          <a:p>
            <a:r>
              <a:rPr lang="en-US" sz="2000" dirty="0">
                <a:solidFill>
                  <a:schemeClr val="bg1"/>
                </a:solidFill>
                <a:latin typeface="Helvetica"/>
                <a:ea typeface="ＭＳ Ｐゴシック" charset="0"/>
                <a:cs typeface="Helvetica"/>
              </a:rPr>
              <a:t>Vision and Hearing Specialists</a:t>
            </a:r>
          </a:p>
        </p:txBody>
      </p:sp>
    </p:spTree>
    <p:extLst>
      <p:ext uri="{BB962C8B-B14F-4D97-AF65-F5344CB8AC3E}">
        <p14:creationId xmlns:p14="http://schemas.microsoft.com/office/powerpoint/2010/main" val="1713201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FDC4BB9-678C-84EE-0D98-05861EDFAE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5" r="8846"/>
          <a:stretch/>
        </p:blipFill>
        <p:spPr>
          <a:xfrm>
            <a:off x="-7662" y="-4527"/>
            <a:ext cx="12192000" cy="6857989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6BB6B482-ACCA-4938-8AEA-49D525C17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4539"/>
            <a:ext cx="12188952" cy="2368866"/>
          </a:xfrm>
          <a:prstGeom prst="rect">
            <a:avLst/>
          </a:prstGeom>
          <a:gradFill>
            <a:gsLst>
              <a:gs pos="42000">
                <a:srgbClr val="000000">
                  <a:alpha val="16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2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12349FF-7742-42ED-ADF3-238B5DDD1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4888006"/>
            <a:ext cx="12188952" cy="1969994"/>
          </a:xfrm>
          <a:prstGeom prst="rect">
            <a:avLst/>
          </a:prstGeom>
          <a:gradFill>
            <a:gsLst>
              <a:gs pos="42000">
                <a:srgbClr val="000000">
                  <a:alpha val="14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C94DB-49B5-39ED-E2FF-CD26E72C9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388" y="3092768"/>
            <a:ext cx="6993962" cy="26938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Educational Evaluation: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Evaluations are conducted in all areas of development for children under 3 and in suspected area of delay for children 3-5</a:t>
            </a:r>
          </a:p>
          <a:p>
            <a:r>
              <a:rPr lang="en-US" dirty="0">
                <a:solidFill>
                  <a:srgbClr val="FFFFFF"/>
                </a:solidFill>
              </a:rPr>
              <a:t>If a child is eligible for services an Individualized Family Service Plan (IFSP) is developed. The IFSP specifies goals and the services that will be provided to address those goals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10591800" cy="0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4B75ACD3-6169-9AFB-568A-4C961540D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6369" y="95583"/>
            <a:ext cx="1719091" cy="46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65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FDC4BB9-678C-84EE-0D98-05861EDFAE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65" r="8846"/>
          <a:stretch/>
        </p:blipFill>
        <p:spPr>
          <a:xfrm>
            <a:off x="-7662" y="-4527"/>
            <a:ext cx="12192000" cy="6857989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6BB6B482-ACCA-4938-8AEA-49D525C17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4539"/>
            <a:ext cx="12188952" cy="2368866"/>
          </a:xfrm>
          <a:prstGeom prst="rect">
            <a:avLst/>
          </a:prstGeom>
          <a:gradFill>
            <a:gsLst>
              <a:gs pos="42000">
                <a:srgbClr val="000000">
                  <a:alpha val="16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2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12349FF-7742-42ED-ADF3-238B5DDD1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4888006"/>
            <a:ext cx="12188952" cy="1969994"/>
          </a:xfrm>
          <a:prstGeom prst="rect">
            <a:avLst/>
          </a:prstGeom>
          <a:gradFill>
            <a:gsLst>
              <a:gs pos="42000">
                <a:srgbClr val="000000">
                  <a:alpha val="14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C94DB-49B5-39ED-E2FF-CD26E72C9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6951" y="890589"/>
            <a:ext cx="6993962" cy="220217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Why Is Inclusion Important?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10591800" cy="0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4B75ACD3-6169-9AFB-568A-4C961540DE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6369" y="95583"/>
            <a:ext cx="1719091" cy="461630"/>
          </a:xfrm>
          <a:prstGeom prst="rect">
            <a:avLst/>
          </a:prstGeom>
        </p:spPr>
      </p:pic>
      <p:pic>
        <p:nvPicPr>
          <p:cNvPr id="2" name="Online Media 1" descr="The History of Early Childhood CARES">
            <a:hlinkClick r:id="" action="ppaction://media"/>
            <a:extLst>
              <a:ext uri="{FF2B5EF4-FFF2-40B4-BE49-F238E27FC236}">
                <a16:creationId xmlns:a16="http://schemas.microsoft.com/office/drawing/2014/main" id="{95B6E83B-5E5E-1581-8BFE-B8D5D286DE9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28625" y="2294093"/>
            <a:ext cx="6129337" cy="346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1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C94DB-49B5-39ED-E2FF-CD26E72C9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189" y="1538295"/>
            <a:ext cx="5400675" cy="3505200"/>
          </a:xfrm>
        </p:spPr>
        <p:txBody>
          <a:bodyPr vert="horz" lIns="91440" tIns="45720" rIns="91440" bIns="45720" rtlCol="0">
            <a:normAutofit/>
          </a:bodyPr>
          <a:lstStyle/>
          <a:p>
            <a:pPr fontAlgn="base"/>
            <a:r>
              <a:rPr lang="en-US" dirty="0"/>
              <a:t>Additional Resources for Families</a:t>
            </a:r>
          </a:p>
          <a:p>
            <a:pPr fontAlgn="base"/>
            <a:r>
              <a:rPr lang="en-US" dirty="0"/>
              <a:t>Annual Resource Guide</a:t>
            </a:r>
            <a:br>
              <a:rPr lang="en-US" dirty="0"/>
            </a:br>
            <a:r>
              <a:rPr lang="en-US" dirty="0"/>
              <a:t>Resources Shared on Social Media</a:t>
            </a:r>
            <a:br>
              <a:rPr lang="en-US" dirty="0"/>
            </a:br>
            <a:r>
              <a:rPr lang="en-US" dirty="0"/>
              <a:t>Parent Chats </a:t>
            </a:r>
            <a:br>
              <a:rPr lang="en-US" dirty="0"/>
            </a:br>
            <a:r>
              <a:rPr lang="en-US" dirty="0"/>
              <a:t>Family Events (Adventure! </a:t>
            </a:r>
            <a:r>
              <a:rPr lang="en-US" dirty="0" err="1"/>
              <a:t>Childrens</a:t>
            </a:r>
            <a:r>
              <a:rPr lang="en-US" dirty="0"/>
              <a:t> Museum)</a:t>
            </a:r>
            <a:br>
              <a:rPr lang="en-US" dirty="0"/>
            </a:br>
            <a:r>
              <a:rPr lang="en-US" dirty="0"/>
              <a:t>Monthly Newsletter</a:t>
            </a:r>
            <a:br>
              <a:rPr lang="en-US" dirty="0"/>
            </a:br>
            <a:r>
              <a:rPr lang="en-US" dirty="0"/>
              <a:t>Lending Library</a:t>
            </a:r>
            <a:br>
              <a:rPr lang="en-US" dirty="0"/>
            </a:br>
            <a:endParaRPr lang="en-US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5715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5715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4B75ACD3-6169-9AFB-568A-4C961540D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6369" y="95583"/>
            <a:ext cx="1719091" cy="46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85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FDC4BB9-678C-84EE-0D98-05861EDFAE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5" r="8846"/>
          <a:stretch/>
        </p:blipFill>
        <p:spPr>
          <a:xfrm>
            <a:off x="-7662" y="-4527"/>
            <a:ext cx="12192000" cy="6857989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6BB6B482-ACCA-4938-8AEA-49D525C17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4539"/>
            <a:ext cx="12188952" cy="2368866"/>
          </a:xfrm>
          <a:prstGeom prst="rect">
            <a:avLst/>
          </a:prstGeom>
          <a:gradFill>
            <a:gsLst>
              <a:gs pos="42000">
                <a:srgbClr val="000000">
                  <a:alpha val="16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2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12349FF-7742-42ED-ADF3-238B5DDD1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4888006"/>
            <a:ext cx="12188952" cy="1969994"/>
          </a:xfrm>
          <a:prstGeom prst="rect">
            <a:avLst/>
          </a:prstGeom>
          <a:gradFill>
            <a:gsLst>
              <a:gs pos="42000">
                <a:srgbClr val="000000">
                  <a:alpha val="14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C94DB-49B5-39ED-E2FF-CD26E72C9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388" y="3092768"/>
            <a:ext cx="6993962" cy="26938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In the community: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We provide community trainings to Preschool Teachers and Child Care providers, through Quality Care Connections (LCC)</a:t>
            </a:r>
          </a:p>
          <a:p>
            <a:r>
              <a:rPr lang="en-US" dirty="0">
                <a:solidFill>
                  <a:srgbClr val="FFFFFF"/>
                </a:solidFill>
              </a:rPr>
              <a:t>Service providers act as mentors to working professionals, providing resources, ongoing training, </a:t>
            </a:r>
            <a:r>
              <a:rPr lang="en-US" dirty="0" err="1">
                <a:solidFill>
                  <a:srgbClr val="FFFFFF"/>
                </a:solidFill>
              </a:rPr>
              <a:t>etc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10591800" cy="0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4B75ACD3-6169-9AFB-568A-4C961540D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6369" y="95583"/>
            <a:ext cx="1719091" cy="46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10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C94DB-49B5-39ED-E2FF-CD26E72C9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4425" y="2271713"/>
            <a:ext cx="5400675" cy="100013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fontAlgn="base"/>
            <a:r>
              <a:rPr lang="en-US" sz="3200" dirty="0"/>
              <a:t>Questions?</a:t>
            </a:r>
            <a:br>
              <a:rPr lang="en-US" dirty="0"/>
            </a:br>
            <a:endParaRPr lang="en-US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5715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5715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4B75ACD3-6169-9AFB-568A-4C961540D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6369" y="95583"/>
            <a:ext cx="1719091" cy="46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27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07B1B-C3C4-EBD1-3015-093DC2238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4" y="897752"/>
            <a:ext cx="3601757" cy="195592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nellie huggins</a:t>
            </a:r>
            <a:br>
              <a:rPr lang="en-US" sz="31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parent outreach coordinator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26AC94DB-49B5-39ED-E2FF-CD26E72C9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7726" y="890588"/>
            <a:ext cx="3613708" cy="339173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hlinkClick r:id="rId2"/>
              </a:rPr>
              <a:t>ecparent@uoregon.edu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541-514-7953	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4B75ACD3-6169-9AFB-568A-4C961540D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6369" y="95583"/>
            <a:ext cx="1719091" cy="461630"/>
          </a:xfrm>
          <a:prstGeom prst="rect">
            <a:avLst/>
          </a:prstGeom>
        </p:spPr>
      </p:pic>
      <p:pic>
        <p:nvPicPr>
          <p:cNvPr id="7" name="Picture 6" descr="A picture containing text, outdoor, tree, road&#10;&#10;Description automatically generated">
            <a:extLst>
              <a:ext uri="{FF2B5EF4-FFF2-40B4-BE49-F238E27FC236}">
                <a16:creationId xmlns:a16="http://schemas.microsoft.com/office/drawing/2014/main" id="{612D228C-BA83-0793-844D-26B3B3912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065" y="897752"/>
            <a:ext cx="3332436" cy="4443248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D6A80944-9CFE-4403-6B84-AA6536BE5A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" y="3464221"/>
            <a:ext cx="1744480" cy="9847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5596E3-5DA1-6546-B659-29BF3CAF7D65}"/>
              </a:ext>
            </a:extLst>
          </p:cNvPr>
          <p:cNvSpPr txBox="1"/>
          <p:nvPr/>
        </p:nvSpPr>
        <p:spPr>
          <a:xfrm>
            <a:off x="2575907" y="3985378"/>
            <a:ext cx="24230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@</a:t>
            </a:r>
            <a:r>
              <a:rPr lang="en-US" sz="1800" dirty="0" err="1"/>
              <a:t>earlychildhoodcares</a:t>
            </a:r>
            <a:endParaRPr 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0EB68A-345F-40DA-8B6D-DA9ACE5926B9}"/>
              </a:ext>
            </a:extLst>
          </p:cNvPr>
          <p:cNvSpPr txBox="1"/>
          <p:nvPr/>
        </p:nvSpPr>
        <p:spPr>
          <a:xfrm>
            <a:off x="-128592" y="4827623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0">
              <a:buNone/>
            </a:pPr>
            <a:r>
              <a:rPr lang="en-US" sz="1800" dirty="0">
                <a:solidFill>
                  <a:schemeClr val="tx1"/>
                </a:solidFill>
                <a:hlinkClick r:id="rId6"/>
              </a:rPr>
              <a:t>http://earlychildhoodcares.uoregon.edu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98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07B1B-C3C4-EBD1-3015-093DC2238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4" y="897752"/>
            <a:ext cx="3601757" cy="195592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nellie huggins</a:t>
            </a:r>
            <a:br>
              <a:rPr lang="en-US" sz="31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parent outreach coordinator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C94DB-49B5-39ED-E2FF-CD26E72C9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7726" y="890588"/>
            <a:ext cx="3613708" cy="339173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hlinkClick r:id="rId3"/>
              </a:rPr>
              <a:t>ecparent@uoregon.edu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541-514-7953	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4B75ACD3-6169-9AFB-568A-4C961540D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6369" y="95583"/>
            <a:ext cx="1719091" cy="461630"/>
          </a:xfrm>
          <a:prstGeom prst="rect">
            <a:avLst/>
          </a:prstGeom>
        </p:spPr>
      </p:pic>
      <p:pic>
        <p:nvPicPr>
          <p:cNvPr id="7" name="Picture 6" descr="A picture containing text, outdoor, tree, road&#10;&#10;Description automatically generated">
            <a:extLst>
              <a:ext uri="{FF2B5EF4-FFF2-40B4-BE49-F238E27FC236}">
                <a16:creationId xmlns:a16="http://schemas.microsoft.com/office/drawing/2014/main" id="{612D228C-BA83-0793-844D-26B3B3912A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2703" y="897752"/>
            <a:ext cx="3638269" cy="4851025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D6A80944-9CFE-4403-6B84-AA6536BE5A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00" y="3464221"/>
            <a:ext cx="1744480" cy="9847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5596E3-5DA1-6546-B659-29BF3CAF7D65}"/>
              </a:ext>
            </a:extLst>
          </p:cNvPr>
          <p:cNvSpPr txBox="1"/>
          <p:nvPr/>
        </p:nvSpPr>
        <p:spPr>
          <a:xfrm>
            <a:off x="2575907" y="4141893"/>
            <a:ext cx="24230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@</a:t>
            </a:r>
            <a:r>
              <a:rPr lang="en-US" sz="1800" dirty="0" err="1"/>
              <a:t>earlychildhoodcares</a:t>
            </a:r>
            <a:endParaRPr 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0EB68A-345F-40DA-8B6D-DA9ACE5926B9}"/>
              </a:ext>
            </a:extLst>
          </p:cNvPr>
          <p:cNvSpPr txBox="1"/>
          <p:nvPr/>
        </p:nvSpPr>
        <p:spPr>
          <a:xfrm>
            <a:off x="0" y="4741896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0">
              <a:buNone/>
            </a:pPr>
            <a:r>
              <a:rPr lang="en-US" sz="1800" dirty="0">
                <a:solidFill>
                  <a:schemeClr val="tx1"/>
                </a:solidFill>
                <a:hlinkClick r:id="rId7"/>
              </a:rPr>
              <a:t>http://earlychildhoodcares.uoregon.edu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5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5CB65D0-496F-4797-A015-C85839E35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FDC4BB9-678C-84EE-0D98-05861EDFAE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5" r="8846"/>
          <a:stretch/>
        </p:blipFill>
        <p:spPr>
          <a:xfrm>
            <a:off x="-7662" y="14288"/>
            <a:ext cx="12192000" cy="6857989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95D2C779-8883-4E5F-A170-0F464918C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990598"/>
            <a:ext cx="12188952" cy="4745182"/>
          </a:xfrm>
          <a:prstGeom prst="rect">
            <a:avLst/>
          </a:prstGeom>
          <a:gradFill>
            <a:gsLst>
              <a:gs pos="35000">
                <a:srgbClr val="000000">
                  <a:alpha val="41000"/>
                </a:srgbClr>
              </a:gs>
              <a:gs pos="0">
                <a:srgbClr val="000000">
                  <a:alpha val="0"/>
                </a:srgbClr>
              </a:gs>
              <a:gs pos="47744">
                <a:srgbClr val="000000">
                  <a:alpha val="51000"/>
                </a:srgbClr>
              </a:gs>
              <a:gs pos="7000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C94DB-49B5-39ED-E2FF-CD26E72C9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80613" y="777766"/>
            <a:ext cx="2368905" cy="4958016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Overview of Early Childhood CARES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Types of Supports Provided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Where do services take place?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How to connect with Early Childhood CARES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D96A694-258D-4418-A83C-B9BA72FD4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15300" y="1780927"/>
            <a:ext cx="0" cy="3390901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sx="88000" sy="88000" algn="tl" rotWithShape="0">
              <a:prstClr val="black">
                <a:alpha val="2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4B75ACD3-6169-9AFB-568A-4C961540D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6369" y="95583"/>
            <a:ext cx="1719091" cy="4616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C14952-3468-1356-5C16-4F6BC389948E}"/>
              </a:ext>
            </a:extLst>
          </p:cNvPr>
          <p:cNvSpPr txBox="1"/>
          <p:nvPr/>
        </p:nvSpPr>
        <p:spPr>
          <a:xfrm>
            <a:off x="757331" y="3786188"/>
            <a:ext cx="3319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Today’s Agenda</a:t>
            </a:r>
          </a:p>
        </p:txBody>
      </p:sp>
    </p:spTree>
    <p:extLst>
      <p:ext uri="{BB962C8B-B14F-4D97-AF65-F5344CB8AC3E}">
        <p14:creationId xmlns:p14="http://schemas.microsoft.com/office/powerpoint/2010/main" val="2867481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5CB65D0-496F-4797-A015-C85839E35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FDC4BB9-678C-84EE-0D98-05861EDFAE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5" r="8846"/>
          <a:stretch/>
        </p:blipFill>
        <p:spPr>
          <a:xfrm>
            <a:off x="-10298" y="0"/>
            <a:ext cx="12192000" cy="6857989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95D2C779-8883-4E5F-A170-0F464918C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990598"/>
            <a:ext cx="12188952" cy="4745182"/>
          </a:xfrm>
          <a:prstGeom prst="rect">
            <a:avLst/>
          </a:prstGeom>
          <a:gradFill>
            <a:gsLst>
              <a:gs pos="35000">
                <a:srgbClr val="000000">
                  <a:alpha val="41000"/>
                </a:srgbClr>
              </a:gs>
              <a:gs pos="0">
                <a:srgbClr val="000000">
                  <a:alpha val="0"/>
                </a:srgbClr>
              </a:gs>
              <a:gs pos="47744">
                <a:srgbClr val="000000">
                  <a:alpha val="51000"/>
                </a:srgbClr>
              </a:gs>
              <a:gs pos="7000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D96A694-258D-4418-A83C-B9BA72FD4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15300" y="1780927"/>
            <a:ext cx="0" cy="3390901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sx="88000" sy="88000" algn="tl" rotWithShape="0">
              <a:prstClr val="black">
                <a:alpha val="2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4B75ACD3-6169-9AFB-568A-4C961540D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6369" y="95583"/>
            <a:ext cx="1719091" cy="4616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C75A9A-AEFE-0093-D9AE-404C0CD83082}"/>
              </a:ext>
            </a:extLst>
          </p:cNvPr>
          <p:cNvSpPr txBox="1"/>
          <p:nvPr/>
        </p:nvSpPr>
        <p:spPr>
          <a:xfrm>
            <a:off x="466468" y="2703408"/>
            <a:ext cx="619691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Some Core Values: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Respect for diversity of families</a:t>
            </a:r>
          </a:p>
          <a:p>
            <a:r>
              <a:rPr lang="en-US" dirty="0">
                <a:solidFill>
                  <a:schemeClr val="bg1"/>
                </a:solidFill>
              </a:rPr>
              <a:t>We treat all families with honor and respect. We value diversity of cultures, languages, customs, religion, family type, social and economic status, and education.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Community-based services</a:t>
            </a:r>
          </a:p>
          <a:p>
            <a:r>
              <a:rPr lang="en-US" dirty="0">
                <a:solidFill>
                  <a:schemeClr val="bg1"/>
                </a:solidFill>
              </a:rPr>
              <a:t>We provide educational services where children can be most successful. We utilize existing community resources and serve children with typical peers in natural environments whenever possible.</a:t>
            </a:r>
          </a:p>
        </p:txBody>
      </p:sp>
    </p:spTree>
    <p:extLst>
      <p:ext uri="{BB962C8B-B14F-4D97-AF65-F5344CB8AC3E}">
        <p14:creationId xmlns:p14="http://schemas.microsoft.com/office/powerpoint/2010/main" val="1372759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FDC4BB9-678C-84EE-0D98-05861EDFAE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5" r="8846"/>
          <a:stretch/>
        </p:blipFill>
        <p:spPr>
          <a:xfrm>
            <a:off x="2307" y="4879"/>
            <a:ext cx="12192000" cy="6857989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6BB6B482-ACCA-4938-8AEA-49D525C17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4539"/>
            <a:ext cx="12188952" cy="2368866"/>
          </a:xfrm>
          <a:prstGeom prst="rect">
            <a:avLst/>
          </a:prstGeom>
          <a:gradFill>
            <a:gsLst>
              <a:gs pos="42000">
                <a:srgbClr val="000000">
                  <a:alpha val="16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2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12349FF-7742-42ED-ADF3-238B5DDD1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4888006"/>
            <a:ext cx="12188952" cy="1969994"/>
          </a:xfrm>
          <a:prstGeom prst="rect">
            <a:avLst/>
          </a:prstGeom>
          <a:gradFill>
            <a:gsLst>
              <a:gs pos="42000">
                <a:srgbClr val="000000">
                  <a:alpha val="14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C94DB-49B5-39ED-E2FF-CD26E72C9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613" y="3092427"/>
            <a:ext cx="6993962" cy="1969994"/>
          </a:xfr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endParaRPr lang="en-US" sz="6400" dirty="0">
              <a:solidFill>
                <a:srgbClr val="FFFF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400" dirty="0">
                <a:solidFill>
                  <a:srgbClr val="FFFFFF"/>
                </a:solidFill>
              </a:rPr>
              <a:t>Early Childhood CARES provides Early Intervention and Early Childhood Special Education services to children ages birth through five in Lane County. All services are free of charge to eligible children. </a:t>
            </a: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10591800" cy="0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4B75ACD3-6169-9AFB-568A-4C961540D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6369" y="95583"/>
            <a:ext cx="1719091" cy="46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99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FDC4BB9-678C-84EE-0D98-05861EDFAE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5" r="8846"/>
          <a:stretch/>
        </p:blipFill>
        <p:spPr>
          <a:xfrm>
            <a:off x="-7662" y="-4527"/>
            <a:ext cx="12192000" cy="6857989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6BB6B482-ACCA-4938-8AEA-49D525C17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4539"/>
            <a:ext cx="12188952" cy="2368866"/>
          </a:xfrm>
          <a:prstGeom prst="rect">
            <a:avLst/>
          </a:prstGeom>
          <a:gradFill>
            <a:gsLst>
              <a:gs pos="42000">
                <a:srgbClr val="000000">
                  <a:alpha val="16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2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12349FF-7742-42ED-ADF3-238B5DDD1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4888006"/>
            <a:ext cx="12188952" cy="1969994"/>
          </a:xfrm>
          <a:prstGeom prst="rect">
            <a:avLst/>
          </a:prstGeom>
          <a:gradFill>
            <a:gsLst>
              <a:gs pos="42000">
                <a:srgbClr val="000000">
                  <a:alpha val="14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C94DB-49B5-39ED-E2FF-CD26E72C9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388" y="3424467"/>
            <a:ext cx="6993962" cy="23622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Early Intervention is a service(s) provided to children from birth to age 3 who have developmental delays.</a:t>
            </a:r>
          </a:p>
          <a:p>
            <a:r>
              <a:rPr lang="en-US" dirty="0">
                <a:solidFill>
                  <a:srgbClr val="FFFFFF"/>
                </a:solidFill>
              </a:rPr>
              <a:t>Early Childhood Special Education are services for children ages 3 and up, who have a specific diagnosis.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10591800" cy="0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4B75ACD3-6169-9AFB-568A-4C961540D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6369" y="95583"/>
            <a:ext cx="1719091" cy="46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5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FDC4BB9-678C-84EE-0D98-05861EDFAE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5" r="8846"/>
          <a:stretch/>
        </p:blipFill>
        <p:spPr>
          <a:xfrm>
            <a:off x="-7662" y="-4527"/>
            <a:ext cx="12192000" cy="6857989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6BB6B482-ACCA-4938-8AEA-49D525C17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4539"/>
            <a:ext cx="12188952" cy="2368866"/>
          </a:xfrm>
          <a:prstGeom prst="rect">
            <a:avLst/>
          </a:prstGeom>
          <a:gradFill>
            <a:gsLst>
              <a:gs pos="42000">
                <a:srgbClr val="000000">
                  <a:alpha val="16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2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12349FF-7742-42ED-ADF3-238B5DDD1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4888006"/>
            <a:ext cx="12188952" cy="1969994"/>
          </a:xfrm>
          <a:prstGeom prst="rect">
            <a:avLst/>
          </a:prstGeom>
          <a:gradFill>
            <a:gsLst>
              <a:gs pos="42000">
                <a:srgbClr val="000000">
                  <a:alpha val="14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C94DB-49B5-39ED-E2FF-CD26E72C9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501" y="3238502"/>
            <a:ext cx="6365312" cy="3151582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Serve over 1,400 children from birth through 5 years each year – State and Federal funding</a:t>
            </a:r>
          </a:p>
          <a:p>
            <a:pPr marL="342900" indent="-342900"/>
            <a:r>
              <a:rPr lang="en-US" sz="2400" u="sng" dirty="0">
                <a:solidFill>
                  <a:schemeClr val="bg1"/>
                </a:solidFill>
                <a:latin typeface="Helvetica"/>
                <a:ea typeface="ＭＳ Ｐゴシック" charset="0"/>
                <a:cs typeface="Helvetica"/>
              </a:rPr>
              <a:t>Services are free </a:t>
            </a:r>
            <a:r>
              <a:rPr lang="en-US" sz="2400" dirty="0">
                <a:solidFill>
                  <a:schemeClr val="bg1"/>
                </a:solidFill>
                <a:latin typeface="Helvetica"/>
                <a:ea typeface="ＭＳ Ｐゴシック" charset="0"/>
                <a:cs typeface="Helvetica"/>
              </a:rPr>
              <a:t>to qualified families; no insurance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10591800" cy="0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4B75ACD3-6169-9AFB-568A-4C961540D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6369" y="95583"/>
            <a:ext cx="1719091" cy="46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39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FDC4BB9-678C-84EE-0D98-05861EDFAE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5" r="8846"/>
          <a:stretch/>
        </p:blipFill>
        <p:spPr>
          <a:xfrm>
            <a:off x="-7662" y="-4527"/>
            <a:ext cx="12192000" cy="6857989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6BB6B482-ACCA-4938-8AEA-49D525C17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4539"/>
            <a:ext cx="12188952" cy="2368866"/>
          </a:xfrm>
          <a:prstGeom prst="rect">
            <a:avLst/>
          </a:prstGeom>
          <a:gradFill>
            <a:gsLst>
              <a:gs pos="42000">
                <a:srgbClr val="000000">
                  <a:alpha val="16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2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12349FF-7742-42ED-ADF3-238B5DDD1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4888006"/>
            <a:ext cx="12188952" cy="1969994"/>
          </a:xfrm>
          <a:prstGeom prst="rect">
            <a:avLst/>
          </a:prstGeom>
          <a:gradFill>
            <a:gsLst>
              <a:gs pos="42000">
                <a:srgbClr val="000000">
                  <a:alpha val="14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10591800" cy="0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4B75ACD3-6169-9AFB-568A-4C961540D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6369" y="95583"/>
            <a:ext cx="1719091" cy="461630"/>
          </a:xfrm>
          <a:prstGeom prst="rect">
            <a:avLst/>
          </a:prstGeom>
        </p:spPr>
      </p:pic>
      <p:pic>
        <p:nvPicPr>
          <p:cNvPr id="6" name="Online Media 5" descr="Early Childhood CARES Introduction">
            <a:hlinkClick r:id="" action="ppaction://media"/>
            <a:extLst>
              <a:ext uri="{FF2B5EF4-FFF2-40B4-BE49-F238E27FC236}">
                <a16:creationId xmlns:a16="http://schemas.microsoft.com/office/drawing/2014/main" id="{6036DC16-3686-AA69-83F2-DB1BE22F30A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00100" y="891619"/>
            <a:ext cx="6858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5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C94DB-49B5-39ED-E2FF-CD26E72C9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4425" y="2271713"/>
            <a:ext cx="5400675" cy="100013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fontAlgn="base"/>
            <a:r>
              <a:rPr lang="en-US" sz="3200" dirty="0"/>
              <a:t>Questions So Far?</a:t>
            </a:r>
            <a:br>
              <a:rPr lang="en-US" dirty="0"/>
            </a:br>
            <a:endParaRPr lang="en-US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5715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5715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4B75ACD3-6169-9AFB-568A-4C961540D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6369" y="95583"/>
            <a:ext cx="1719091" cy="46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69956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AnalogousFromLightSeedRightStep">
      <a:dk1>
        <a:srgbClr val="000000"/>
      </a:dk1>
      <a:lt1>
        <a:srgbClr val="FFFFFF"/>
      </a:lt1>
      <a:dk2>
        <a:srgbClr val="233A3D"/>
      </a:dk2>
      <a:lt2>
        <a:srgbClr val="E2E5E8"/>
      </a:lt2>
      <a:accent1>
        <a:srgbClr val="BF9B76"/>
      </a:accent1>
      <a:accent2>
        <a:srgbClr val="A8A369"/>
      </a:accent2>
      <a:accent3>
        <a:srgbClr val="96A777"/>
      </a:accent3>
      <a:accent4>
        <a:srgbClr val="7DB06E"/>
      </a:accent4>
      <a:accent5>
        <a:srgbClr val="7AAE84"/>
      </a:accent5>
      <a:accent6>
        <a:srgbClr val="6DAD93"/>
      </a:accent6>
      <a:hlink>
        <a:srgbClr val="6084A9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25674</TotalTime>
  <Words>626</Words>
  <Application>Microsoft Macintosh PowerPoint</Application>
  <PresentationFormat>Widescreen</PresentationFormat>
  <Paragraphs>75</Paragraphs>
  <Slides>19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Calisto MT</vt:lpstr>
      <vt:lpstr>Helvetica</vt:lpstr>
      <vt:lpstr>Univers Condensed</vt:lpstr>
      <vt:lpstr>Univers Light</vt:lpstr>
      <vt:lpstr>ChronicleVTI</vt:lpstr>
      <vt:lpstr>Early Childhood CARES</vt:lpstr>
      <vt:lpstr>nellie huggins parent outreach coordinator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nellie huggins parent outreach coordinator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Childhood CARES</dc:title>
  <dc:creator>Nellie Huggins</dc:creator>
  <cp:lastModifiedBy>Nellie Huggins</cp:lastModifiedBy>
  <cp:revision>5</cp:revision>
  <dcterms:created xsi:type="dcterms:W3CDTF">2022-07-18T22:02:11Z</dcterms:created>
  <dcterms:modified xsi:type="dcterms:W3CDTF">2022-08-10T16:39:59Z</dcterms:modified>
</cp:coreProperties>
</file>