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7023100" cy="9309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726" userDrawn="1">
          <p15:clr>
            <a:srgbClr val="A4A3A4"/>
          </p15:clr>
        </p15:guide>
        <p15:guide id="2" pos="1609" userDrawn="1">
          <p15:clr>
            <a:srgbClr val="A4A3A4"/>
          </p15:clr>
        </p15:guide>
        <p15:guide id="3" pos="1616" userDrawn="1">
          <p15:clr>
            <a:srgbClr val="A4A3A4"/>
          </p15:clr>
        </p15:guide>
        <p15:guide id="4" orient="horz" pos="2933" userDrawn="1">
          <p15:clr>
            <a:srgbClr val="A4A3A4"/>
          </p15:clr>
        </p15:guide>
        <p15:guide id="5" pos="2204" userDrawn="1">
          <p15:clr>
            <a:srgbClr val="A4A3A4"/>
          </p15:clr>
        </p15:guide>
        <p15:guide id="6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nters Francois" initials="JWF" lastIdx="1" clrIdx="0"/>
  <p:cmAuthor id="1" name="Debbie Sharp" initials="DS" lastIdx="7" clrIdx="1">
    <p:extLst>
      <p:ext uri="{19B8F6BF-5375-455C-9EA6-DF929625EA0E}">
        <p15:presenceInfo xmlns:p15="http://schemas.microsoft.com/office/powerpoint/2012/main" userId="S-1-5-21-2613503727-1553357937-2150718590-2621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7434"/>
    <a:srgbClr val="FFFF66"/>
    <a:srgbClr val="003300"/>
    <a:srgbClr val="FF00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B3FE02-E104-4724-85BF-CB7EA5B41C46}" v="145" dt="2022-11-17T04:44:34.4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8" autoAdjust="0"/>
    <p:restoredTop sz="79453" autoAdjust="0"/>
  </p:normalViewPr>
  <p:slideViewPr>
    <p:cSldViewPr>
      <p:cViewPr varScale="1">
        <p:scale>
          <a:sx n="88" d="100"/>
          <a:sy n="88" d="100"/>
        </p:scale>
        <p:origin x="165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994" y="-96"/>
      </p:cViewPr>
      <p:guideLst>
        <p:guide orient="horz" pos="3726"/>
        <p:guide pos="1609"/>
        <p:guide pos="1616"/>
        <p:guide orient="horz" pos="2933"/>
        <p:guide pos="2204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2287" tIns="46144" rIns="92287" bIns="46144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1"/>
            <a:ext cx="3043343" cy="465455"/>
          </a:xfrm>
          <a:prstGeom prst="rect">
            <a:avLst/>
          </a:prstGeom>
        </p:spPr>
        <p:txBody>
          <a:bodyPr vert="horz" lIns="92287" tIns="46144" rIns="92287" bIns="46144" rtlCol="0"/>
          <a:lstStyle>
            <a:lvl1pPr algn="r">
              <a:defRPr sz="1300"/>
            </a:lvl1pPr>
          </a:lstStyle>
          <a:p>
            <a:fld id="{669F5634-B0B2-4192-9107-3AA496FF89F8}" type="datetimeFigureOut">
              <a:rPr lang="en-US" smtClean="0"/>
              <a:pPr/>
              <a:t>11/17/2022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2287" tIns="46144" rIns="92287" bIns="46144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2287" tIns="46144" rIns="92287" bIns="46144" rtlCol="0" anchor="b"/>
          <a:lstStyle>
            <a:lvl1pPr algn="r">
              <a:defRPr sz="13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7" tIns="46144" rIns="92287" bIns="46144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3" y="1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7" tIns="46144" rIns="92287" bIns="4614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6913"/>
            <a:ext cx="6207125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7" tIns="46144" rIns="92287" bIns="46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7" tIns="46144" rIns="92287" bIns="46144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3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7" tIns="46144" rIns="92287" bIns="4614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0438" y="485775"/>
            <a:ext cx="4348162" cy="24463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40641" y="3093244"/>
            <a:ext cx="6320134" cy="29304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704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0438" y="485775"/>
            <a:ext cx="4348162" cy="24463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40641" y="3093244"/>
            <a:ext cx="6320134" cy="29304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7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1175"/>
            <a:ext cx="4527550" cy="25479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84595" y="3227732"/>
            <a:ext cx="6527352" cy="3057849"/>
          </a:xfrm>
        </p:spPr>
        <p:txBody>
          <a:bodyPr/>
          <a:lstStyle/>
          <a:p>
            <a:pPr defTabSz="879336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23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7001" y="228604"/>
            <a:ext cx="2870201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2" y="228604"/>
            <a:ext cx="8407401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400" y="228604"/>
            <a:ext cx="11480800" cy="589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7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3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4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114808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4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553200"/>
            <a:ext cx="284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514349" y="548306"/>
          <a:ext cx="11163301" cy="606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157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903158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6755986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7159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Cost Driver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Projected FY24 Cost Increase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137901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Faculty, Staff and GE Salary and OPE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$11.9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E&amp;G employee increases based on collective bargaining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agreements for approximately 1,216 graduate employees, 1,471 faculty, and 700 classified staff.  Also includes salary increases for approximately 1,085 unrepresented staff. Figures are for employees paid with E&amp;G funds only.  Does not include any projected funding for retention, equity or market adjustments or funds needed for refilling staffing vacancies.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59048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$2.2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Includes 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weighted average increase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4.2% for December 2022 and assumes 4.2% </a:t>
                      </a:r>
                      <a:r>
                        <a:rPr lang="en-US" sz="16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increase in December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2023.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59048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Retirement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Increases for PERS for FY24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447954"/>
                  </a:ext>
                </a:extLst>
              </a:tr>
              <a:tr h="59048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Oregon Paid Leave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$900K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Oregon Paid leave program starting in FY24 - September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387576"/>
                  </a:ext>
                </a:extLst>
              </a:tr>
              <a:tr h="59048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Blended OPE rates artificially low in FY23 due to extremely low level of leave usage in FY21.  Rates renormalizing in FY24.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289162"/>
                  </a:ext>
                </a:extLst>
              </a:tr>
              <a:tr h="59048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Increases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related to utilities, insurance, debt for academic buildings, assessments, and leases.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11911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Allocated via strategic investment process.  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42891">
                <a:tc>
                  <a:txBody>
                    <a:bodyPr/>
                    <a:lstStyle/>
                    <a:p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$24.4</a:t>
                      </a:r>
                      <a:r>
                        <a:rPr lang="en-US" sz="16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6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1524000" y="-76200"/>
            <a:ext cx="9144000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FY2024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130435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81001" y="1524001"/>
          <a:ext cx="11506199" cy="509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7667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2249527">
                  <a:extLst>
                    <a:ext uri="{9D8B030D-6E8A-4147-A177-3AD203B41FA5}">
                      <a16:colId xmlns:a16="http://schemas.microsoft.com/office/drawing/2014/main" val="1199477974"/>
                    </a:ext>
                  </a:extLst>
                </a:gridCol>
                <a:gridCol w="2222666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2326339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53751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Cost Driver 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FY23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Projected FY24  Cost Increase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FY24%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Increase</a:t>
                      </a:r>
                    </a:p>
                  </a:txBody>
                  <a:tcPr marL="68580" marR="68580" marT="34290" marB="3429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52978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Faculty, Staff and GE Salary and Wages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$467.5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$11.9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2.5%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53152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$52.9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$2.2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4.2%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53152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Retirement Costs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$62.5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3.0%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16917"/>
                  </a:ext>
                </a:extLst>
              </a:tr>
              <a:tr h="53152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Oregon Paid Leave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$467.5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$900K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0.2%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210092"/>
                  </a:ext>
                </a:extLst>
              </a:tr>
              <a:tr h="53152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$187.4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2.1%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866839"/>
                  </a:ext>
                </a:extLst>
              </a:tr>
              <a:tr h="53152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$36.7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4.1%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72015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$606.0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$2.0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0.3%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632153">
                <a:tc>
                  <a:txBody>
                    <a:bodyPr/>
                    <a:lstStyle/>
                    <a:p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Totals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$606.0 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$24.4</a:t>
                      </a:r>
                      <a:r>
                        <a:rPr lang="en-US" sz="16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4.0%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1524000" y="152403"/>
            <a:ext cx="9144000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FY2024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291973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571499" y="1219200"/>
          <a:ext cx="11049001" cy="4799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356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864269">
                  <a:extLst>
                    <a:ext uri="{9D8B030D-6E8A-4147-A177-3AD203B41FA5}">
                      <a16:colId xmlns:a16="http://schemas.microsoft.com/office/drawing/2014/main" val="883315962"/>
                    </a:ext>
                  </a:extLst>
                </a:gridCol>
                <a:gridCol w="1864269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  <a:gridCol w="1779529">
                  <a:extLst>
                    <a:ext uri="{9D8B030D-6E8A-4147-A177-3AD203B41FA5}">
                      <a16:colId xmlns:a16="http://schemas.microsoft.com/office/drawing/2014/main" val="3214503485"/>
                    </a:ext>
                  </a:extLst>
                </a:gridCol>
                <a:gridCol w="1694789">
                  <a:extLst>
                    <a:ext uri="{9D8B030D-6E8A-4147-A177-3AD203B41FA5}">
                      <a16:colId xmlns:a16="http://schemas.microsoft.com/office/drawing/2014/main" val="140898112"/>
                    </a:ext>
                  </a:extLst>
                </a:gridCol>
                <a:gridCol w="1694789">
                  <a:extLst>
                    <a:ext uri="{9D8B030D-6E8A-4147-A177-3AD203B41FA5}">
                      <a16:colId xmlns:a16="http://schemas.microsoft.com/office/drawing/2014/main" val="705005375"/>
                    </a:ext>
                  </a:extLst>
                </a:gridCol>
              </a:tblGrid>
              <a:tr h="9255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Cost Driver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Projected FY20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Projected FY21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Projected FY22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Projected FY23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Projected FY24 Cost Increase</a:t>
                      </a:r>
                    </a:p>
                  </a:txBody>
                  <a:tcPr marL="51435" marR="51435" marT="25718" marB="25718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57940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Faculty, Staff and GE Salary and Wages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$10.6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$11.6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$7.3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$15.0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36784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Medical Costs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36784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$7.1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($500K)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$1.9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33697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Oregon Paid Leave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$900K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952577"/>
                  </a:ext>
                </a:extLst>
              </a:tr>
              <a:tr h="33697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Blended OPE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$4.0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596002"/>
                  </a:ext>
                </a:extLst>
              </a:tr>
              <a:tr h="59602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$1.2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$1.5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42106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Strategic Investments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$600K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$2.0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9198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Minimum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Wage Increase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$1.0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$1.9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$320K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$257K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037454"/>
                  </a:ext>
                </a:extLst>
              </a:tr>
              <a:tr h="662057">
                <a:tc>
                  <a:txBody>
                    <a:bodyPr/>
                    <a:lstStyle/>
                    <a:p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Total Projected Cost Increases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23.6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$19.0</a:t>
                      </a:r>
                      <a:r>
                        <a:rPr lang="en-US" sz="1600" b="1" i="1" baseline="0" dirty="0">
                          <a:solidFill>
                            <a:schemeClr val="tx1"/>
                          </a:solidFill>
                        </a:rPr>
                        <a:t> million</a:t>
                      </a:r>
                      <a:endParaRPr lang="en-US" sz="16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$10.6</a:t>
                      </a:r>
                      <a:r>
                        <a:rPr lang="en-US" sz="1600" b="1" i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$20.1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>
                          <a:solidFill>
                            <a:schemeClr val="tx1"/>
                          </a:solidFill>
                        </a:rPr>
                        <a:t>$24.4 million</a:t>
                      </a:r>
                    </a:p>
                  </a:txBody>
                  <a:tcPr marL="51435" marR="51435" marT="25718" marB="2571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1524000" y="152403"/>
            <a:ext cx="9144000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Summary – Major FY2024 E&amp;G Fund Cost Drivers</a:t>
            </a:r>
          </a:p>
        </p:txBody>
      </p:sp>
    </p:spTree>
    <p:extLst>
      <p:ext uri="{BB962C8B-B14F-4D97-AF65-F5344CB8AC3E}">
        <p14:creationId xmlns:p14="http://schemas.microsoft.com/office/powerpoint/2010/main" val="4633924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0069B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42263</TotalTime>
  <Words>479</Words>
  <Application>Microsoft Office PowerPoint</Application>
  <PresentationFormat>Widescreen</PresentationFormat>
  <Paragraphs>129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ORSA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Debbie Sharp</cp:lastModifiedBy>
  <cp:revision>1429</cp:revision>
  <cp:lastPrinted>2022-11-18T01:09:11Z</cp:lastPrinted>
  <dcterms:created xsi:type="dcterms:W3CDTF">2006-10-01T23:20:38Z</dcterms:created>
  <dcterms:modified xsi:type="dcterms:W3CDTF">2022-11-18T01:09:13Z</dcterms:modified>
</cp:coreProperties>
</file>