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361" r:id="rId2"/>
    <p:sldId id="444" r:id="rId3"/>
    <p:sldId id="460" r:id="rId4"/>
    <p:sldId id="446" r:id="rId5"/>
    <p:sldId id="447" r:id="rId6"/>
    <p:sldId id="487" r:id="rId7"/>
    <p:sldId id="483" r:id="rId8"/>
    <p:sldId id="457" r:id="rId9"/>
    <p:sldId id="461" r:id="rId10"/>
    <p:sldId id="493" r:id="rId11"/>
    <p:sldId id="484" r:id="rId12"/>
    <p:sldId id="449" r:id="rId13"/>
    <p:sldId id="448" r:id="rId14"/>
    <p:sldId id="450" r:id="rId15"/>
    <p:sldId id="458" r:id="rId16"/>
    <p:sldId id="481" r:id="rId17"/>
    <p:sldId id="476" r:id="rId18"/>
    <p:sldId id="479" r:id="rId19"/>
    <p:sldId id="485" r:id="rId20"/>
    <p:sldId id="478" r:id="rId21"/>
    <p:sldId id="459" r:id="rId22"/>
    <p:sldId id="452" r:id="rId23"/>
    <p:sldId id="475" r:id="rId24"/>
    <p:sldId id="455" r:id="rId25"/>
    <p:sldId id="491" r:id="rId26"/>
    <p:sldId id="492" r:id="rId27"/>
    <p:sldId id="489" r:id="rId28"/>
    <p:sldId id="467" r:id="rId29"/>
    <p:sldId id="494" r:id="rId30"/>
    <p:sldId id="495" r:id="rId31"/>
    <p:sldId id="496" r:id="rId32"/>
    <p:sldId id="473" r:id="rId33"/>
  </p:sldIdLst>
  <p:sldSz cx="9144000" cy="6858000" type="screen4x3"/>
  <p:notesSz cx="70104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434"/>
    <a:srgbClr val="003300"/>
    <a:srgbClr val="FF0000"/>
    <a:srgbClr val="009900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5044" autoAdjust="0"/>
  </p:normalViewPr>
  <p:slideViewPr>
    <p:cSldViewPr>
      <p:cViewPr varScale="1">
        <p:scale>
          <a:sx n="35" d="100"/>
          <a:sy n="35" d="100"/>
        </p:scale>
        <p:origin x="1305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0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4"/>
    </p:cViewPr>
  </p:sorterViewPr>
  <p:notesViewPr>
    <p:cSldViewPr>
      <p:cViewPr varScale="1">
        <p:scale>
          <a:sx n="67" d="100"/>
          <a:sy n="67" d="100"/>
        </p:scale>
        <p:origin x="-1938" y="-11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9F5634-B0B2-4192-9107-3AA496FF89F8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C96D2-834C-4868-AEB1-5229AFDEEA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547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F71E5C1-42FB-4DA5-8DE9-383A35A6BE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0779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3802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172796" indent="-172796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3084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5510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2618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172796" indent="-172796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5575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9942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57C8FC-3F59-4345-9419-B51EDB980EB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4168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6047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0471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3576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583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57C8FC-3F59-4345-9419-B51EDB980EB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5631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778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57C8FC-3F59-4345-9419-B51EDB980EB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1343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1627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5014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6314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1B38CA-6D75-4507-85C1-AEEE134467D1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40768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2562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07554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32056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0370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57C8FC-3F59-4345-9419-B51EDB980EB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96003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48572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94013" y="525463"/>
            <a:ext cx="3508375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14674" y="3329941"/>
            <a:ext cx="6669158" cy="315468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139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172796" indent="-172796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1336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172796" indent="-172796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3323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172796" indent="-172796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4690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172796" indent="-172796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8908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57C8FC-3F59-4345-9419-B51EDB980EB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114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172796" indent="-172796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984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29134-9C90-48A3-B02D-44654E51F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ECFAC-D7C9-4ABC-A4B9-E4E5A7FCF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228600"/>
            <a:ext cx="2152650" cy="5897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305550" cy="5897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33FB8-4483-4E29-B200-1AC5E4F498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4800" y="228600"/>
            <a:ext cx="8610600" cy="5897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FA6B9-FB70-4F96-A900-AFFE0473BD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6899E-5337-4D3D-A914-C14634408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0916E-7EA6-4BEF-9563-501B04C7B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50524-41E4-4599-BBF3-0280814CF9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9CE87-CDCF-4DD4-8D01-F3E4E97A88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24EB-DF99-4028-85D9-83375C0734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B4566-4705-4269-B889-F21F8A6AB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48334-B94D-4D09-9074-E44A08B45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13B09-8967-46B9-9E44-68461953A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8600"/>
            <a:ext cx="8610600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33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8C45DBA-49FB-45B9-BFD9-B227A0A31F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Picture 11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534150"/>
            <a:ext cx="23145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The Size of Campus – Considerations and Analyses</a:t>
            </a:r>
            <a:endParaRPr lang="en-US" sz="3600" dirty="0">
              <a:latin typeface="Calibri" panose="020F050202020403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248400" cy="17526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b="1" dirty="0" smtClean="0">
                <a:latin typeface="Calibri" panose="020F0502020204030204" pitchFamily="34" charset="0"/>
              </a:rPr>
              <a:t>Friday, September 8</a:t>
            </a:r>
            <a:r>
              <a:rPr lang="en-US" sz="2000" b="1" baseline="30000" dirty="0" smtClean="0">
                <a:latin typeface="Calibri" panose="020F0502020204030204" pitchFamily="34" charset="0"/>
              </a:rPr>
              <a:t>th</a:t>
            </a:r>
            <a:r>
              <a:rPr lang="en-US" sz="2000" b="1" dirty="0" smtClean="0">
                <a:latin typeface="Calibri" panose="020F0502020204030204" pitchFamily="34" charset="0"/>
              </a:rPr>
              <a:t>, 2017</a:t>
            </a:r>
          </a:p>
          <a:p>
            <a:pPr marL="0" indent="0" algn="ctr">
              <a:buNone/>
            </a:pPr>
            <a:endParaRPr lang="en-US" sz="2000" dirty="0" smtClean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2000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2000" b="1" dirty="0" smtClean="0">
                <a:latin typeface="Calibri" panose="020F0502020204030204" pitchFamily="34" charset="0"/>
              </a:rPr>
              <a:t>Board of Trustees of the University of Oregon</a:t>
            </a: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71800" y="950312"/>
            <a:ext cx="3200400" cy="61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003300"/>
          </a:solidFill>
          <a:ln w="9525" cap="flat" cmpd="sng" algn="ctr">
            <a:solidFill>
              <a:srgbClr val="00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0" y="6457950"/>
            <a:ext cx="9144000" cy="381000"/>
          </a:xfrm>
          <a:prstGeom prst="rect">
            <a:avLst/>
          </a:prstGeom>
          <a:solidFill>
            <a:srgbClr val="003300"/>
          </a:solidFill>
          <a:ln w="9525" cap="flat" cmpd="sng" algn="ctr">
            <a:solidFill>
              <a:srgbClr val="00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Tuition Revenue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990600"/>
            <a:ext cx="7391400" cy="5198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3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Tuition </a:t>
            </a:r>
            <a:r>
              <a:rPr lang="en-US" sz="3600" dirty="0">
                <a:latin typeface="Calibri" panose="020F0502020204030204" pitchFamily="34" charset="0"/>
                <a:cs typeface="Arial" panose="020B0604020202020204" pitchFamily="34" charset="0"/>
              </a:rPr>
              <a:t>Revenue</a:t>
            </a:r>
            <a:endParaRPr lang="en-US" sz="360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914400"/>
            <a:ext cx="7010400" cy="5585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36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Tuition </a:t>
            </a:r>
            <a:r>
              <a:rPr lang="en-US" sz="3600" dirty="0">
                <a:latin typeface="Calibri" panose="020F0502020204030204" pitchFamily="34" charset="0"/>
                <a:cs typeface="Arial" panose="020B0604020202020204" pitchFamily="34" charset="0"/>
              </a:rPr>
              <a:t>Revenue</a:t>
            </a:r>
            <a:endParaRPr lang="en-US" sz="360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192" y="914400"/>
            <a:ext cx="8193608" cy="551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03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>
                <a:latin typeface="Calibri" panose="020F0502020204030204" pitchFamily="34" charset="0"/>
              </a:rPr>
              <a:t>For each 1% increase in undergraduate tuition, overall revenue increases*:</a:t>
            </a:r>
          </a:p>
          <a:p>
            <a:pPr marL="0" indent="0">
              <a:buNone/>
            </a:pPr>
            <a:endParaRPr lang="en-US" sz="2800" dirty="0" smtClean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dirty="0" smtClean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dirty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dirty="0" smtClean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dirty="0" smtClean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r>
              <a:rPr lang="en-US" sz="2000" dirty="0" smtClean="0">
                <a:latin typeface="Calibri" panose="020F0502020204030204" pitchFamily="34" charset="0"/>
              </a:rPr>
              <a:t>*Totals account for fee remissions and summer revenue</a:t>
            </a:r>
            <a:endParaRPr lang="en-US" sz="2000" dirty="0">
              <a:latin typeface="Calibri" panose="020F050202020403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Tuition Revenue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586964"/>
              </p:ext>
            </p:extLst>
          </p:nvPr>
        </p:nvGraphicFramePr>
        <p:xfrm>
          <a:off x="990600" y="2438400"/>
          <a:ext cx="5943600" cy="2286000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latin typeface="Calibri" panose="020F0502020204030204" pitchFamily="34" charset="0"/>
                        </a:rPr>
                        <a:t> Resident</a:t>
                      </a:r>
                      <a:endParaRPr lang="en-US" sz="2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Calibri" panose="020F0502020204030204" pitchFamily="34" charset="0"/>
                        </a:rPr>
                        <a:t>$800k</a:t>
                      </a:r>
                      <a:endParaRPr lang="en-US" sz="2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latin typeface="Calibri" panose="020F0502020204030204" pitchFamily="34" charset="0"/>
                        </a:rPr>
                        <a:t> Non-resident</a:t>
                      </a:r>
                      <a:endParaRPr lang="en-US" sz="2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Calibri" panose="020F0502020204030204" pitchFamily="34" charset="0"/>
                        </a:rPr>
                        <a:t>$2.5M</a:t>
                      </a:r>
                      <a:endParaRPr lang="en-US" sz="28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55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95400" y="1120914"/>
            <a:ext cx="77247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</a:rPr>
              <a:t>Annual E&amp;G Cost drivers likely to be around $20.5M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 smtClean="0">
              <a:latin typeface="Calibri" panose="020F050202020403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Tuition </a:t>
            </a:r>
            <a:r>
              <a:rPr lang="en-US" sz="3600" dirty="0">
                <a:latin typeface="Calibri" panose="020F0502020204030204" pitchFamily="34" charset="0"/>
                <a:cs typeface="Arial" panose="020B0604020202020204" pitchFamily="34" charset="0"/>
              </a:rPr>
              <a:t>Revenue</a:t>
            </a:r>
            <a:endParaRPr lang="en-US" sz="360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628161"/>
              </p:ext>
            </p:extLst>
          </p:nvPr>
        </p:nvGraphicFramePr>
        <p:xfrm>
          <a:off x="1514446" y="1955125"/>
          <a:ext cx="6172200" cy="4001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49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8104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441703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Percent</a:t>
                      </a:r>
                      <a:r>
                        <a:rPr lang="en-US" sz="1800" b="0" baseline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 Increase</a:t>
                      </a:r>
                    </a:p>
                    <a:p>
                      <a:pPr algn="ctr"/>
                      <a:r>
                        <a:rPr lang="en-US" sz="1600" b="0" i="1" baseline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(Per Student Annually)</a:t>
                      </a:r>
                    </a:p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  <a:p>
                      <a:pPr algn="ctr" fontAlgn="b"/>
                      <a:r>
                        <a:rPr lang="en-US" sz="2000" b="0" i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($650)</a:t>
                      </a:r>
                      <a:endParaRPr lang="en-US" sz="20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  <a:p>
                      <a:pPr algn="ctr" fontAlgn="b"/>
                      <a:r>
                        <a:rPr lang="en-US" sz="2000" b="0" i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($813)</a:t>
                      </a:r>
                      <a:endParaRPr lang="en-US" sz="20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  <a:p>
                      <a:pPr algn="ctr" fontAlgn="b"/>
                      <a:r>
                        <a:rPr lang="en-US" sz="2000" b="0" i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($976)</a:t>
                      </a:r>
                      <a:endParaRPr lang="en-US" sz="20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  <a:p>
                      <a:pPr algn="ctr" fontAlgn="b"/>
                      <a:r>
                        <a:rPr lang="en-US" sz="2000" b="0" i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($1,301)</a:t>
                      </a:r>
                      <a:endParaRPr lang="en-US" sz="20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  <a:p>
                      <a:pPr algn="ctr" fontAlgn="b"/>
                      <a:r>
                        <a:rPr lang="en-US" sz="2000" b="0" i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($1,627)</a:t>
                      </a:r>
                      <a:endParaRPr lang="en-US" sz="20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4838737"/>
                  </a:ext>
                </a:extLst>
              </a:tr>
              <a:tr h="645128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  <a:p>
                      <a:pPr algn="r" fontAlgn="b"/>
                      <a:r>
                        <a:rPr lang="en-US" sz="2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($190)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$6.6M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$7.8M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$9.1M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$11.6M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$14.1M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80385944"/>
                  </a:ext>
                </a:extLst>
              </a:tr>
              <a:tr h="645128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  <a:p>
                      <a:pPr algn="r" fontAlgn="b"/>
                      <a:r>
                        <a:rPr lang="en-US" sz="2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($285)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$7.4M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$8.6M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$9.9M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$12.4M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$14.9M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95157039"/>
                  </a:ext>
                </a:extLst>
              </a:tr>
              <a:tr h="645128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  <a:p>
                      <a:pPr algn="r" fontAlgn="b"/>
                      <a:r>
                        <a:rPr lang="en-US" sz="2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($380)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$8.1M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$9.4M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$10.6M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$13.2M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$15.7M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76283799"/>
                  </a:ext>
                </a:extLst>
              </a:tr>
              <a:tr h="62480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  <a:p>
                      <a:pPr algn="r" fontAlgn="b"/>
                      <a:r>
                        <a:rPr lang="en-US" sz="2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($475)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$8.9M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$10.1M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$11.4M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$13.9M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$16.5M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0170399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429000" y="1600200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libri" panose="020F0502020204030204" pitchFamily="34" charset="0"/>
              </a:rPr>
              <a:t>Non-resident Tuition Rate Increase</a:t>
            </a:r>
            <a:endParaRPr lang="en-US" sz="2000" b="1" dirty="0">
              <a:latin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-1057244" y="4154245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alibri" panose="020F0502020204030204" pitchFamily="34" charset="0"/>
              </a:rPr>
              <a:t>R</a:t>
            </a:r>
            <a:r>
              <a:rPr lang="en-US" sz="2000" b="1" dirty="0" smtClean="0">
                <a:latin typeface="Calibri" panose="020F0502020204030204" pitchFamily="34" charset="0"/>
              </a:rPr>
              <a:t>esident Tuition Rate Increase</a:t>
            </a:r>
            <a:endParaRPr lang="en-US" sz="2000" b="1" dirty="0">
              <a:latin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706687" y="1952279"/>
            <a:ext cx="1971646" cy="4007584"/>
          </a:xfrm>
          <a:prstGeom prst="rect">
            <a:avLst/>
          </a:prstGeom>
          <a:solidFill>
            <a:schemeClr val="bg1">
              <a:lumMod val="65000"/>
              <a:alpha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734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381000" y="3048000"/>
            <a:ext cx="6019800" cy="5334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265237"/>
            <a:ext cx="8496300" cy="5364163"/>
          </a:xfrm>
        </p:spPr>
        <p:txBody>
          <a:bodyPr>
            <a:normAutofit/>
          </a:bodyPr>
          <a:lstStyle/>
          <a:p>
            <a:pPr>
              <a:spcBef>
                <a:spcPts val="15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 Cost Drivers</a:t>
            </a:r>
          </a:p>
          <a:p>
            <a:pPr>
              <a:spcBef>
                <a:spcPts val="15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 Tuition Revenue</a:t>
            </a:r>
          </a:p>
          <a:p>
            <a:pPr>
              <a:spcBef>
                <a:spcPts val="15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Potential Ways to Close the Gap</a:t>
            </a:r>
          </a:p>
          <a:p>
            <a:pPr>
              <a:spcBef>
                <a:spcPts val="15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 Campus Growth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42900" y="228600"/>
            <a:ext cx="8496300" cy="609600"/>
          </a:xfrm>
          <a:solidFill>
            <a:srgbClr val="003300"/>
          </a:solidFill>
          <a:ln>
            <a:solidFill>
              <a:srgbClr val="003300"/>
            </a:solidFill>
          </a:ln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  <a:latin typeface="Calibri" panose="020F0502020204030204" pitchFamily="34" charset="0"/>
              </a:rPr>
              <a:t>Agenda </a:t>
            </a:r>
            <a:endParaRPr lang="en-US" sz="2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9000" y="6384325"/>
            <a:ext cx="1600200" cy="3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5854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381000" y="1112838"/>
            <a:ext cx="8267700" cy="3840162"/>
          </a:xfrm>
        </p:spPr>
        <p:txBody>
          <a:bodyPr>
            <a:noAutofit/>
          </a:bodyPr>
          <a:lstStyle/>
          <a:p>
            <a:r>
              <a:rPr lang="en-US" sz="2800" dirty="0">
                <a:latin typeface="Calibri" panose="020F0502020204030204" pitchFamily="34" charset="0"/>
              </a:rPr>
              <a:t>New and Expanded Graduate </a:t>
            </a:r>
            <a:r>
              <a:rPr lang="en-US" sz="2800" dirty="0" smtClean="0">
                <a:latin typeface="Calibri" panose="020F0502020204030204" pitchFamily="34" charset="0"/>
              </a:rPr>
              <a:t>Programs</a:t>
            </a:r>
            <a:endParaRPr lang="en-US" sz="28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latin typeface="Calibri" panose="020F0502020204030204" pitchFamily="34" charset="0"/>
            </a:endParaRPr>
          </a:p>
          <a:p>
            <a:pPr lvl="1"/>
            <a:r>
              <a:rPr lang="en-US" sz="2400" dirty="0" smtClean="0">
                <a:latin typeface="Calibri" panose="020F0502020204030204" pitchFamily="34" charset="0"/>
              </a:rPr>
              <a:t>Expanded graduate revenue from programs in Business, Journalism and Design launched</a:t>
            </a:r>
          </a:p>
          <a:p>
            <a:pPr lvl="1"/>
            <a:endParaRPr lang="en-US" sz="2400" dirty="0">
              <a:latin typeface="Calibri" panose="020F0502020204030204" pitchFamily="34" charset="0"/>
            </a:endParaRPr>
          </a:p>
          <a:p>
            <a:pPr lvl="1"/>
            <a:r>
              <a:rPr lang="en-US" sz="2400" dirty="0" smtClean="0">
                <a:latin typeface="Calibri" panose="020F0502020204030204" pitchFamily="34" charset="0"/>
              </a:rPr>
              <a:t>After accounting for necessary teaching and administrative costs, new net revenue from all programs likely to be around $1 million</a:t>
            </a:r>
            <a:endParaRPr lang="en-US" sz="2400" dirty="0">
              <a:latin typeface="Calibri" panose="020F0502020204030204" pitchFamily="34" charset="0"/>
            </a:endParaRPr>
          </a:p>
          <a:p>
            <a:pPr lvl="1"/>
            <a:endParaRPr lang="en-US" sz="1600" dirty="0">
              <a:latin typeface="Calibri" panose="020F050202020403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304800" y="0"/>
            <a:ext cx="8610600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9pPr>
          </a:lstStyle>
          <a:p>
            <a:pPr algn="l"/>
            <a:r>
              <a:rPr lang="en-US" sz="3600" kern="0" dirty="0" smtClean="0">
                <a:latin typeface="Calibri" panose="020F0502020204030204" pitchFamily="34" charset="0"/>
                <a:cs typeface="Arial" panose="020B0604020202020204" pitchFamily="34" charset="0"/>
              </a:rPr>
              <a:t>Potential Ways to Close the Gap</a:t>
            </a:r>
          </a:p>
        </p:txBody>
      </p:sp>
    </p:spTree>
    <p:extLst>
      <p:ext uri="{BB962C8B-B14F-4D97-AF65-F5344CB8AC3E}">
        <p14:creationId xmlns:p14="http://schemas.microsoft.com/office/powerpoint/2010/main" val="7873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723900" y="685800"/>
            <a:ext cx="7772400" cy="5844381"/>
          </a:xfrm>
        </p:spPr>
        <p:txBody>
          <a:bodyPr/>
          <a:lstStyle/>
          <a:p>
            <a:pPr lvl="1"/>
            <a:endParaRPr lang="en-US" sz="1500" dirty="0">
              <a:latin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</a:rPr>
              <a:t>Further Cost </a:t>
            </a:r>
            <a:r>
              <a:rPr lang="en-US" dirty="0" smtClean="0">
                <a:latin typeface="Calibri" panose="020F0502020204030204" pitchFamily="34" charset="0"/>
              </a:rPr>
              <a:t>Cutting / Efficiencies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Historical Cost Cutting already incorporated into budgets:</a:t>
            </a:r>
          </a:p>
          <a:p>
            <a:pPr lvl="2"/>
            <a:r>
              <a:rPr lang="en-US" dirty="0" smtClean="0">
                <a:latin typeface="Calibri" panose="020F0502020204030204" pitchFamily="34" charset="0"/>
              </a:rPr>
              <a:t>FY17 Administrative Cuts - $3.0M</a:t>
            </a:r>
          </a:p>
          <a:p>
            <a:pPr lvl="2"/>
            <a:r>
              <a:rPr lang="en-US" dirty="0" smtClean="0">
                <a:latin typeface="Calibri" panose="020F0502020204030204" pitchFamily="34" charset="0"/>
              </a:rPr>
              <a:t>FY17 CAS Cost Cut - $3.3M</a:t>
            </a:r>
          </a:p>
          <a:p>
            <a:pPr lvl="2"/>
            <a:r>
              <a:rPr lang="en-US" dirty="0" smtClean="0">
                <a:latin typeface="Calibri" panose="020F0502020204030204" pitchFamily="34" charset="0"/>
              </a:rPr>
              <a:t>FY18 Presidential Directed Cuts- $4.5M</a:t>
            </a:r>
          </a:p>
          <a:p>
            <a:pPr lvl="2"/>
            <a:r>
              <a:rPr lang="en-US" dirty="0" smtClean="0">
                <a:latin typeface="Calibri" panose="020F0502020204030204" pitchFamily="34" charset="0"/>
              </a:rPr>
              <a:t>FY15 - FY18 Efficiencies Savings - $8.8M one time; $4.6 M - $5.6M recurring</a:t>
            </a:r>
          </a:p>
          <a:p>
            <a:pPr lvl="1"/>
            <a:endParaRPr lang="en-US" dirty="0" smtClean="0">
              <a:latin typeface="Calibri" panose="020F0502020204030204" pitchFamily="34" charset="0"/>
            </a:endParaRP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University will continue to actively look for ways to operate more efficiently  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304800" y="0"/>
            <a:ext cx="8610600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9pPr>
          </a:lstStyle>
          <a:p>
            <a:pPr algn="l"/>
            <a:r>
              <a:rPr lang="en-US" sz="3600" kern="0" dirty="0" smtClean="0">
                <a:latin typeface="Calibri" panose="020F0502020204030204" pitchFamily="34" charset="0"/>
                <a:cs typeface="Arial" panose="020B0604020202020204" pitchFamily="34" charset="0"/>
              </a:rPr>
              <a:t>Potential Ways to Close the Gap</a:t>
            </a:r>
          </a:p>
        </p:txBody>
      </p:sp>
    </p:spTree>
    <p:extLst>
      <p:ext uri="{BB962C8B-B14F-4D97-AF65-F5344CB8AC3E}">
        <p14:creationId xmlns:p14="http://schemas.microsoft.com/office/powerpoint/2010/main" val="3376880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Potential Ways to Close the Gap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990600"/>
            <a:ext cx="7772400" cy="5466970"/>
          </a:xfrm>
        </p:spPr>
      </p:pic>
    </p:spTree>
    <p:extLst>
      <p:ext uri="{BB962C8B-B14F-4D97-AF65-F5344CB8AC3E}">
        <p14:creationId xmlns:p14="http://schemas.microsoft.com/office/powerpoint/2010/main" val="217177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Potential Ways to Close the Gap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990600"/>
            <a:ext cx="7583356" cy="5334000"/>
          </a:xfrm>
        </p:spPr>
      </p:pic>
    </p:spTree>
    <p:extLst>
      <p:ext uri="{BB962C8B-B14F-4D97-AF65-F5344CB8AC3E}">
        <p14:creationId xmlns:p14="http://schemas.microsoft.com/office/powerpoint/2010/main" val="206648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265237"/>
            <a:ext cx="8496300" cy="5364163"/>
          </a:xfrm>
        </p:spPr>
        <p:txBody>
          <a:bodyPr>
            <a:normAutofit/>
          </a:bodyPr>
          <a:lstStyle/>
          <a:p>
            <a:pPr>
              <a:spcBef>
                <a:spcPts val="15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 Cost Drivers</a:t>
            </a:r>
          </a:p>
          <a:p>
            <a:pPr>
              <a:spcBef>
                <a:spcPts val="15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 Tuition Revenue</a:t>
            </a:r>
          </a:p>
          <a:p>
            <a:pPr>
              <a:spcBef>
                <a:spcPts val="15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 Potential Ways to Close the Gap</a:t>
            </a:r>
          </a:p>
          <a:p>
            <a:pPr>
              <a:spcBef>
                <a:spcPts val="15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 Campus Growth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42900" y="228600"/>
            <a:ext cx="8496300" cy="609600"/>
          </a:xfrm>
          <a:solidFill>
            <a:srgbClr val="003300"/>
          </a:solidFill>
          <a:ln>
            <a:solidFill>
              <a:srgbClr val="003300"/>
            </a:solidFill>
          </a:ln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  <a:latin typeface="Calibri" panose="020F0502020204030204" pitchFamily="34" charset="0"/>
              </a:rPr>
              <a:t>Agenda </a:t>
            </a:r>
            <a:endParaRPr lang="en-US" sz="2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9000" y="6384325"/>
            <a:ext cx="1600200" cy="3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78073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762000" y="1112838"/>
            <a:ext cx="7696200" cy="467836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>
                <a:latin typeface="Calibri" panose="020F0502020204030204" pitchFamily="34" charset="0"/>
              </a:rPr>
              <a:t>Expand Online Education</a:t>
            </a:r>
          </a:p>
          <a:p>
            <a:pPr lvl="1">
              <a:spcBef>
                <a:spcPts val="1200"/>
              </a:spcBef>
            </a:pPr>
            <a:endParaRPr lang="en-US" sz="1500" dirty="0">
              <a:latin typeface="Calibri" panose="020F0502020204030204" pitchFamily="34" charset="0"/>
            </a:endParaRPr>
          </a:p>
          <a:p>
            <a:pPr lvl="1">
              <a:spcBef>
                <a:spcPts val="1200"/>
              </a:spcBef>
            </a:pPr>
            <a:r>
              <a:rPr lang="en-US" dirty="0" smtClean="0">
                <a:latin typeface="Calibri" panose="020F0502020204030204" pitchFamily="34" charset="0"/>
              </a:rPr>
              <a:t>College of Arts and Sciences (CAS) </a:t>
            </a:r>
            <a:r>
              <a:rPr lang="en-US" dirty="0">
                <a:latin typeface="Calibri" panose="020F0502020204030204" pitchFamily="34" charset="0"/>
              </a:rPr>
              <a:t>currently developing online options for current courses</a:t>
            </a:r>
          </a:p>
          <a:p>
            <a:pPr lvl="1">
              <a:spcBef>
                <a:spcPts val="1200"/>
              </a:spcBef>
            </a:pPr>
            <a:r>
              <a:rPr lang="en-US" dirty="0">
                <a:latin typeface="Calibri" panose="020F0502020204030204" pitchFamily="34" charset="0"/>
              </a:rPr>
              <a:t>TBD, but will require significant upfront </a:t>
            </a:r>
            <a:r>
              <a:rPr lang="en-US" dirty="0" smtClean="0">
                <a:latin typeface="Calibri" panose="020F0502020204030204" pitchFamily="34" charset="0"/>
              </a:rPr>
              <a:t>investment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latin typeface="Calibri" panose="020F0502020204030204" pitchFamily="34" charset="0"/>
              </a:rPr>
              <a:t>Coordination of online education assigned to Provost office and investment funds identified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304800" y="0"/>
            <a:ext cx="8610600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9pPr>
          </a:lstStyle>
          <a:p>
            <a:pPr algn="l"/>
            <a:r>
              <a:rPr lang="en-US" sz="3600" kern="0" dirty="0" smtClean="0">
                <a:latin typeface="Calibri" panose="020F0502020204030204" pitchFamily="34" charset="0"/>
                <a:cs typeface="Arial" panose="020B0604020202020204" pitchFamily="34" charset="0"/>
              </a:rPr>
              <a:t>Potential Ways to Close the Gap</a:t>
            </a:r>
          </a:p>
        </p:txBody>
      </p:sp>
    </p:spTree>
    <p:extLst>
      <p:ext uri="{BB962C8B-B14F-4D97-AF65-F5344CB8AC3E}">
        <p14:creationId xmlns:p14="http://schemas.microsoft.com/office/powerpoint/2010/main" val="1737415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381000" y="3886200"/>
            <a:ext cx="5410200" cy="5334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265237"/>
            <a:ext cx="8496300" cy="5364163"/>
          </a:xfrm>
        </p:spPr>
        <p:txBody>
          <a:bodyPr>
            <a:normAutofit/>
          </a:bodyPr>
          <a:lstStyle/>
          <a:p>
            <a:pPr>
              <a:spcBef>
                <a:spcPts val="15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 Cost Drivers</a:t>
            </a:r>
          </a:p>
          <a:p>
            <a:pPr>
              <a:spcBef>
                <a:spcPts val="15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 Tuition Revenue</a:t>
            </a:r>
          </a:p>
          <a:p>
            <a:pPr>
              <a:spcBef>
                <a:spcPts val="15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 Potential Ways to Close the Gap</a:t>
            </a:r>
            <a:endParaRPr lang="en-US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>
              <a:spcBef>
                <a:spcPts val="15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Campus Growth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42900" y="228600"/>
            <a:ext cx="8496300" cy="609600"/>
          </a:xfrm>
          <a:solidFill>
            <a:srgbClr val="003300"/>
          </a:solidFill>
          <a:ln>
            <a:solidFill>
              <a:srgbClr val="003300"/>
            </a:solidFill>
          </a:ln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  <a:latin typeface="Calibri" panose="020F0502020204030204" pitchFamily="34" charset="0"/>
              </a:rPr>
              <a:t>Agenda </a:t>
            </a:r>
            <a:endParaRPr lang="en-US" sz="2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9000" y="6384325"/>
            <a:ext cx="1600200" cy="3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324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0"/>
            <a:ext cx="7696200" cy="5610211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Campus Growth</a:t>
            </a:r>
          </a:p>
        </p:txBody>
      </p:sp>
    </p:spTree>
    <p:extLst>
      <p:ext uri="{BB962C8B-B14F-4D97-AF65-F5344CB8AC3E}">
        <p14:creationId xmlns:p14="http://schemas.microsoft.com/office/powerpoint/2010/main" val="60794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Campus Growth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33400" y="639762"/>
            <a:ext cx="8610600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9pPr>
          </a:lstStyle>
          <a:p>
            <a:pPr algn="l"/>
            <a:r>
              <a:rPr lang="en-US" sz="3200" b="0" kern="0" dirty="0" smtClean="0">
                <a:latin typeface="Calibri" panose="020F0502020204030204" pitchFamily="34" charset="0"/>
                <a:cs typeface="Arial" panose="020B0604020202020204" pitchFamily="34" charset="0"/>
              </a:rPr>
              <a:t>Financial Impact of Growth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7312210"/>
              </p:ext>
            </p:extLst>
          </p:nvPr>
        </p:nvGraphicFramePr>
        <p:xfrm>
          <a:off x="609600" y="1813560"/>
          <a:ext cx="8001000" cy="291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xmlns="" val="3781524584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xmlns="" val="1199477974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xmlns="" val="2755805797"/>
                    </a:ext>
                  </a:extLst>
                </a:gridCol>
              </a:tblGrid>
              <a:tr h="482986">
                <a:tc>
                  <a:txBody>
                    <a:bodyPr/>
                    <a:lstStyle/>
                    <a:p>
                      <a:pPr algn="ctr"/>
                      <a:endParaRPr lang="en-US" sz="2300" dirty="0" smtClean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Calibri" panose="020F0502020204030204" pitchFamily="34" charset="0"/>
                        </a:rPr>
                        <a:t>Resident</a:t>
                      </a:r>
                      <a:endParaRPr lang="en-US" sz="23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Calibri" panose="020F0502020204030204" pitchFamily="34" charset="0"/>
                        </a:rPr>
                        <a:t>Non-Resident</a:t>
                      </a:r>
                      <a:endParaRPr lang="en-US" sz="23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4838737"/>
                  </a:ext>
                </a:extLst>
              </a:tr>
              <a:tr h="78193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Number of Additional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New S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tudents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100</a:t>
                      </a:r>
                      <a:endParaRPr lang="en-US" sz="24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100</a:t>
                      </a:r>
                      <a:endParaRPr lang="en-US" sz="24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80385944"/>
                  </a:ext>
                </a:extLst>
              </a:tr>
              <a:tr h="69049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Tuition Per Student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$9,495</a:t>
                      </a:r>
                      <a:endParaRPr lang="en-US" sz="24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$32,535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95157039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Gross Tuition Revenue</a:t>
                      </a:r>
                    </a:p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(Net of fee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remissions)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$854,550</a:t>
                      </a:r>
                      <a:endParaRPr lang="en-US" sz="24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$2,928,150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76283799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9600" y="4963924"/>
            <a:ext cx="80772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300" dirty="0" smtClean="0">
                <a:latin typeface="Calibri" panose="020F0502020204030204" pitchFamily="34" charset="0"/>
              </a:rPr>
              <a:t>These totals represent gross revenue and do not account for costs.</a:t>
            </a:r>
            <a:endParaRPr lang="en-US" sz="23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1524000"/>
            <a:ext cx="8534400" cy="5029200"/>
          </a:xfrm>
        </p:spPr>
        <p:txBody>
          <a:bodyPr/>
          <a:lstStyle/>
          <a:p>
            <a:pPr lvl="1"/>
            <a:r>
              <a:rPr lang="en-US" dirty="0" smtClean="0">
                <a:latin typeface="Calibri" panose="020F0502020204030204" pitchFamily="34" charset="0"/>
                <a:cs typeface="Arial" panose="020B0604020202020204" pitchFamily="34" charset="0"/>
              </a:rPr>
              <a:t>Assumed </a:t>
            </a:r>
            <a:r>
              <a:rPr lang="en-US" dirty="0">
                <a:latin typeface="Calibri" panose="020F0502020204030204" pitchFamily="34" charset="0"/>
                <a:cs typeface="Arial" panose="020B0604020202020204" pitchFamily="34" charset="0"/>
              </a:rPr>
              <a:t>Growth </a:t>
            </a:r>
            <a:r>
              <a:rPr lang="en-US" dirty="0" smtClean="0">
                <a:latin typeface="Calibri" panose="020F0502020204030204" pitchFamily="34" charset="0"/>
                <a:cs typeface="Arial" panose="020B0604020202020204" pitchFamily="34" charset="0"/>
              </a:rPr>
              <a:t>– adding 3,000 </a:t>
            </a:r>
            <a:r>
              <a:rPr lang="en-US" dirty="0">
                <a:latin typeface="Calibri" panose="020F0502020204030204" pitchFamily="34" charset="0"/>
                <a:cs typeface="Arial" panose="020B0604020202020204" pitchFamily="34" charset="0"/>
              </a:rPr>
              <a:t>students over </a:t>
            </a:r>
            <a:r>
              <a:rPr lang="en-US" dirty="0" smtClean="0">
                <a:latin typeface="Calibri" panose="020F0502020204030204" pitchFamily="34" charset="0"/>
                <a:cs typeface="Arial" panose="020B0604020202020204" pitchFamily="34" charset="0"/>
              </a:rPr>
              <a:t>a period of eight years</a:t>
            </a:r>
            <a:endParaRPr lang="en-US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en-US" dirty="0" smtClean="0">
              <a:latin typeface="Calibri" panose="020F0502020204030204" pitchFamily="34" charset="0"/>
            </a:endParaRP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Necessary </a:t>
            </a:r>
            <a:r>
              <a:rPr lang="en-US" dirty="0">
                <a:latin typeface="Calibri" panose="020F0502020204030204" pitchFamily="34" charset="0"/>
              </a:rPr>
              <a:t>investments</a:t>
            </a:r>
            <a:endParaRPr lang="en-US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Recruiting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Classroom/Faculty Office Building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Additional new residence hall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Variable Costs</a:t>
            </a:r>
          </a:p>
          <a:p>
            <a:pPr marL="0" indent="0">
              <a:buNone/>
            </a:pPr>
            <a:endParaRPr lang="en-US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258762"/>
            <a:ext cx="8610600" cy="1112838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Campus Growth</a:t>
            </a:r>
            <a:b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</a:br>
            <a:endParaRPr lang="en-US" sz="36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8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united states state map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31"/>
          <a:stretch/>
        </p:blipFill>
        <p:spPr bwMode="auto">
          <a:xfrm>
            <a:off x="304800" y="914400"/>
            <a:ext cx="8572500" cy="586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304800" y="228600"/>
            <a:ext cx="60244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/>
              <a:t>Recruiter Locations: </a:t>
            </a:r>
            <a:r>
              <a:rPr lang="en-US" sz="2000" dirty="0" smtClean="0"/>
              <a:t>Fall 2017 Cycle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3388360" y="710000"/>
            <a:ext cx="21002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Three Regional Recruiters</a:t>
            </a:r>
            <a:endParaRPr lang="en-US" sz="1200" dirty="0"/>
          </a:p>
        </p:txBody>
      </p:sp>
      <p:sp>
        <p:nvSpPr>
          <p:cNvPr id="8" name="Freeform 7"/>
          <p:cNvSpPr/>
          <p:nvPr/>
        </p:nvSpPr>
        <p:spPr>
          <a:xfrm>
            <a:off x="506730" y="1442085"/>
            <a:ext cx="1263015" cy="1093470"/>
          </a:xfrm>
          <a:custGeom>
            <a:avLst/>
            <a:gdLst>
              <a:gd name="connsiteX0" fmla="*/ 308610 w 1263015"/>
              <a:gd name="connsiteY0" fmla="*/ 0 h 1093470"/>
              <a:gd name="connsiteX1" fmla="*/ 259080 w 1263015"/>
              <a:gd name="connsiteY1" fmla="*/ 129540 h 1093470"/>
              <a:gd name="connsiteX2" fmla="*/ 285750 w 1263015"/>
              <a:gd name="connsiteY2" fmla="*/ 192405 h 1093470"/>
              <a:gd name="connsiteX3" fmla="*/ 222885 w 1263015"/>
              <a:gd name="connsiteY3" fmla="*/ 224790 h 1093470"/>
              <a:gd name="connsiteX4" fmla="*/ 154305 w 1263015"/>
              <a:gd name="connsiteY4" fmla="*/ 379095 h 1093470"/>
              <a:gd name="connsiteX5" fmla="*/ 137160 w 1263015"/>
              <a:gd name="connsiteY5" fmla="*/ 390525 h 1093470"/>
              <a:gd name="connsiteX6" fmla="*/ 129540 w 1263015"/>
              <a:gd name="connsiteY6" fmla="*/ 462915 h 1093470"/>
              <a:gd name="connsiteX7" fmla="*/ 78105 w 1263015"/>
              <a:gd name="connsiteY7" fmla="*/ 561975 h 1093470"/>
              <a:gd name="connsiteX8" fmla="*/ 0 w 1263015"/>
              <a:gd name="connsiteY8" fmla="*/ 596265 h 1093470"/>
              <a:gd name="connsiteX9" fmla="*/ 11430 w 1263015"/>
              <a:gd name="connsiteY9" fmla="*/ 834390 h 1093470"/>
              <a:gd name="connsiteX10" fmla="*/ 1005840 w 1263015"/>
              <a:gd name="connsiteY10" fmla="*/ 1093470 h 1093470"/>
              <a:gd name="connsiteX11" fmla="*/ 1123950 w 1263015"/>
              <a:gd name="connsiteY11" fmla="*/ 704850 h 1093470"/>
              <a:gd name="connsiteX12" fmla="*/ 1108710 w 1263015"/>
              <a:gd name="connsiteY12" fmla="*/ 609600 h 1093470"/>
              <a:gd name="connsiteX13" fmla="*/ 1243965 w 1263015"/>
              <a:gd name="connsiteY13" fmla="*/ 434340 h 1093470"/>
              <a:gd name="connsiteX14" fmla="*/ 1263015 w 1263015"/>
              <a:gd name="connsiteY14" fmla="*/ 358140 h 1093470"/>
              <a:gd name="connsiteX15" fmla="*/ 1209675 w 1263015"/>
              <a:gd name="connsiteY15" fmla="*/ 314325 h 1093470"/>
              <a:gd name="connsiteX16" fmla="*/ 1026795 w 1263015"/>
              <a:gd name="connsiteY16" fmla="*/ 276225 h 1093470"/>
              <a:gd name="connsiteX17" fmla="*/ 922020 w 1263015"/>
              <a:gd name="connsiteY17" fmla="*/ 257175 h 1093470"/>
              <a:gd name="connsiteX18" fmla="*/ 880110 w 1263015"/>
              <a:gd name="connsiteY18" fmla="*/ 274320 h 1093470"/>
              <a:gd name="connsiteX19" fmla="*/ 746760 w 1263015"/>
              <a:gd name="connsiteY19" fmla="*/ 260985 h 1093470"/>
              <a:gd name="connsiteX20" fmla="*/ 636270 w 1263015"/>
              <a:gd name="connsiteY20" fmla="*/ 228600 h 1093470"/>
              <a:gd name="connsiteX21" fmla="*/ 398145 w 1263015"/>
              <a:gd name="connsiteY21" fmla="*/ 139065 h 1093470"/>
              <a:gd name="connsiteX22" fmla="*/ 417195 w 1263015"/>
              <a:gd name="connsiteY22" fmla="*/ 76200 h 1093470"/>
              <a:gd name="connsiteX23" fmla="*/ 308610 w 1263015"/>
              <a:gd name="connsiteY23" fmla="*/ 0 h 1093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263015" h="1093470">
                <a:moveTo>
                  <a:pt x="308610" y="0"/>
                </a:moveTo>
                <a:lnTo>
                  <a:pt x="259080" y="129540"/>
                </a:lnTo>
                <a:lnTo>
                  <a:pt x="285750" y="192405"/>
                </a:lnTo>
                <a:lnTo>
                  <a:pt x="222885" y="224790"/>
                </a:lnTo>
                <a:lnTo>
                  <a:pt x="154305" y="379095"/>
                </a:lnTo>
                <a:lnTo>
                  <a:pt x="137160" y="390525"/>
                </a:lnTo>
                <a:lnTo>
                  <a:pt x="129540" y="462915"/>
                </a:lnTo>
                <a:lnTo>
                  <a:pt x="78105" y="561975"/>
                </a:lnTo>
                <a:lnTo>
                  <a:pt x="0" y="596265"/>
                </a:lnTo>
                <a:lnTo>
                  <a:pt x="11430" y="834390"/>
                </a:lnTo>
                <a:lnTo>
                  <a:pt x="1005840" y="1093470"/>
                </a:lnTo>
                <a:lnTo>
                  <a:pt x="1123950" y="704850"/>
                </a:lnTo>
                <a:lnTo>
                  <a:pt x="1108710" y="609600"/>
                </a:lnTo>
                <a:lnTo>
                  <a:pt x="1243965" y="434340"/>
                </a:lnTo>
                <a:lnTo>
                  <a:pt x="1263015" y="358140"/>
                </a:lnTo>
                <a:lnTo>
                  <a:pt x="1209675" y="314325"/>
                </a:lnTo>
                <a:lnTo>
                  <a:pt x="1026795" y="276225"/>
                </a:lnTo>
                <a:lnTo>
                  <a:pt x="922020" y="257175"/>
                </a:lnTo>
                <a:lnTo>
                  <a:pt x="880110" y="274320"/>
                </a:lnTo>
                <a:lnTo>
                  <a:pt x="746760" y="260985"/>
                </a:lnTo>
                <a:lnTo>
                  <a:pt x="636270" y="228600"/>
                </a:lnTo>
                <a:lnTo>
                  <a:pt x="398145" y="139065"/>
                </a:lnTo>
                <a:lnTo>
                  <a:pt x="417195" y="76200"/>
                </a:lnTo>
                <a:lnTo>
                  <a:pt x="308610" y="0"/>
                </a:lnTo>
                <a:close/>
              </a:path>
            </a:pathLst>
          </a:custGeom>
          <a:solidFill>
            <a:srgbClr val="00B050">
              <a:alpha val="50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88620" y="2270760"/>
            <a:ext cx="1314450" cy="2232660"/>
          </a:xfrm>
          <a:custGeom>
            <a:avLst/>
            <a:gdLst>
              <a:gd name="connsiteX0" fmla="*/ 118110 w 1314450"/>
              <a:gd name="connsiteY0" fmla="*/ 0 h 2232660"/>
              <a:gd name="connsiteX1" fmla="*/ 76200 w 1314450"/>
              <a:gd name="connsiteY1" fmla="*/ 213360 h 2232660"/>
              <a:gd name="connsiteX2" fmla="*/ 30480 w 1314450"/>
              <a:gd name="connsiteY2" fmla="*/ 194310 h 2232660"/>
              <a:gd name="connsiteX3" fmla="*/ 0 w 1314450"/>
              <a:gd name="connsiteY3" fmla="*/ 285750 h 2232660"/>
              <a:gd name="connsiteX4" fmla="*/ 99060 w 1314450"/>
              <a:gd name="connsiteY4" fmla="*/ 594360 h 2232660"/>
              <a:gd name="connsiteX5" fmla="*/ 53340 w 1314450"/>
              <a:gd name="connsiteY5" fmla="*/ 769620 h 2232660"/>
              <a:gd name="connsiteX6" fmla="*/ 99060 w 1314450"/>
              <a:gd name="connsiteY6" fmla="*/ 845820 h 2232660"/>
              <a:gd name="connsiteX7" fmla="*/ 137160 w 1314450"/>
              <a:gd name="connsiteY7" fmla="*/ 864870 h 2232660"/>
              <a:gd name="connsiteX8" fmla="*/ 167640 w 1314450"/>
              <a:gd name="connsiteY8" fmla="*/ 800100 h 2232660"/>
              <a:gd name="connsiteX9" fmla="*/ 220980 w 1314450"/>
              <a:gd name="connsiteY9" fmla="*/ 834390 h 2232660"/>
              <a:gd name="connsiteX10" fmla="*/ 243840 w 1314450"/>
              <a:gd name="connsiteY10" fmla="*/ 956310 h 2232660"/>
              <a:gd name="connsiteX11" fmla="*/ 137160 w 1314450"/>
              <a:gd name="connsiteY11" fmla="*/ 902970 h 2232660"/>
              <a:gd name="connsiteX12" fmla="*/ 148590 w 1314450"/>
              <a:gd name="connsiteY12" fmla="*/ 986790 h 2232660"/>
              <a:gd name="connsiteX13" fmla="*/ 171450 w 1314450"/>
              <a:gd name="connsiteY13" fmla="*/ 1082040 h 2232660"/>
              <a:gd name="connsiteX14" fmla="*/ 217170 w 1314450"/>
              <a:gd name="connsiteY14" fmla="*/ 1127760 h 2232660"/>
              <a:gd name="connsiteX15" fmla="*/ 133350 w 1314450"/>
              <a:gd name="connsiteY15" fmla="*/ 1146810 h 2232660"/>
              <a:gd name="connsiteX16" fmla="*/ 209550 w 1314450"/>
              <a:gd name="connsiteY16" fmla="*/ 1363980 h 2232660"/>
              <a:gd name="connsiteX17" fmla="*/ 285750 w 1314450"/>
              <a:gd name="connsiteY17" fmla="*/ 1485900 h 2232660"/>
              <a:gd name="connsiteX18" fmla="*/ 274320 w 1314450"/>
              <a:gd name="connsiteY18" fmla="*/ 1550670 h 2232660"/>
              <a:gd name="connsiteX19" fmla="*/ 259080 w 1314450"/>
              <a:gd name="connsiteY19" fmla="*/ 1577340 h 2232660"/>
              <a:gd name="connsiteX20" fmla="*/ 297180 w 1314450"/>
              <a:gd name="connsiteY20" fmla="*/ 1645920 h 2232660"/>
              <a:gd name="connsiteX21" fmla="*/ 361950 w 1314450"/>
              <a:gd name="connsiteY21" fmla="*/ 1664970 h 2232660"/>
              <a:gd name="connsiteX22" fmla="*/ 636270 w 1314450"/>
              <a:gd name="connsiteY22" fmla="*/ 1912620 h 2232660"/>
              <a:gd name="connsiteX23" fmla="*/ 681990 w 1314450"/>
              <a:gd name="connsiteY23" fmla="*/ 1985010 h 2232660"/>
              <a:gd name="connsiteX24" fmla="*/ 720090 w 1314450"/>
              <a:gd name="connsiteY24" fmla="*/ 2118360 h 2232660"/>
              <a:gd name="connsiteX25" fmla="*/ 697230 w 1314450"/>
              <a:gd name="connsiteY25" fmla="*/ 2152650 h 2232660"/>
              <a:gd name="connsiteX26" fmla="*/ 1169670 w 1314450"/>
              <a:gd name="connsiteY26" fmla="*/ 2232660 h 2232660"/>
              <a:gd name="connsiteX27" fmla="*/ 1188720 w 1314450"/>
              <a:gd name="connsiteY27" fmla="*/ 2175510 h 2232660"/>
              <a:gd name="connsiteX28" fmla="*/ 1177290 w 1314450"/>
              <a:gd name="connsiteY28" fmla="*/ 2137410 h 2232660"/>
              <a:gd name="connsiteX29" fmla="*/ 1242060 w 1314450"/>
              <a:gd name="connsiteY29" fmla="*/ 1954530 h 2232660"/>
              <a:gd name="connsiteX30" fmla="*/ 1314450 w 1314450"/>
              <a:gd name="connsiteY30" fmla="*/ 1939290 h 2232660"/>
              <a:gd name="connsiteX31" fmla="*/ 1234440 w 1314450"/>
              <a:gd name="connsiteY31" fmla="*/ 1760220 h 2232660"/>
              <a:gd name="connsiteX32" fmla="*/ 601980 w 1314450"/>
              <a:gd name="connsiteY32" fmla="*/ 765810 h 2232660"/>
              <a:gd name="connsiteX33" fmla="*/ 727710 w 1314450"/>
              <a:gd name="connsiteY33" fmla="*/ 163830 h 2232660"/>
              <a:gd name="connsiteX34" fmla="*/ 118110 w 1314450"/>
              <a:gd name="connsiteY34" fmla="*/ 0 h 2232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314450" h="2232660">
                <a:moveTo>
                  <a:pt x="118110" y="0"/>
                </a:moveTo>
                <a:lnTo>
                  <a:pt x="76200" y="213360"/>
                </a:lnTo>
                <a:lnTo>
                  <a:pt x="30480" y="194310"/>
                </a:lnTo>
                <a:lnTo>
                  <a:pt x="0" y="285750"/>
                </a:lnTo>
                <a:lnTo>
                  <a:pt x="99060" y="594360"/>
                </a:lnTo>
                <a:lnTo>
                  <a:pt x="53340" y="769620"/>
                </a:lnTo>
                <a:lnTo>
                  <a:pt x="99060" y="845820"/>
                </a:lnTo>
                <a:lnTo>
                  <a:pt x="137160" y="864870"/>
                </a:lnTo>
                <a:lnTo>
                  <a:pt x="167640" y="800100"/>
                </a:lnTo>
                <a:lnTo>
                  <a:pt x="220980" y="834390"/>
                </a:lnTo>
                <a:lnTo>
                  <a:pt x="243840" y="956310"/>
                </a:lnTo>
                <a:lnTo>
                  <a:pt x="137160" y="902970"/>
                </a:lnTo>
                <a:lnTo>
                  <a:pt x="148590" y="986790"/>
                </a:lnTo>
                <a:lnTo>
                  <a:pt x="171450" y="1082040"/>
                </a:lnTo>
                <a:lnTo>
                  <a:pt x="217170" y="1127760"/>
                </a:lnTo>
                <a:lnTo>
                  <a:pt x="133350" y="1146810"/>
                </a:lnTo>
                <a:lnTo>
                  <a:pt x="209550" y="1363980"/>
                </a:lnTo>
                <a:lnTo>
                  <a:pt x="285750" y="1485900"/>
                </a:lnTo>
                <a:lnTo>
                  <a:pt x="274320" y="1550670"/>
                </a:lnTo>
                <a:lnTo>
                  <a:pt x="259080" y="1577340"/>
                </a:lnTo>
                <a:lnTo>
                  <a:pt x="297180" y="1645920"/>
                </a:lnTo>
                <a:lnTo>
                  <a:pt x="361950" y="1664970"/>
                </a:lnTo>
                <a:lnTo>
                  <a:pt x="636270" y="1912620"/>
                </a:lnTo>
                <a:lnTo>
                  <a:pt x="681990" y="1985010"/>
                </a:lnTo>
                <a:lnTo>
                  <a:pt x="720090" y="2118360"/>
                </a:lnTo>
                <a:lnTo>
                  <a:pt x="697230" y="2152650"/>
                </a:lnTo>
                <a:lnTo>
                  <a:pt x="1169670" y="2232660"/>
                </a:lnTo>
                <a:lnTo>
                  <a:pt x="1188720" y="2175510"/>
                </a:lnTo>
                <a:lnTo>
                  <a:pt x="1177290" y="2137410"/>
                </a:lnTo>
                <a:lnTo>
                  <a:pt x="1242060" y="1954530"/>
                </a:lnTo>
                <a:lnTo>
                  <a:pt x="1314450" y="1939290"/>
                </a:lnTo>
                <a:lnTo>
                  <a:pt x="1234440" y="1760220"/>
                </a:lnTo>
                <a:lnTo>
                  <a:pt x="601980" y="765810"/>
                </a:lnTo>
                <a:lnTo>
                  <a:pt x="727710" y="163830"/>
                </a:lnTo>
                <a:lnTo>
                  <a:pt x="118110" y="0"/>
                </a:lnTo>
                <a:close/>
              </a:path>
            </a:pathLst>
          </a:custGeom>
          <a:solidFill>
            <a:srgbClr val="00B050">
              <a:alpha val="50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18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united states state map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31"/>
          <a:stretch/>
        </p:blipFill>
        <p:spPr bwMode="auto">
          <a:xfrm>
            <a:off x="304800" y="914400"/>
            <a:ext cx="8572500" cy="586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Freeform 34"/>
          <p:cNvSpPr/>
          <p:nvPr/>
        </p:nvSpPr>
        <p:spPr>
          <a:xfrm>
            <a:off x="2849880" y="3996690"/>
            <a:ext cx="2358390" cy="2198370"/>
          </a:xfrm>
          <a:custGeom>
            <a:avLst/>
            <a:gdLst>
              <a:gd name="connsiteX0" fmla="*/ 788670 w 2358390"/>
              <a:gd name="connsiteY0" fmla="*/ 0 h 2198370"/>
              <a:gd name="connsiteX1" fmla="*/ 746760 w 2358390"/>
              <a:gd name="connsiteY1" fmla="*/ 861060 h 2198370"/>
              <a:gd name="connsiteX2" fmla="*/ 3810 w 2358390"/>
              <a:gd name="connsiteY2" fmla="*/ 861060 h 2198370"/>
              <a:gd name="connsiteX3" fmla="*/ 0 w 2358390"/>
              <a:gd name="connsiteY3" fmla="*/ 918210 h 2198370"/>
              <a:gd name="connsiteX4" fmla="*/ 125730 w 2358390"/>
              <a:gd name="connsiteY4" fmla="*/ 1097280 h 2198370"/>
              <a:gd name="connsiteX5" fmla="*/ 182880 w 2358390"/>
              <a:gd name="connsiteY5" fmla="*/ 1139190 h 2198370"/>
              <a:gd name="connsiteX6" fmla="*/ 198120 w 2358390"/>
              <a:gd name="connsiteY6" fmla="*/ 1234440 h 2198370"/>
              <a:gd name="connsiteX7" fmla="*/ 281940 w 2358390"/>
              <a:gd name="connsiteY7" fmla="*/ 1371600 h 2198370"/>
              <a:gd name="connsiteX8" fmla="*/ 491490 w 2358390"/>
              <a:gd name="connsiteY8" fmla="*/ 1470660 h 2198370"/>
              <a:gd name="connsiteX9" fmla="*/ 586740 w 2358390"/>
              <a:gd name="connsiteY9" fmla="*/ 1474470 h 2198370"/>
              <a:gd name="connsiteX10" fmla="*/ 643890 w 2358390"/>
              <a:gd name="connsiteY10" fmla="*/ 1520190 h 2198370"/>
              <a:gd name="connsiteX11" fmla="*/ 762000 w 2358390"/>
              <a:gd name="connsiteY11" fmla="*/ 1352550 h 2198370"/>
              <a:gd name="connsiteX12" fmla="*/ 929640 w 2358390"/>
              <a:gd name="connsiteY12" fmla="*/ 1360170 h 2198370"/>
              <a:gd name="connsiteX13" fmla="*/ 986790 w 2358390"/>
              <a:gd name="connsiteY13" fmla="*/ 1409700 h 2198370"/>
              <a:gd name="connsiteX14" fmla="*/ 1028700 w 2358390"/>
              <a:gd name="connsiteY14" fmla="*/ 1413510 h 2198370"/>
              <a:gd name="connsiteX15" fmla="*/ 1116330 w 2358390"/>
              <a:gd name="connsiteY15" fmla="*/ 1508760 h 2198370"/>
              <a:gd name="connsiteX16" fmla="*/ 1104900 w 2358390"/>
              <a:gd name="connsiteY16" fmla="*/ 1554480 h 2198370"/>
              <a:gd name="connsiteX17" fmla="*/ 1219200 w 2358390"/>
              <a:gd name="connsiteY17" fmla="*/ 1748790 h 2198370"/>
              <a:gd name="connsiteX18" fmla="*/ 1299210 w 2358390"/>
              <a:gd name="connsiteY18" fmla="*/ 1885950 h 2198370"/>
              <a:gd name="connsiteX19" fmla="*/ 1348740 w 2358390"/>
              <a:gd name="connsiteY19" fmla="*/ 2011680 h 2198370"/>
              <a:gd name="connsiteX20" fmla="*/ 1459230 w 2358390"/>
              <a:gd name="connsiteY20" fmla="*/ 2110740 h 2198370"/>
              <a:gd name="connsiteX21" fmla="*/ 1714500 w 2358390"/>
              <a:gd name="connsiteY21" fmla="*/ 2198370 h 2198370"/>
              <a:gd name="connsiteX22" fmla="*/ 1638300 w 2358390"/>
              <a:gd name="connsiteY22" fmla="*/ 1901190 h 2198370"/>
              <a:gd name="connsiteX23" fmla="*/ 1672590 w 2358390"/>
              <a:gd name="connsiteY23" fmla="*/ 1882140 h 2198370"/>
              <a:gd name="connsiteX24" fmla="*/ 1840230 w 2358390"/>
              <a:gd name="connsiteY24" fmla="*/ 1626870 h 2198370"/>
              <a:gd name="connsiteX25" fmla="*/ 1985010 w 2358390"/>
              <a:gd name="connsiteY25" fmla="*/ 1634490 h 2198370"/>
              <a:gd name="connsiteX26" fmla="*/ 2080260 w 2358390"/>
              <a:gd name="connsiteY26" fmla="*/ 1554480 h 2198370"/>
              <a:gd name="connsiteX27" fmla="*/ 2125980 w 2358390"/>
              <a:gd name="connsiteY27" fmla="*/ 1451610 h 2198370"/>
              <a:gd name="connsiteX28" fmla="*/ 2091690 w 2358390"/>
              <a:gd name="connsiteY28" fmla="*/ 1409700 h 2198370"/>
              <a:gd name="connsiteX29" fmla="*/ 2114550 w 2358390"/>
              <a:gd name="connsiteY29" fmla="*/ 1371600 h 2198370"/>
              <a:gd name="connsiteX30" fmla="*/ 2152650 w 2358390"/>
              <a:gd name="connsiteY30" fmla="*/ 1375410 h 2198370"/>
              <a:gd name="connsiteX31" fmla="*/ 2179320 w 2358390"/>
              <a:gd name="connsiteY31" fmla="*/ 1436370 h 2198370"/>
              <a:gd name="connsiteX32" fmla="*/ 2289810 w 2358390"/>
              <a:gd name="connsiteY32" fmla="*/ 1367790 h 2198370"/>
              <a:gd name="connsiteX33" fmla="*/ 2350770 w 2358390"/>
              <a:gd name="connsiteY33" fmla="*/ 1375410 h 2198370"/>
              <a:gd name="connsiteX34" fmla="*/ 2358390 w 2358390"/>
              <a:gd name="connsiteY34" fmla="*/ 1059180 h 2198370"/>
              <a:gd name="connsiteX35" fmla="*/ 2293620 w 2358390"/>
              <a:gd name="connsiteY35" fmla="*/ 990600 h 2198370"/>
              <a:gd name="connsiteX36" fmla="*/ 2278380 w 2358390"/>
              <a:gd name="connsiteY36" fmla="*/ 601980 h 2198370"/>
              <a:gd name="connsiteX37" fmla="*/ 2011680 w 2358390"/>
              <a:gd name="connsiteY37" fmla="*/ 541020 h 2198370"/>
              <a:gd name="connsiteX38" fmla="*/ 1866900 w 2358390"/>
              <a:gd name="connsiteY38" fmla="*/ 590550 h 2198370"/>
              <a:gd name="connsiteX39" fmla="*/ 1813560 w 2358390"/>
              <a:gd name="connsiteY39" fmla="*/ 541020 h 2198370"/>
              <a:gd name="connsiteX40" fmla="*/ 1725930 w 2358390"/>
              <a:gd name="connsiteY40" fmla="*/ 579120 h 2198370"/>
              <a:gd name="connsiteX41" fmla="*/ 1299210 w 2358390"/>
              <a:gd name="connsiteY41" fmla="*/ 403860 h 2198370"/>
              <a:gd name="connsiteX42" fmla="*/ 1291590 w 2358390"/>
              <a:gd name="connsiteY42" fmla="*/ 11430 h 2198370"/>
              <a:gd name="connsiteX43" fmla="*/ 788670 w 2358390"/>
              <a:gd name="connsiteY43" fmla="*/ 0 h 2198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358390" h="2198370">
                <a:moveTo>
                  <a:pt x="788670" y="0"/>
                </a:moveTo>
                <a:lnTo>
                  <a:pt x="746760" y="861060"/>
                </a:lnTo>
                <a:lnTo>
                  <a:pt x="3810" y="861060"/>
                </a:lnTo>
                <a:lnTo>
                  <a:pt x="0" y="918210"/>
                </a:lnTo>
                <a:lnTo>
                  <a:pt x="125730" y="1097280"/>
                </a:lnTo>
                <a:lnTo>
                  <a:pt x="182880" y="1139190"/>
                </a:lnTo>
                <a:lnTo>
                  <a:pt x="198120" y="1234440"/>
                </a:lnTo>
                <a:lnTo>
                  <a:pt x="281940" y="1371600"/>
                </a:lnTo>
                <a:lnTo>
                  <a:pt x="491490" y="1470660"/>
                </a:lnTo>
                <a:lnTo>
                  <a:pt x="586740" y="1474470"/>
                </a:lnTo>
                <a:lnTo>
                  <a:pt x="643890" y="1520190"/>
                </a:lnTo>
                <a:lnTo>
                  <a:pt x="762000" y="1352550"/>
                </a:lnTo>
                <a:lnTo>
                  <a:pt x="929640" y="1360170"/>
                </a:lnTo>
                <a:lnTo>
                  <a:pt x="986790" y="1409700"/>
                </a:lnTo>
                <a:lnTo>
                  <a:pt x="1028700" y="1413510"/>
                </a:lnTo>
                <a:lnTo>
                  <a:pt x="1116330" y="1508760"/>
                </a:lnTo>
                <a:lnTo>
                  <a:pt x="1104900" y="1554480"/>
                </a:lnTo>
                <a:lnTo>
                  <a:pt x="1219200" y="1748790"/>
                </a:lnTo>
                <a:lnTo>
                  <a:pt x="1299210" y="1885950"/>
                </a:lnTo>
                <a:lnTo>
                  <a:pt x="1348740" y="2011680"/>
                </a:lnTo>
                <a:lnTo>
                  <a:pt x="1459230" y="2110740"/>
                </a:lnTo>
                <a:lnTo>
                  <a:pt x="1714500" y="2198370"/>
                </a:lnTo>
                <a:lnTo>
                  <a:pt x="1638300" y="1901190"/>
                </a:lnTo>
                <a:lnTo>
                  <a:pt x="1672590" y="1882140"/>
                </a:lnTo>
                <a:lnTo>
                  <a:pt x="1840230" y="1626870"/>
                </a:lnTo>
                <a:lnTo>
                  <a:pt x="1985010" y="1634490"/>
                </a:lnTo>
                <a:lnTo>
                  <a:pt x="2080260" y="1554480"/>
                </a:lnTo>
                <a:lnTo>
                  <a:pt x="2125980" y="1451610"/>
                </a:lnTo>
                <a:lnTo>
                  <a:pt x="2091690" y="1409700"/>
                </a:lnTo>
                <a:lnTo>
                  <a:pt x="2114550" y="1371600"/>
                </a:lnTo>
                <a:lnTo>
                  <a:pt x="2152650" y="1375410"/>
                </a:lnTo>
                <a:lnTo>
                  <a:pt x="2179320" y="1436370"/>
                </a:lnTo>
                <a:lnTo>
                  <a:pt x="2289810" y="1367790"/>
                </a:lnTo>
                <a:lnTo>
                  <a:pt x="2350770" y="1375410"/>
                </a:lnTo>
                <a:lnTo>
                  <a:pt x="2358390" y="1059180"/>
                </a:lnTo>
                <a:lnTo>
                  <a:pt x="2293620" y="990600"/>
                </a:lnTo>
                <a:lnTo>
                  <a:pt x="2278380" y="601980"/>
                </a:lnTo>
                <a:lnTo>
                  <a:pt x="2011680" y="541020"/>
                </a:lnTo>
                <a:lnTo>
                  <a:pt x="1866900" y="590550"/>
                </a:lnTo>
                <a:lnTo>
                  <a:pt x="1813560" y="541020"/>
                </a:lnTo>
                <a:lnTo>
                  <a:pt x="1725930" y="579120"/>
                </a:lnTo>
                <a:lnTo>
                  <a:pt x="1299210" y="403860"/>
                </a:lnTo>
                <a:lnTo>
                  <a:pt x="1291590" y="11430"/>
                </a:lnTo>
                <a:lnTo>
                  <a:pt x="788670" y="0"/>
                </a:lnTo>
                <a:close/>
              </a:path>
            </a:pathLst>
          </a:custGeom>
          <a:solidFill>
            <a:srgbClr val="00B050">
              <a:alpha val="50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6042660" y="2755900"/>
            <a:ext cx="518160" cy="901700"/>
          </a:xfrm>
          <a:custGeom>
            <a:avLst/>
            <a:gdLst>
              <a:gd name="connsiteX0" fmla="*/ 391160 w 518160"/>
              <a:gd name="connsiteY0" fmla="*/ 0 h 901700"/>
              <a:gd name="connsiteX1" fmla="*/ 0 w 518160"/>
              <a:gd name="connsiteY1" fmla="*/ 63500 h 901700"/>
              <a:gd name="connsiteX2" fmla="*/ 53340 w 518160"/>
              <a:gd name="connsiteY2" fmla="*/ 299720 h 901700"/>
              <a:gd name="connsiteX3" fmla="*/ 99060 w 518160"/>
              <a:gd name="connsiteY3" fmla="*/ 698500 h 901700"/>
              <a:gd name="connsiteX4" fmla="*/ 60960 w 518160"/>
              <a:gd name="connsiteY4" fmla="*/ 734060 h 901700"/>
              <a:gd name="connsiteX5" fmla="*/ 73660 w 518160"/>
              <a:gd name="connsiteY5" fmla="*/ 774700 h 901700"/>
              <a:gd name="connsiteX6" fmla="*/ 43180 w 518160"/>
              <a:gd name="connsiteY6" fmla="*/ 901700 h 901700"/>
              <a:gd name="connsiteX7" fmla="*/ 121920 w 518160"/>
              <a:gd name="connsiteY7" fmla="*/ 866140 h 901700"/>
              <a:gd name="connsiteX8" fmla="*/ 154940 w 518160"/>
              <a:gd name="connsiteY8" fmla="*/ 835660 h 901700"/>
              <a:gd name="connsiteX9" fmla="*/ 187960 w 518160"/>
              <a:gd name="connsiteY9" fmla="*/ 866140 h 901700"/>
              <a:gd name="connsiteX10" fmla="*/ 218440 w 518160"/>
              <a:gd name="connsiteY10" fmla="*/ 812800 h 901700"/>
              <a:gd name="connsiteX11" fmla="*/ 246380 w 518160"/>
              <a:gd name="connsiteY11" fmla="*/ 830580 h 901700"/>
              <a:gd name="connsiteX12" fmla="*/ 304800 w 518160"/>
              <a:gd name="connsiteY12" fmla="*/ 782320 h 901700"/>
              <a:gd name="connsiteX13" fmla="*/ 332740 w 518160"/>
              <a:gd name="connsiteY13" fmla="*/ 828040 h 901700"/>
              <a:gd name="connsiteX14" fmla="*/ 408940 w 518160"/>
              <a:gd name="connsiteY14" fmla="*/ 718820 h 901700"/>
              <a:gd name="connsiteX15" fmla="*/ 414020 w 518160"/>
              <a:gd name="connsiteY15" fmla="*/ 678180 h 901700"/>
              <a:gd name="connsiteX16" fmla="*/ 444500 w 518160"/>
              <a:gd name="connsiteY16" fmla="*/ 660400 h 901700"/>
              <a:gd name="connsiteX17" fmla="*/ 480060 w 518160"/>
              <a:gd name="connsiteY17" fmla="*/ 690880 h 901700"/>
              <a:gd name="connsiteX18" fmla="*/ 518160 w 518160"/>
              <a:gd name="connsiteY18" fmla="*/ 647700 h 901700"/>
              <a:gd name="connsiteX19" fmla="*/ 391160 w 518160"/>
              <a:gd name="connsiteY19" fmla="*/ 0 h 901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18160" h="901700">
                <a:moveTo>
                  <a:pt x="391160" y="0"/>
                </a:moveTo>
                <a:lnTo>
                  <a:pt x="0" y="63500"/>
                </a:lnTo>
                <a:lnTo>
                  <a:pt x="53340" y="299720"/>
                </a:lnTo>
                <a:lnTo>
                  <a:pt x="99060" y="698500"/>
                </a:lnTo>
                <a:lnTo>
                  <a:pt x="60960" y="734060"/>
                </a:lnTo>
                <a:lnTo>
                  <a:pt x="73660" y="774700"/>
                </a:lnTo>
                <a:lnTo>
                  <a:pt x="43180" y="901700"/>
                </a:lnTo>
                <a:lnTo>
                  <a:pt x="121920" y="866140"/>
                </a:lnTo>
                <a:lnTo>
                  <a:pt x="154940" y="835660"/>
                </a:lnTo>
                <a:lnTo>
                  <a:pt x="187960" y="866140"/>
                </a:lnTo>
                <a:lnTo>
                  <a:pt x="218440" y="812800"/>
                </a:lnTo>
                <a:lnTo>
                  <a:pt x="246380" y="830580"/>
                </a:lnTo>
                <a:lnTo>
                  <a:pt x="304800" y="782320"/>
                </a:lnTo>
                <a:lnTo>
                  <a:pt x="332740" y="828040"/>
                </a:lnTo>
                <a:lnTo>
                  <a:pt x="408940" y="718820"/>
                </a:lnTo>
                <a:lnTo>
                  <a:pt x="414020" y="678180"/>
                </a:lnTo>
                <a:lnTo>
                  <a:pt x="444500" y="660400"/>
                </a:lnTo>
                <a:lnTo>
                  <a:pt x="480060" y="690880"/>
                </a:lnTo>
                <a:lnTo>
                  <a:pt x="518160" y="647700"/>
                </a:lnTo>
                <a:lnTo>
                  <a:pt x="391160" y="0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5240020" y="1760220"/>
            <a:ext cx="845820" cy="970280"/>
          </a:xfrm>
          <a:custGeom>
            <a:avLst/>
            <a:gdLst>
              <a:gd name="connsiteX0" fmla="*/ 86360 w 845820"/>
              <a:gd name="connsiteY0" fmla="*/ 63500 h 970280"/>
              <a:gd name="connsiteX1" fmla="*/ 78740 w 845820"/>
              <a:gd name="connsiteY1" fmla="*/ 195580 h 970280"/>
              <a:gd name="connsiteX2" fmla="*/ 66040 w 845820"/>
              <a:gd name="connsiteY2" fmla="*/ 228600 h 970280"/>
              <a:gd name="connsiteX3" fmla="*/ 17780 w 845820"/>
              <a:gd name="connsiteY3" fmla="*/ 256540 h 970280"/>
              <a:gd name="connsiteX4" fmla="*/ 0 w 845820"/>
              <a:gd name="connsiteY4" fmla="*/ 287020 h 970280"/>
              <a:gd name="connsiteX5" fmla="*/ 0 w 845820"/>
              <a:gd name="connsiteY5" fmla="*/ 340360 h 970280"/>
              <a:gd name="connsiteX6" fmla="*/ 35560 w 845820"/>
              <a:gd name="connsiteY6" fmla="*/ 355600 h 970280"/>
              <a:gd name="connsiteX7" fmla="*/ 48260 w 845820"/>
              <a:gd name="connsiteY7" fmla="*/ 518160 h 970280"/>
              <a:gd name="connsiteX8" fmla="*/ 101600 w 845820"/>
              <a:gd name="connsiteY8" fmla="*/ 535940 h 970280"/>
              <a:gd name="connsiteX9" fmla="*/ 147320 w 845820"/>
              <a:gd name="connsiteY9" fmla="*/ 579120 h 970280"/>
              <a:gd name="connsiteX10" fmla="*/ 226060 w 845820"/>
              <a:gd name="connsiteY10" fmla="*/ 657860 h 970280"/>
              <a:gd name="connsiteX11" fmla="*/ 228600 w 845820"/>
              <a:gd name="connsiteY11" fmla="*/ 739140 h 970280"/>
              <a:gd name="connsiteX12" fmla="*/ 254000 w 845820"/>
              <a:gd name="connsiteY12" fmla="*/ 784860 h 970280"/>
              <a:gd name="connsiteX13" fmla="*/ 248920 w 845820"/>
              <a:gd name="connsiteY13" fmla="*/ 825500 h 970280"/>
              <a:gd name="connsiteX14" fmla="*/ 294640 w 845820"/>
              <a:gd name="connsiteY14" fmla="*/ 899160 h 970280"/>
              <a:gd name="connsiteX15" fmla="*/ 370840 w 845820"/>
              <a:gd name="connsiteY15" fmla="*/ 970280 h 970280"/>
              <a:gd name="connsiteX16" fmla="*/ 546100 w 845820"/>
              <a:gd name="connsiteY16" fmla="*/ 970280 h 970280"/>
              <a:gd name="connsiteX17" fmla="*/ 762000 w 845820"/>
              <a:gd name="connsiteY17" fmla="*/ 922020 h 970280"/>
              <a:gd name="connsiteX18" fmla="*/ 756920 w 845820"/>
              <a:gd name="connsiteY18" fmla="*/ 680720 h 970280"/>
              <a:gd name="connsiteX19" fmla="*/ 749300 w 845820"/>
              <a:gd name="connsiteY19" fmla="*/ 622300 h 970280"/>
              <a:gd name="connsiteX20" fmla="*/ 835660 w 845820"/>
              <a:gd name="connsiteY20" fmla="*/ 365760 h 970280"/>
              <a:gd name="connsiteX21" fmla="*/ 845820 w 845820"/>
              <a:gd name="connsiteY21" fmla="*/ 297180 h 970280"/>
              <a:gd name="connsiteX22" fmla="*/ 800100 w 845820"/>
              <a:gd name="connsiteY22" fmla="*/ 332740 h 970280"/>
              <a:gd name="connsiteX23" fmla="*/ 739140 w 845820"/>
              <a:gd name="connsiteY23" fmla="*/ 469900 h 970280"/>
              <a:gd name="connsiteX24" fmla="*/ 734060 w 845820"/>
              <a:gd name="connsiteY24" fmla="*/ 330200 h 970280"/>
              <a:gd name="connsiteX25" fmla="*/ 703580 w 845820"/>
              <a:gd name="connsiteY25" fmla="*/ 330200 h 970280"/>
              <a:gd name="connsiteX26" fmla="*/ 716280 w 845820"/>
              <a:gd name="connsiteY26" fmla="*/ 269240 h 970280"/>
              <a:gd name="connsiteX27" fmla="*/ 678180 w 845820"/>
              <a:gd name="connsiteY27" fmla="*/ 271780 h 970280"/>
              <a:gd name="connsiteX28" fmla="*/ 632460 w 845820"/>
              <a:gd name="connsiteY28" fmla="*/ 182880 h 970280"/>
              <a:gd name="connsiteX29" fmla="*/ 584200 w 845820"/>
              <a:gd name="connsiteY29" fmla="*/ 185420 h 970280"/>
              <a:gd name="connsiteX30" fmla="*/ 546100 w 845820"/>
              <a:gd name="connsiteY30" fmla="*/ 165100 h 970280"/>
              <a:gd name="connsiteX31" fmla="*/ 505460 w 845820"/>
              <a:gd name="connsiteY31" fmla="*/ 177800 h 970280"/>
              <a:gd name="connsiteX32" fmla="*/ 378460 w 845820"/>
              <a:gd name="connsiteY32" fmla="*/ 134620 h 970280"/>
              <a:gd name="connsiteX33" fmla="*/ 297180 w 845820"/>
              <a:gd name="connsiteY33" fmla="*/ 71120 h 970280"/>
              <a:gd name="connsiteX34" fmla="*/ 246380 w 845820"/>
              <a:gd name="connsiteY34" fmla="*/ 68580 h 970280"/>
              <a:gd name="connsiteX35" fmla="*/ 279400 w 845820"/>
              <a:gd name="connsiteY35" fmla="*/ 12700 h 970280"/>
              <a:gd name="connsiteX36" fmla="*/ 246380 w 845820"/>
              <a:gd name="connsiteY36" fmla="*/ 0 h 970280"/>
              <a:gd name="connsiteX37" fmla="*/ 205740 w 845820"/>
              <a:gd name="connsiteY37" fmla="*/ 35560 h 970280"/>
              <a:gd name="connsiteX38" fmla="*/ 142240 w 845820"/>
              <a:gd name="connsiteY38" fmla="*/ 55880 h 970280"/>
              <a:gd name="connsiteX39" fmla="*/ 86360 w 845820"/>
              <a:gd name="connsiteY39" fmla="*/ 63500 h 970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45820" h="970280">
                <a:moveTo>
                  <a:pt x="86360" y="63500"/>
                </a:moveTo>
                <a:lnTo>
                  <a:pt x="78740" y="195580"/>
                </a:lnTo>
                <a:lnTo>
                  <a:pt x="66040" y="228600"/>
                </a:lnTo>
                <a:lnTo>
                  <a:pt x="17780" y="256540"/>
                </a:lnTo>
                <a:lnTo>
                  <a:pt x="0" y="287020"/>
                </a:lnTo>
                <a:lnTo>
                  <a:pt x="0" y="340360"/>
                </a:lnTo>
                <a:lnTo>
                  <a:pt x="35560" y="355600"/>
                </a:lnTo>
                <a:lnTo>
                  <a:pt x="48260" y="518160"/>
                </a:lnTo>
                <a:lnTo>
                  <a:pt x="101600" y="535940"/>
                </a:lnTo>
                <a:lnTo>
                  <a:pt x="147320" y="579120"/>
                </a:lnTo>
                <a:lnTo>
                  <a:pt x="226060" y="657860"/>
                </a:lnTo>
                <a:cubicBezTo>
                  <a:pt x="226907" y="684953"/>
                  <a:pt x="227753" y="712047"/>
                  <a:pt x="228600" y="739140"/>
                </a:cubicBezTo>
                <a:lnTo>
                  <a:pt x="254000" y="784860"/>
                </a:lnTo>
                <a:lnTo>
                  <a:pt x="248920" y="825500"/>
                </a:lnTo>
                <a:lnTo>
                  <a:pt x="294640" y="899160"/>
                </a:lnTo>
                <a:lnTo>
                  <a:pt x="370840" y="970280"/>
                </a:lnTo>
                <a:lnTo>
                  <a:pt x="546100" y="970280"/>
                </a:lnTo>
                <a:lnTo>
                  <a:pt x="762000" y="922020"/>
                </a:lnTo>
                <a:lnTo>
                  <a:pt x="756920" y="680720"/>
                </a:lnTo>
                <a:lnTo>
                  <a:pt x="749300" y="622300"/>
                </a:lnTo>
                <a:lnTo>
                  <a:pt x="835660" y="365760"/>
                </a:lnTo>
                <a:lnTo>
                  <a:pt x="845820" y="297180"/>
                </a:lnTo>
                <a:lnTo>
                  <a:pt x="800100" y="332740"/>
                </a:lnTo>
                <a:lnTo>
                  <a:pt x="739140" y="469900"/>
                </a:lnTo>
                <a:lnTo>
                  <a:pt x="734060" y="330200"/>
                </a:lnTo>
                <a:lnTo>
                  <a:pt x="703580" y="330200"/>
                </a:lnTo>
                <a:lnTo>
                  <a:pt x="716280" y="269240"/>
                </a:lnTo>
                <a:lnTo>
                  <a:pt x="678180" y="271780"/>
                </a:lnTo>
                <a:lnTo>
                  <a:pt x="632460" y="182880"/>
                </a:lnTo>
                <a:lnTo>
                  <a:pt x="584200" y="185420"/>
                </a:lnTo>
                <a:lnTo>
                  <a:pt x="546100" y="165100"/>
                </a:lnTo>
                <a:lnTo>
                  <a:pt x="505460" y="177800"/>
                </a:lnTo>
                <a:lnTo>
                  <a:pt x="378460" y="134620"/>
                </a:lnTo>
                <a:lnTo>
                  <a:pt x="297180" y="71120"/>
                </a:lnTo>
                <a:lnTo>
                  <a:pt x="246380" y="68580"/>
                </a:lnTo>
                <a:lnTo>
                  <a:pt x="279400" y="12700"/>
                </a:lnTo>
                <a:lnTo>
                  <a:pt x="246380" y="0"/>
                </a:lnTo>
                <a:lnTo>
                  <a:pt x="205740" y="35560"/>
                </a:lnTo>
                <a:lnTo>
                  <a:pt x="142240" y="55880"/>
                </a:lnTo>
                <a:lnTo>
                  <a:pt x="86360" y="63500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>
          <a:xfrm>
            <a:off x="5494020" y="2726055"/>
            <a:ext cx="651510" cy="1148715"/>
          </a:xfrm>
          <a:custGeom>
            <a:avLst/>
            <a:gdLst>
              <a:gd name="connsiteX0" fmla="*/ 112395 w 651510"/>
              <a:gd name="connsiteY0" fmla="*/ 1905 h 1148715"/>
              <a:gd name="connsiteX1" fmla="*/ 160020 w 651510"/>
              <a:gd name="connsiteY1" fmla="*/ 91440 h 1148715"/>
              <a:gd name="connsiteX2" fmla="*/ 150495 w 651510"/>
              <a:gd name="connsiteY2" fmla="*/ 173355 h 1148715"/>
              <a:gd name="connsiteX3" fmla="*/ 51435 w 651510"/>
              <a:gd name="connsiteY3" fmla="*/ 213360 h 1148715"/>
              <a:gd name="connsiteX4" fmla="*/ 36195 w 651510"/>
              <a:gd name="connsiteY4" fmla="*/ 251460 h 1148715"/>
              <a:gd name="connsiteX5" fmla="*/ 64770 w 651510"/>
              <a:gd name="connsiteY5" fmla="*/ 314325 h 1148715"/>
              <a:gd name="connsiteX6" fmla="*/ 0 w 651510"/>
              <a:gd name="connsiteY6" fmla="*/ 436245 h 1148715"/>
              <a:gd name="connsiteX7" fmla="*/ 0 w 651510"/>
              <a:gd name="connsiteY7" fmla="*/ 489585 h 1148715"/>
              <a:gd name="connsiteX8" fmla="*/ 108585 w 651510"/>
              <a:gd name="connsiteY8" fmla="*/ 659130 h 1148715"/>
              <a:gd name="connsiteX9" fmla="*/ 133350 w 651510"/>
              <a:gd name="connsiteY9" fmla="*/ 725805 h 1148715"/>
              <a:gd name="connsiteX10" fmla="*/ 152400 w 651510"/>
              <a:gd name="connsiteY10" fmla="*/ 739140 h 1148715"/>
              <a:gd name="connsiteX11" fmla="*/ 192405 w 651510"/>
              <a:gd name="connsiteY11" fmla="*/ 708660 h 1148715"/>
              <a:gd name="connsiteX12" fmla="*/ 249555 w 651510"/>
              <a:gd name="connsiteY12" fmla="*/ 767715 h 1148715"/>
              <a:gd name="connsiteX13" fmla="*/ 196215 w 651510"/>
              <a:gd name="connsiteY13" fmla="*/ 868680 h 1148715"/>
              <a:gd name="connsiteX14" fmla="*/ 320040 w 651510"/>
              <a:gd name="connsiteY14" fmla="*/ 965835 h 1148715"/>
              <a:gd name="connsiteX15" fmla="*/ 371475 w 651510"/>
              <a:gd name="connsiteY15" fmla="*/ 1043940 h 1148715"/>
              <a:gd name="connsiteX16" fmla="*/ 361950 w 651510"/>
              <a:gd name="connsiteY16" fmla="*/ 1087755 h 1148715"/>
              <a:gd name="connsiteX17" fmla="*/ 384810 w 651510"/>
              <a:gd name="connsiteY17" fmla="*/ 1122045 h 1148715"/>
              <a:gd name="connsiteX18" fmla="*/ 432435 w 651510"/>
              <a:gd name="connsiteY18" fmla="*/ 1148715 h 1148715"/>
              <a:gd name="connsiteX19" fmla="*/ 535305 w 651510"/>
              <a:gd name="connsiteY19" fmla="*/ 1101090 h 1148715"/>
              <a:gd name="connsiteX20" fmla="*/ 520065 w 651510"/>
              <a:gd name="connsiteY20" fmla="*/ 1062990 h 1148715"/>
              <a:gd name="connsiteX21" fmla="*/ 537210 w 651510"/>
              <a:gd name="connsiteY21" fmla="*/ 1034415 h 1148715"/>
              <a:gd name="connsiteX22" fmla="*/ 573405 w 651510"/>
              <a:gd name="connsiteY22" fmla="*/ 1030605 h 1148715"/>
              <a:gd name="connsiteX23" fmla="*/ 621030 w 651510"/>
              <a:gd name="connsiteY23" fmla="*/ 786765 h 1148715"/>
              <a:gd name="connsiteX24" fmla="*/ 607695 w 651510"/>
              <a:gd name="connsiteY24" fmla="*/ 742950 h 1148715"/>
              <a:gd name="connsiteX25" fmla="*/ 651510 w 651510"/>
              <a:gd name="connsiteY25" fmla="*/ 735330 h 1148715"/>
              <a:gd name="connsiteX26" fmla="*/ 558165 w 651510"/>
              <a:gd name="connsiteY26" fmla="*/ 0 h 1148715"/>
              <a:gd name="connsiteX27" fmla="*/ 112395 w 651510"/>
              <a:gd name="connsiteY27" fmla="*/ 1905 h 1148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651510" h="1148715">
                <a:moveTo>
                  <a:pt x="112395" y="1905"/>
                </a:moveTo>
                <a:lnTo>
                  <a:pt x="160020" y="91440"/>
                </a:lnTo>
                <a:lnTo>
                  <a:pt x="150495" y="173355"/>
                </a:lnTo>
                <a:lnTo>
                  <a:pt x="51435" y="213360"/>
                </a:lnTo>
                <a:lnTo>
                  <a:pt x="36195" y="251460"/>
                </a:lnTo>
                <a:lnTo>
                  <a:pt x="64770" y="314325"/>
                </a:lnTo>
                <a:lnTo>
                  <a:pt x="0" y="436245"/>
                </a:lnTo>
                <a:lnTo>
                  <a:pt x="0" y="489585"/>
                </a:lnTo>
                <a:lnTo>
                  <a:pt x="108585" y="659130"/>
                </a:lnTo>
                <a:lnTo>
                  <a:pt x="133350" y="725805"/>
                </a:lnTo>
                <a:lnTo>
                  <a:pt x="152400" y="739140"/>
                </a:lnTo>
                <a:lnTo>
                  <a:pt x="192405" y="708660"/>
                </a:lnTo>
                <a:lnTo>
                  <a:pt x="249555" y="767715"/>
                </a:lnTo>
                <a:lnTo>
                  <a:pt x="196215" y="868680"/>
                </a:lnTo>
                <a:lnTo>
                  <a:pt x="320040" y="965835"/>
                </a:lnTo>
                <a:lnTo>
                  <a:pt x="371475" y="1043940"/>
                </a:lnTo>
                <a:lnTo>
                  <a:pt x="361950" y="1087755"/>
                </a:lnTo>
                <a:lnTo>
                  <a:pt x="384810" y="1122045"/>
                </a:lnTo>
                <a:lnTo>
                  <a:pt x="432435" y="1148715"/>
                </a:lnTo>
                <a:lnTo>
                  <a:pt x="535305" y="1101090"/>
                </a:lnTo>
                <a:lnTo>
                  <a:pt x="520065" y="1062990"/>
                </a:lnTo>
                <a:lnTo>
                  <a:pt x="537210" y="1034415"/>
                </a:lnTo>
                <a:lnTo>
                  <a:pt x="573405" y="1030605"/>
                </a:lnTo>
                <a:lnTo>
                  <a:pt x="621030" y="786765"/>
                </a:lnTo>
                <a:lnTo>
                  <a:pt x="607695" y="742950"/>
                </a:lnTo>
                <a:lnTo>
                  <a:pt x="651510" y="735330"/>
                </a:lnTo>
                <a:lnTo>
                  <a:pt x="558165" y="0"/>
                </a:lnTo>
                <a:lnTo>
                  <a:pt x="112395" y="1905"/>
                </a:lnTo>
                <a:close/>
              </a:path>
            </a:pathLst>
          </a:custGeom>
          <a:solidFill>
            <a:srgbClr val="00B050">
              <a:alpha val="50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805815" y="920115"/>
            <a:ext cx="1059180" cy="836295"/>
          </a:xfrm>
          <a:custGeom>
            <a:avLst/>
            <a:gdLst>
              <a:gd name="connsiteX0" fmla="*/ 289560 w 1059180"/>
              <a:gd name="connsiteY0" fmla="*/ 0 h 836295"/>
              <a:gd name="connsiteX1" fmla="*/ 331470 w 1059180"/>
              <a:gd name="connsiteY1" fmla="*/ 70485 h 836295"/>
              <a:gd name="connsiteX2" fmla="*/ 302895 w 1059180"/>
              <a:gd name="connsiteY2" fmla="*/ 108585 h 836295"/>
              <a:gd name="connsiteX3" fmla="*/ 323850 w 1059180"/>
              <a:gd name="connsiteY3" fmla="*/ 175260 h 836295"/>
              <a:gd name="connsiteX4" fmla="*/ 302895 w 1059180"/>
              <a:gd name="connsiteY4" fmla="*/ 259080 h 836295"/>
              <a:gd name="connsiteX5" fmla="*/ 245745 w 1059180"/>
              <a:gd name="connsiteY5" fmla="*/ 293370 h 836295"/>
              <a:gd name="connsiteX6" fmla="*/ 264795 w 1059180"/>
              <a:gd name="connsiteY6" fmla="*/ 247650 h 836295"/>
              <a:gd name="connsiteX7" fmla="*/ 260985 w 1059180"/>
              <a:gd name="connsiteY7" fmla="*/ 192405 h 836295"/>
              <a:gd name="connsiteX8" fmla="*/ 15240 w 1059180"/>
              <a:gd name="connsiteY8" fmla="*/ 80010 h 836295"/>
              <a:gd name="connsiteX9" fmla="*/ 0 w 1059180"/>
              <a:gd name="connsiteY9" fmla="*/ 110490 h 836295"/>
              <a:gd name="connsiteX10" fmla="*/ 22860 w 1059180"/>
              <a:gd name="connsiteY10" fmla="*/ 342900 h 836295"/>
              <a:gd name="connsiteX11" fmla="*/ 64770 w 1059180"/>
              <a:gd name="connsiteY11" fmla="*/ 358140 h 836295"/>
              <a:gd name="connsiteX12" fmla="*/ 26670 w 1059180"/>
              <a:gd name="connsiteY12" fmla="*/ 398145 h 836295"/>
              <a:gd name="connsiteX13" fmla="*/ 5715 w 1059180"/>
              <a:gd name="connsiteY13" fmla="*/ 390525 h 836295"/>
              <a:gd name="connsiteX14" fmla="*/ 5715 w 1059180"/>
              <a:gd name="connsiteY14" fmla="*/ 411480 h 836295"/>
              <a:gd name="connsiteX15" fmla="*/ 51435 w 1059180"/>
              <a:gd name="connsiteY15" fmla="*/ 419100 h 836295"/>
              <a:gd name="connsiteX16" fmla="*/ 51435 w 1059180"/>
              <a:gd name="connsiteY16" fmla="*/ 459105 h 836295"/>
              <a:gd name="connsiteX17" fmla="*/ 28575 w 1059180"/>
              <a:gd name="connsiteY17" fmla="*/ 459105 h 836295"/>
              <a:gd name="connsiteX18" fmla="*/ 19050 w 1059180"/>
              <a:gd name="connsiteY18" fmla="*/ 447675 h 836295"/>
              <a:gd name="connsiteX19" fmla="*/ 11430 w 1059180"/>
              <a:gd name="connsiteY19" fmla="*/ 472440 h 836295"/>
              <a:gd name="connsiteX20" fmla="*/ 17145 w 1059180"/>
              <a:gd name="connsiteY20" fmla="*/ 516255 h 836295"/>
              <a:gd name="connsiteX21" fmla="*/ 114300 w 1059180"/>
              <a:gd name="connsiteY21" fmla="*/ 603885 h 836295"/>
              <a:gd name="connsiteX22" fmla="*/ 112395 w 1059180"/>
              <a:gd name="connsiteY22" fmla="*/ 693420 h 836295"/>
              <a:gd name="connsiteX23" fmla="*/ 417195 w 1059180"/>
              <a:gd name="connsiteY23" fmla="*/ 775335 h 836295"/>
              <a:gd name="connsiteX24" fmla="*/ 586740 w 1059180"/>
              <a:gd name="connsiteY24" fmla="*/ 800100 h 836295"/>
              <a:gd name="connsiteX25" fmla="*/ 640080 w 1059180"/>
              <a:gd name="connsiteY25" fmla="*/ 779145 h 836295"/>
              <a:gd name="connsiteX26" fmla="*/ 670560 w 1059180"/>
              <a:gd name="connsiteY26" fmla="*/ 796290 h 836295"/>
              <a:gd name="connsiteX27" fmla="*/ 779145 w 1059180"/>
              <a:gd name="connsiteY27" fmla="*/ 800100 h 836295"/>
              <a:gd name="connsiteX28" fmla="*/ 889635 w 1059180"/>
              <a:gd name="connsiteY28" fmla="*/ 830580 h 836295"/>
              <a:gd name="connsiteX29" fmla="*/ 916305 w 1059180"/>
              <a:gd name="connsiteY29" fmla="*/ 836295 h 836295"/>
              <a:gd name="connsiteX30" fmla="*/ 1059180 w 1059180"/>
              <a:gd name="connsiteY30" fmla="*/ 211455 h 836295"/>
              <a:gd name="connsiteX31" fmla="*/ 289560 w 1059180"/>
              <a:gd name="connsiteY31" fmla="*/ 0 h 836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059180" h="836295">
                <a:moveTo>
                  <a:pt x="289560" y="0"/>
                </a:moveTo>
                <a:lnTo>
                  <a:pt x="331470" y="70485"/>
                </a:lnTo>
                <a:lnTo>
                  <a:pt x="302895" y="108585"/>
                </a:lnTo>
                <a:lnTo>
                  <a:pt x="323850" y="175260"/>
                </a:lnTo>
                <a:lnTo>
                  <a:pt x="302895" y="259080"/>
                </a:lnTo>
                <a:lnTo>
                  <a:pt x="245745" y="293370"/>
                </a:lnTo>
                <a:lnTo>
                  <a:pt x="264795" y="247650"/>
                </a:lnTo>
                <a:lnTo>
                  <a:pt x="260985" y="192405"/>
                </a:lnTo>
                <a:lnTo>
                  <a:pt x="15240" y="80010"/>
                </a:lnTo>
                <a:lnTo>
                  <a:pt x="0" y="110490"/>
                </a:lnTo>
                <a:lnTo>
                  <a:pt x="22860" y="342900"/>
                </a:lnTo>
                <a:lnTo>
                  <a:pt x="64770" y="358140"/>
                </a:lnTo>
                <a:lnTo>
                  <a:pt x="26670" y="398145"/>
                </a:lnTo>
                <a:lnTo>
                  <a:pt x="5715" y="390525"/>
                </a:lnTo>
                <a:lnTo>
                  <a:pt x="5715" y="411480"/>
                </a:lnTo>
                <a:lnTo>
                  <a:pt x="51435" y="419100"/>
                </a:lnTo>
                <a:lnTo>
                  <a:pt x="51435" y="459105"/>
                </a:lnTo>
                <a:lnTo>
                  <a:pt x="28575" y="459105"/>
                </a:lnTo>
                <a:lnTo>
                  <a:pt x="19050" y="447675"/>
                </a:lnTo>
                <a:lnTo>
                  <a:pt x="11430" y="472440"/>
                </a:lnTo>
                <a:lnTo>
                  <a:pt x="17145" y="516255"/>
                </a:lnTo>
                <a:lnTo>
                  <a:pt x="114300" y="603885"/>
                </a:lnTo>
                <a:lnTo>
                  <a:pt x="112395" y="693420"/>
                </a:lnTo>
                <a:lnTo>
                  <a:pt x="417195" y="775335"/>
                </a:lnTo>
                <a:lnTo>
                  <a:pt x="586740" y="800100"/>
                </a:lnTo>
                <a:lnTo>
                  <a:pt x="640080" y="779145"/>
                </a:lnTo>
                <a:lnTo>
                  <a:pt x="670560" y="796290"/>
                </a:lnTo>
                <a:lnTo>
                  <a:pt x="779145" y="800100"/>
                </a:lnTo>
                <a:lnTo>
                  <a:pt x="889635" y="830580"/>
                </a:lnTo>
                <a:lnTo>
                  <a:pt x="916305" y="836295"/>
                </a:lnTo>
                <a:lnTo>
                  <a:pt x="1059180" y="211455"/>
                </a:lnTo>
                <a:lnTo>
                  <a:pt x="289560" y="0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2604135" y="2956560"/>
            <a:ext cx="1263015" cy="918210"/>
          </a:xfrm>
          <a:custGeom>
            <a:avLst/>
            <a:gdLst>
              <a:gd name="connsiteX0" fmla="*/ 112395 w 1263015"/>
              <a:gd name="connsiteY0" fmla="*/ 0 h 918210"/>
              <a:gd name="connsiteX1" fmla="*/ 0 w 1263015"/>
              <a:gd name="connsiteY1" fmla="*/ 824865 h 918210"/>
              <a:gd name="connsiteX2" fmla="*/ 626745 w 1263015"/>
              <a:gd name="connsiteY2" fmla="*/ 878205 h 918210"/>
              <a:gd name="connsiteX3" fmla="*/ 1217295 w 1263015"/>
              <a:gd name="connsiteY3" fmla="*/ 918210 h 918210"/>
              <a:gd name="connsiteX4" fmla="*/ 1263015 w 1263015"/>
              <a:gd name="connsiteY4" fmla="*/ 80010 h 918210"/>
              <a:gd name="connsiteX5" fmla="*/ 600075 w 1263015"/>
              <a:gd name="connsiteY5" fmla="*/ 49530 h 918210"/>
              <a:gd name="connsiteX6" fmla="*/ 112395 w 1263015"/>
              <a:gd name="connsiteY6" fmla="*/ 0 h 918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3015" h="918210">
                <a:moveTo>
                  <a:pt x="112395" y="0"/>
                </a:moveTo>
                <a:lnTo>
                  <a:pt x="0" y="824865"/>
                </a:lnTo>
                <a:lnTo>
                  <a:pt x="626745" y="878205"/>
                </a:lnTo>
                <a:lnTo>
                  <a:pt x="1217295" y="918210"/>
                </a:lnTo>
                <a:lnTo>
                  <a:pt x="1263015" y="80010"/>
                </a:lnTo>
                <a:lnTo>
                  <a:pt x="600075" y="49530"/>
                </a:lnTo>
                <a:lnTo>
                  <a:pt x="112395" y="0"/>
                </a:lnTo>
                <a:close/>
              </a:path>
            </a:pathLst>
          </a:custGeom>
          <a:solidFill>
            <a:srgbClr val="00B050">
              <a:alpha val="50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506730" y="1442085"/>
            <a:ext cx="1263015" cy="1093470"/>
          </a:xfrm>
          <a:custGeom>
            <a:avLst/>
            <a:gdLst>
              <a:gd name="connsiteX0" fmla="*/ 308610 w 1263015"/>
              <a:gd name="connsiteY0" fmla="*/ 0 h 1093470"/>
              <a:gd name="connsiteX1" fmla="*/ 259080 w 1263015"/>
              <a:gd name="connsiteY1" fmla="*/ 129540 h 1093470"/>
              <a:gd name="connsiteX2" fmla="*/ 285750 w 1263015"/>
              <a:gd name="connsiteY2" fmla="*/ 192405 h 1093470"/>
              <a:gd name="connsiteX3" fmla="*/ 222885 w 1263015"/>
              <a:gd name="connsiteY3" fmla="*/ 224790 h 1093470"/>
              <a:gd name="connsiteX4" fmla="*/ 154305 w 1263015"/>
              <a:gd name="connsiteY4" fmla="*/ 379095 h 1093470"/>
              <a:gd name="connsiteX5" fmla="*/ 137160 w 1263015"/>
              <a:gd name="connsiteY5" fmla="*/ 390525 h 1093470"/>
              <a:gd name="connsiteX6" fmla="*/ 129540 w 1263015"/>
              <a:gd name="connsiteY6" fmla="*/ 462915 h 1093470"/>
              <a:gd name="connsiteX7" fmla="*/ 78105 w 1263015"/>
              <a:gd name="connsiteY7" fmla="*/ 561975 h 1093470"/>
              <a:gd name="connsiteX8" fmla="*/ 0 w 1263015"/>
              <a:gd name="connsiteY8" fmla="*/ 596265 h 1093470"/>
              <a:gd name="connsiteX9" fmla="*/ 11430 w 1263015"/>
              <a:gd name="connsiteY9" fmla="*/ 834390 h 1093470"/>
              <a:gd name="connsiteX10" fmla="*/ 1005840 w 1263015"/>
              <a:gd name="connsiteY10" fmla="*/ 1093470 h 1093470"/>
              <a:gd name="connsiteX11" fmla="*/ 1123950 w 1263015"/>
              <a:gd name="connsiteY11" fmla="*/ 704850 h 1093470"/>
              <a:gd name="connsiteX12" fmla="*/ 1108710 w 1263015"/>
              <a:gd name="connsiteY12" fmla="*/ 609600 h 1093470"/>
              <a:gd name="connsiteX13" fmla="*/ 1243965 w 1263015"/>
              <a:gd name="connsiteY13" fmla="*/ 434340 h 1093470"/>
              <a:gd name="connsiteX14" fmla="*/ 1263015 w 1263015"/>
              <a:gd name="connsiteY14" fmla="*/ 358140 h 1093470"/>
              <a:gd name="connsiteX15" fmla="*/ 1209675 w 1263015"/>
              <a:gd name="connsiteY15" fmla="*/ 314325 h 1093470"/>
              <a:gd name="connsiteX16" fmla="*/ 1026795 w 1263015"/>
              <a:gd name="connsiteY16" fmla="*/ 276225 h 1093470"/>
              <a:gd name="connsiteX17" fmla="*/ 922020 w 1263015"/>
              <a:gd name="connsiteY17" fmla="*/ 257175 h 1093470"/>
              <a:gd name="connsiteX18" fmla="*/ 880110 w 1263015"/>
              <a:gd name="connsiteY18" fmla="*/ 274320 h 1093470"/>
              <a:gd name="connsiteX19" fmla="*/ 746760 w 1263015"/>
              <a:gd name="connsiteY19" fmla="*/ 260985 h 1093470"/>
              <a:gd name="connsiteX20" fmla="*/ 636270 w 1263015"/>
              <a:gd name="connsiteY20" fmla="*/ 228600 h 1093470"/>
              <a:gd name="connsiteX21" fmla="*/ 398145 w 1263015"/>
              <a:gd name="connsiteY21" fmla="*/ 139065 h 1093470"/>
              <a:gd name="connsiteX22" fmla="*/ 417195 w 1263015"/>
              <a:gd name="connsiteY22" fmla="*/ 76200 h 1093470"/>
              <a:gd name="connsiteX23" fmla="*/ 308610 w 1263015"/>
              <a:gd name="connsiteY23" fmla="*/ 0 h 1093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263015" h="1093470">
                <a:moveTo>
                  <a:pt x="308610" y="0"/>
                </a:moveTo>
                <a:lnTo>
                  <a:pt x="259080" y="129540"/>
                </a:lnTo>
                <a:lnTo>
                  <a:pt x="285750" y="192405"/>
                </a:lnTo>
                <a:lnTo>
                  <a:pt x="222885" y="224790"/>
                </a:lnTo>
                <a:lnTo>
                  <a:pt x="154305" y="379095"/>
                </a:lnTo>
                <a:lnTo>
                  <a:pt x="137160" y="390525"/>
                </a:lnTo>
                <a:lnTo>
                  <a:pt x="129540" y="462915"/>
                </a:lnTo>
                <a:lnTo>
                  <a:pt x="78105" y="561975"/>
                </a:lnTo>
                <a:lnTo>
                  <a:pt x="0" y="596265"/>
                </a:lnTo>
                <a:lnTo>
                  <a:pt x="11430" y="834390"/>
                </a:lnTo>
                <a:lnTo>
                  <a:pt x="1005840" y="1093470"/>
                </a:lnTo>
                <a:lnTo>
                  <a:pt x="1123950" y="704850"/>
                </a:lnTo>
                <a:lnTo>
                  <a:pt x="1108710" y="609600"/>
                </a:lnTo>
                <a:lnTo>
                  <a:pt x="1243965" y="434340"/>
                </a:lnTo>
                <a:lnTo>
                  <a:pt x="1263015" y="358140"/>
                </a:lnTo>
                <a:lnTo>
                  <a:pt x="1209675" y="314325"/>
                </a:lnTo>
                <a:lnTo>
                  <a:pt x="1026795" y="276225"/>
                </a:lnTo>
                <a:lnTo>
                  <a:pt x="922020" y="257175"/>
                </a:lnTo>
                <a:lnTo>
                  <a:pt x="880110" y="274320"/>
                </a:lnTo>
                <a:lnTo>
                  <a:pt x="746760" y="260985"/>
                </a:lnTo>
                <a:lnTo>
                  <a:pt x="636270" y="228600"/>
                </a:lnTo>
                <a:lnTo>
                  <a:pt x="398145" y="139065"/>
                </a:lnTo>
                <a:lnTo>
                  <a:pt x="417195" y="76200"/>
                </a:lnTo>
                <a:lnTo>
                  <a:pt x="308610" y="0"/>
                </a:lnTo>
                <a:close/>
              </a:path>
            </a:pathLst>
          </a:custGeom>
          <a:solidFill>
            <a:srgbClr val="00B050">
              <a:alpha val="50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388620" y="2270760"/>
            <a:ext cx="1314450" cy="2232660"/>
          </a:xfrm>
          <a:custGeom>
            <a:avLst/>
            <a:gdLst>
              <a:gd name="connsiteX0" fmla="*/ 118110 w 1314450"/>
              <a:gd name="connsiteY0" fmla="*/ 0 h 2232660"/>
              <a:gd name="connsiteX1" fmla="*/ 76200 w 1314450"/>
              <a:gd name="connsiteY1" fmla="*/ 213360 h 2232660"/>
              <a:gd name="connsiteX2" fmla="*/ 30480 w 1314450"/>
              <a:gd name="connsiteY2" fmla="*/ 194310 h 2232660"/>
              <a:gd name="connsiteX3" fmla="*/ 0 w 1314450"/>
              <a:gd name="connsiteY3" fmla="*/ 285750 h 2232660"/>
              <a:gd name="connsiteX4" fmla="*/ 99060 w 1314450"/>
              <a:gd name="connsiteY4" fmla="*/ 594360 h 2232660"/>
              <a:gd name="connsiteX5" fmla="*/ 53340 w 1314450"/>
              <a:gd name="connsiteY5" fmla="*/ 769620 h 2232660"/>
              <a:gd name="connsiteX6" fmla="*/ 99060 w 1314450"/>
              <a:gd name="connsiteY6" fmla="*/ 845820 h 2232660"/>
              <a:gd name="connsiteX7" fmla="*/ 137160 w 1314450"/>
              <a:gd name="connsiteY7" fmla="*/ 864870 h 2232660"/>
              <a:gd name="connsiteX8" fmla="*/ 167640 w 1314450"/>
              <a:gd name="connsiteY8" fmla="*/ 800100 h 2232660"/>
              <a:gd name="connsiteX9" fmla="*/ 220980 w 1314450"/>
              <a:gd name="connsiteY9" fmla="*/ 834390 h 2232660"/>
              <a:gd name="connsiteX10" fmla="*/ 243840 w 1314450"/>
              <a:gd name="connsiteY10" fmla="*/ 956310 h 2232660"/>
              <a:gd name="connsiteX11" fmla="*/ 137160 w 1314450"/>
              <a:gd name="connsiteY11" fmla="*/ 902970 h 2232660"/>
              <a:gd name="connsiteX12" fmla="*/ 148590 w 1314450"/>
              <a:gd name="connsiteY12" fmla="*/ 986790 h 2232660"/>
              <a:gd name="connsiteX13" fmla="*/ 171450 w 1314450"/>
              <a:gd name="connsiteY13" fmla="*/ 1082040 h 2232660"/>
              <a:gd name="connsiteX14" fmla="*/ 217170 w 1314450"/>
              <a:gd name="connsiteY14" fmla="*/ 1127760 h 2232660"/>
              <a:gd name="connsiteX15" fmla="*/ 133350 w 1314450"/>
              <a:gd name="connsiteY15" fmla="*/ 1146810 h 2232660"/>
              <a:gd name="connsiteX16" fmla="*/ 209550 w 1314450"/>
              <a:gd name="connsiteY16" fmla="*/ 1363980 h 2232660"/>
              <a:gd name="connsiteX17" fmla="*/ 285750 w 1314450"/>
              <a:gd name="connsiteY17" fmla="*/ 1485900 h 2232660"/>
              <a:gd name="connsiteX18" fmla="*/ 274320 w 1314450"/>
              <a:gd name="connsiteY18" fmla="*/ 1550670 h 2232660"/>
              <a:gd name="connsiteX19" fmla="*/ 259080 w 1314450"/>
              <a:gd name="connsiteY19" fmla="*/ 1577340 h 2232660"/>
              <a:gd name="connsiteX20" fmla="*/ 297180 w 1314450"/>
              <a:gd name="connsiteY20" fmla="*/ 1645920 h 2232660"/>
              <a:gd name="connsiteX21" fmla="*/ 361950 w 1314450"/>
              <a:gd name="connsiteY21" fmla="*/ 1664970 h 2232660"/>
              <a:gd name="connsiteX22" fmla="*/ 636270 w 1314450"/>
              <a:gd name="connsiteY22" fmla="*/ 1912620 h 2232660"/>
              <a:gd name="connsiteX23" fmla="*/ 681990 w 1314450"/>
              <a:gd name="connsiteY23" fmla="*/ 1985010 h 2232660"/>
              <a:gd name="connsiteX24" fmla="*/ 720090 w 1314450"/>
              <a:gd name="connsiteY24" fmla="*/ 2118360 h 2232660"/>
              <a:gd name="connsiteX25" fmla="*/ 697230 w 1314450"/>
              <a:gd name="connsiteY25" fmla="*/ 2152650 h 2232660"/>
              <a:gd name="connsiteX26" fmla="*/ 1169670 w 1314450"/>
              <a:gd name="connsiteY26" fmla="*/ 2232660 h 2232660"/>
              <a:gd name="connsiteX27" fmla="*/ 1188720 w 1314450"/>
              <a:gd name="connsiteY27" fmla="*/ 2175510 h 2232660"/>
              <a:gd name="connsiteX28" fmla="*/ 1177290 w 1314450"/>
              <a:gd name="connsiteY28" fmla="*/ 2137410 h 2232660"/>
              <a:gd name="connsiteX29" fmla="*/ 1242060 w 1314450"/>
              <a:gd name="connsiteY29" fmla="*/ 1954530 h 2232660"/>
              <a:gd name="connsiteX30" fmla="*/ 1314450 w 1314450"/>
              <a:gd name="connsiteY30" fmla="*/ 1939290 h 2232660"/>
              <a:gd name="connsiteX31" fmla="*/ 1234440 w 1314450"/>
              <a:gd name="connsiteY31" fmla="*/ 1760220 h 2232660"/>
              <a:gd name="connsiteX32" fmla="*/ 601980 w 1314450"/>
              <a:gd name="connsiteY32" fmla="*/ 765810 h 2232660"/>
              <a:gd name="connsiteX33" fmla="*/ 727710 w 1314450"/>
              <a:gd name="connsiteY33" fmla="*/ 163830 h 2232660"/>
              <a:gd name="connsiteX34" fmla="*/ 118110 w 1314450"/>
              <a:gd name="connsiteY34" fmla="*/ 0 h 2232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314450" h="2232660">
                <a:moveTo>
                  <a:pt x="118110" y="0"/>
                </a:moveTo>
                <a:lnTo>
                  <a:pt x="76200" y="213360"/>
                </a:lnTo>
                <a:lnTo>
                  <a:pt x="30480" y="194310"/>
                </a:lnTo>
                <a:lnTo>
                  <a:pt x="0" y="285750"/>
                </a:lnTo>
                <a:lnTo>
                  <a:pt x="99060" y="594360"/>
                </a:lnTo>
                <a:lnTo>
                  <a:pt x="53340" y="769620"/>
                </a:lnTo>
                <a:lnTo>
                  <a:pt x="99060" y="845820"/>
                </a:lnTo>
                <a:lnTo>
                  <a:pt x="137160" y="864870"/>
                </a:lnTo>
                <a:lnTo>
                  <a:pt x="167640" y="800100"/>
                </a:lnTo>
                <a:lnTo>
                  <a:pt x="220980" y="834390"/>
                </a:lnTo>
                <a:lnTo>
                  <a:pt x="243840" y="956310"/>
                </a:lnTo>
                <a:lnTo>
                  <a:pt x="137160" y="902970"/>
                </a:lnTo>
                <a:lnTo>
                  <a:pt x="148590" y="986790"/>
                </a:lnTo>
                <a:lnTo>
                  <a:pt x="171450" y="1082040"/>
                </a:lnTo>
                <a:lnTo>
                  <a:pt x="217170" y="1127760"/>
                </a:lnTo>
                <a:lnTo>
                  <a:pt x="133350" y="1146810"/>
                </a:lnTo>
                <a:lnTo>
                  <a:pt x="209550" y="1363980"/>
                </a:lnTo>
                <a:lnTo>
                  <a:pt x="285750" y="1485900"/>
                </a:lnTo>
                <a:lnTo>
                  <a:pt x="274320" y="1550670"/>
                </a:lnTo>
                <a:lnTo>
                  <a:pt x="259080" y="1577340"/>
                </a:lnTo>
                <a:lnTo>
                  <a:pt x="297180" y="1645920"/>
                </a:lnTo>
                <a:lnTo>
                  <a:pt x="361950" y="1664970"/>
                </a:lnTo>
                <a:lnTo>
                  <a:pt x="636270" y="1912620"/>
                </a:lnTo>
                <a:lnTo>
                  <a:pt x="681990" y="1985010"/>
                </a:lnTo>
                <a:lnTo>
                  <a:pt x="720090" y="2118360"/>
                </a:lnTo>
                <a:lnTo>
                  <a:pt x="697230" y="2152650"/>
                </a:lnTo>
                <a:lnTo>
                  <a:pt x="1169670" y="2232660"/>
                </a:lnTo>
                <a:lnTo>
                  <a:pt x="1188720" y="2175510"/>
                </a:lnTo>
                <a:lnTo>
                  <a:pt x="1177290" y="2137410"/>
                </a:lnTo>
                <a:lnTo>
                  <a:pt x="1242060" y="1954530"/>
                </a:lnTo>
                <a:lnTo>
                  <a:pt x="1314450" y="1939290"/>
                </a:lnTo>
                <a:lnTo>
                  <a:pt x="1234440" y="1760220"/>
                </a:lnTo>
                <a:lnTo>
                  <a:pt x="601980" y="765810"/>
                </a:lnTo>
                <a:lnTo>
                  <a:pt x="727710" y="163830"/>
                </a:lnTo>
                <a:lnTo>
                  <a:pt x="118110" y="0"/>
                </a:lnTo>
                <a:close/>
              </a:path>
            </a:pathLst>
          </a:custGeom>
          <a:solidFill>
            <a:srgbClr val="00B050">
              <a:alpha val="50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04800" y="228600"/>
            <a:ext cx="60244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/>
              <a:t>Recruiter Locations: </a:t>
            </a:r>
            <a:r>
              <a:rPr lang="en-US" sz="2000" dirty="0" smtClean="0"/>
              <a:t>Fall 2018 Cycle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3388360" y="710000"/>
            <a:ext cx="54617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Eight Regional Recruiters and increased national recruitment activities </a:t>
            </a:r>
            <a:endParaRPr lang="en-US" sz="1200" dirty="0"/>
          </a:p>
        </p:txBody>
      </p:sp>
      <p:sp>
        <p:nvSpPr>
          <p:cNvPr id="2" name="Freeform 1"/>
          <p:cNvSpPr/>
          <p:nvPr/>
        </p:nvSpPr>
        <p:spPr>
          <a:xfrm>
            <a:off x="1411605" y="5819775"/>
            <a:ext cx="253365" cy="310515"/>
          </a:xfrm>
          <a:custGeom>
            <a:avLst/>
            <a:gdLst>
              <a:gd name="connsiteX0" fmla="*/ 40005 w 253365"/>
              <a:gd name="connsiteY0" fmla="*/ 0 h 310515"/>
              <a:gd name="connsiteX1" fmla="*/ 40005 w 253365"/>
              <a:gd name="connsiteY1" fmla="*/ 72390 h 310515"/>
              <a:gd name="connsiteX2" fmla="*/ 0 w 253365"/>
              <a:gd name="connsiteY2" fmla="*/ 102870 h 310515"/>
              <a:gd name="connsiteX3" fmla="*/ 1905 w 253365"/>
              <a:gd name="connsiteY3" fmla="*/ 135255 h 310515"/>
              <a:gd name="connsiteX4" fmla="*/ 20955 w 253365"/>
              <a:gd name="connsiteY4" fmla="*/ 146685 h 310515"/>
              <a:gd name="connsiteX5" fmla="*/ 24765 w 253365"/>
              <a:gd name="connsiteY5" fmla="*/ 215265 h 310515"/>
              <a:gd name="connsiteX6" fmla="*/ 9525 w 253365"/>
              <a:gd name="connsiteY6" fmla="*/ 228600 h 310515"/>
              <a:gd name="connsiteX7" fmla="*/ 100965 w 253365"/>
              <a:gd name="connsiteY7" fmla="*/ 310515 h 310515"/>
              <a:gd name="connsiteX8" fmla="*/ 99060 w 253365"/>
              <a:gd name="connsiteY8" fmla="*/ 268605 h 310515"/>
              <a:gd name="connsiteX9" fmla="*/ 253365 w 253365"/>
              <a:gd name="connsiteY9" fmla="*/ 160020 h 310515"/>
              <a:gd name="connsiteX10" fmla="*/ 219075 w 253365"/>
              <a:gd name="connsiteY10" fmla="*/ 93345 h 310515"/>
              <a:gd name="connsiteX11" fmla="*/ 213360 w 253365"/>
              <a:gd name="connsiteY11" fmla="*/ 60960 h 310515"/>
              <a:gd name="connsiteX12" fmla="*/ 114300 w 253365"/>
              <a:gd name="connsiteY12" fmla="*/ 7620 h 310515"/>
              <a:gd name="connsiteX13" fmla="*/ 40005 w 253365"/>
              <a:gd name="connsiteY13" fmla="*/ 0 h 31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53365" h="310515">
                <a:moveTo>
                  <a:pt x="40005" y="0"/>
                </a:moveTo>
                <a:lnTo>
                  <a:pt x="40005" y="72390"/>
                </a:lnTo>
                <a:lnTo>
                  <a:pt x="0" y="102870"/>
                </a:lnTo>
                <a:lnTo>
                  <a:pt x="1905" y="135255"/>
                </a:lnTo>
                <a:lnTo>
                  <a:pt x="20955" y="146685"/>
                </a:lnTo>
                <a:lnTo>
                  <a:pt x="24765" y="215265"/>
                </a:lnTo>
                <a:lnTo>
                  <a:pt x="9525" y="228600"/>
                </a:lnTo>
                <a:lnTo>
                  <a:pt x="100965" y="310515"/>
                </a:lnTo>
                <a:lnTo>
                  <a:pt x="99060" y="268605"/>
                </a:lnTo>
                <a:lnTo>
                  <a:pt x="253365" y="160020"/>
                </a:lnTo>
                <a:lnTo>
                  <a:pt x="219075" y="93345"/>
                </a:lnTo>
                <a:lnTo>
                  <a:pt x="213360" y="60960"/>
                </a:lnTo>
                <a:lnTo>
                  <a:pt x="114300" y="7620"/>
                </a:lnTo>
                <a:lnTo>
                  <a:pt x="40005" y="0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1267777" y="5721818"/>
            <a:ext cx="135255" cy="99060"/>
          </a:xfrm>
          <a:custGeom>
            <a:avLst/>
            <a:gdLst>
              <a:gd name="connsiteX0" fmla="*/ 135255 w 135255"/>
              <a:gd name="connsiteY0" fmla="*/ 51435 h 99060"/>
              <a:gd name="connsiteX1" fmla="*/ 81915 w 135255"/>
              <a:gd name="connsiteY1" fmla="*/ 99060 h 99060"/>
              <a:gd name="connsiteX2" fmla="*/ 34290 w 135255"/>
              <a:gd name="connsiteY2" fmla="*/ 40005 h 99060"/>
              <a:gd name="connsiteX3" fmla="*/ 0 w 135255"/>
              <a:gd name="connsiteY3" fmla="*/ 40005 h 99060"/>
              <a:gd name="connsiteX4" fmla="*/ 22860 w 135255"/>
              <a:gd name="connsiteY4" fmla="*/ 0 h 99060"/>
              <a:gd name="connsiteX5" fmla="*/ 97155 w 135255"/>
              <a:gd name="connsiteY5" fmla="*/ 3810 h 99060"/>
              <a:gd name="connsiteX6" fmla="*/ 135255 w 135255"/>
              <a:gd name="connsiteY6" fmla="*/ 51435 h 99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5255" h="99060">
                <a:moveTo>
                  <a:pt x="135255" y="51435"/>
                </a:moveTo>
                <a:lnTo>
                  <a:pt x="81915" y="99060"/>
                </a:lnTo>
                <a:lnTo>
                  <a:pt x="34290" y="40005"/>
                </a:lnTo>
                <a:lnTo>
                  <a:pt x="0" y="40005"/>
                </a:lnTo>
                <a:lnTo>
                  <a:pt x="22860" y="0"/>
                </a:lnTo>
                <a:lnTo>
                  <a:pt x="97155" y="3810"/>
                </a:lnTo>
                <a:lnTo>
                  <a:pt x="135255" y="51435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1116330" y="5604510"/>
            <a:ext cx="158115" cy="68580"/>
          </a:xfrm>
          <a:custGeom>
            <a:avLst/>
            <a:gdLst>
              <a:gd name="connsiteX0" fmla="*/ 89535 w 158115"/>
              <a:gd name="connsiteY0" fmla="*/ 40005 h 68580"/>
              <a:gd name="connsiteX1" fmla="*/ 158115 w 158115"/>
              <a:gd name="connsiteY1" fmla="*/ 30480 h 68580"/>
              <a:gd name="connsiteX2" fmla="*/ 150495 w 158115"/>
              <a:gd name="connsiteY2" fmla="*/ 0 h 68580"/>
              <a:gd name="connsiteX3" fmla="*/ 24765 w 158115"/>
              <a:gd name="connsiteY3" fmla="*/ 17145 h 68580"/>
              <a:gd name="connsiteX4" fmla="*/ 0 w 158115"/>
              <a:gd name="connsiteY4" fmla="*/ 68580 h 68580"/>
              <a:gd name="connsiteX5" fmla="*/ 89535 w 158115"/>
              <a:gd name="connsiteY5" fmla="*/ 40005 h 68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8115" h="68580">
                <a:moveTo>
                  <a:pt x="89535" y="40005"/>
                </a:moveTo>
                <a:lnTo>
                  <a:pt x="158115" y="30480"/>
                </a:lnTo>
                <a:lnTo>
                  <a:pt x="150495" y="0"/>
                </a:lnTo>
                <a:lnTo>
                  <a:pt x="24765" y="17145"/>
                </a:lnTo>
                <a:lnTo>
                  <a:pt x="0" y="68580"/>
                </a:lnTo>
                <a:lnTo>
                  <a:pt x="89535" y="40005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630555" y="5414010"/>
            <a:ext cx="120015" cy="91440"/>
          </a:xfrm>
          <a:custGeom>
            <a:avLst/>
            <a:gdLst>
              <a:gd name="connsiteX0" fmla="*/ 120015 w 120015"/>
              <a:gd name="connsiteY0" fmla="*/ 17145 h 91440"/>
              <a:gd name="connsiteX1" fmla="*/ 99060 w 120015"/>
              <a:gd name="connsiteY1" fmla="*/ 91440 h 91440"/>
              <a:gd name="connsiteX2" fmla="*/ 34290 w 120015"/>
              <a:gd name="connsiteY2" fmla="*/ 87630 h 91440"/>
              <a:gd name="connsiteX3" fmla="*/ 0 w 120015"/>
              <a:gd name="connsiteY3" fmla="*/ 47625 h 91440"/>
              <a:gd name="connsiteX4" fmla="*/ 59055 w 120015"/>
              <a:gd name="connsiteY4" fmla="*/ 0 h 91440"/>
              <a:gd name="connsiteX5" fmla="*/ 120015 w 120015"/>
              <a:gd name="connsiteY5" fmla="*/ 17145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0015" h="91440">
                <a:moveTo>
                  <a:pt x="120015" y="17145"/>
                </a:moveTo>
                <a:lnTo>
                  <a:pt x="99060" y="91440"/>
                </a:lnTo>
                <a:lnTo>
                  <a:pt x="34290" y="87630"/>
                </a:lnTo>
                <a:lnTo>
                  <a:pt x="0" y="47625"/>
                </a:lnTo>
                <a:lnTo>
                  <a:pt x="59055" y="0"/>
                </a:lnTo>
                <a:lnTo>
                  <a:pt x="120015" y="17145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942975" y="5503545"/>
            <a:ext cx="121920" cy="110490"/>
          </a:xfrm>
          <a:custGeom>
            <a:avLst/>
            <a:gdLst>
              <a:gd name="connsiteX0" fmla="*/ 59055 w 121920"/>
              <a:gd name="connsiteY0" fmla="*/ 0 h 110490"/>
              <a:gd name="connsiteX1" fmla="*/ 0 w 121920"/>
              <a:gd name="connsiteY1" fmla="*/ 47625 h 110490"/>
              <a:gd name="connsiteX2" fmla="*/ 32385 w 121920"/>
              <a:gd name="connsiteY2" fmla="*/ 100965 h 110490"/>
              <a:gd name="connsiteX3" fmla="*/ 72390 w 121920"/>
              <a:gd name="connsiteY3" fmla="*/ 89535 h 110490"/>
              <a:gd name="connsiteX4" fmla="*/ 95250 w 121920"/>
              <a:gd name="connsiteY4" fmla="*/ 110490 h 110490"/>
              <a:gd name="connsiteX5" fmla="*/ 121920 w 121920"/>
              <a:gd name="connsiteY5" fmla="*/ 83820 h 110490"/>
              <a:gd name="connsiteX6" fmla="*/ 59055 w 121920"/>
              <a:gd name="connsiteY6" fmla="*/ 0 h 110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" h="110490">
                <a:moveTo>
                  <a:pt x="59055" y="0"/>
                </a:moveTo>
                <a:lnTo>
                  <a:pt x="0" y="47625"/>
                </a:lnTo>
                <a:lnTo>
                  <a:pt x="32385" y="100965"/>
                </a:lnTo>
                <a:lnTo>
                  <a:pt x="72390" y="89535"/>
                </a:lnTo>
                <a:lnTo>
                  <a:pt x="95250" y="110490"/>
                </a:lnTo>
                <a:lnTo>
                  <a:pt x="121920" y="83820"/>
                </a:lnTo>
                <a:lnTo>
                  <a:pt x="59055" y="0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531495" y="5478780"/>
            <a:ext cx="66675" cy="66675"/>
          </a:xfrm>
          <a:custGeom>
            <a:avLst/>
            <a:gdLst>
              <a:gd name="connsiteX0" fmla="*/ 66675 w 66675"/>
              <a:gd name="connsiteY0" fmla="*/ 0 h 66675"/>
              <a:gd name="connsiteX1" fmla="*/ 36195 w 66675"/>
              <a:gd name="connsiteY1" fmla="*/ 66675 h 66675"/>
              <a:gd name="connsiteX2" fmla="*/ 0 w 66675"/>
              <a:gd name="connsiteY2" fmla="*/ 34290 h 66675"/>
              <a:gd name="connsiteX3" fmla="*/ 66675 w 66675"/>
              <a:gd name="connsiteY3" fmla="*/ 0 h 66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66675">
                <a:moveTo>
                  <a:pt x="66675" y="0"/>
                </a:moveTo>
                <a:lnTo>
                  <a:pt x="36195" y="66675"/>
                </a:lnTo>
                <a:lnTo>
                  <a:pt x="0" y="34290"/>
                </a:lnTo>
                <a:lnTo>
                  <a:pt x="66675" y="0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1190625" y="5655945"/>
            <a:ext cx="62865" cy="78105"/>
          </a:xfrm>
          <a:custGeom>
            <a:avLst/>
            <a:gdLst>
              <a:gd name="connsiteX0" fmla="*/ 62865 w 62865"/>
              <a:gd name="connsiteY0" fmla="*/ 17145 h 78105"/>
              <a:gd name="connsiteX1" fmla="*/ 13335 w 62865"/>
              <a:gd name="connsiteY1" fmla="*/ 0 h 78105"/>
              <a:gd name="connsiteX2" fmla="*/ 0 w 62865"/>
              <a:gd name="connsiteY2" fmla="*/ 24765 h 78105"/>
              <a:gd name="connsiteX3" fmla="*/ 59055 w 62865"/>
              <a:gd name="connsiteY3" fmla="*/ 78105 h 78105"/>
              <a:gd name="connsiteX4" fmla="*/ 62865 w 62865"/>
              <a:gd name="connsiteY4" fmla="*/ 17145 h 7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865" h="78105">
                <a:moveTo>
                  <a:pt x="62865" y="17145"/>
                </a:moveTo>
                <a:lnTo>
                  <a:pt x="13335" y="0"/>
                </a:lnTo>
                <a:lnTo>
                  <a:pt x="0" y="24765"/>
                </a:lnTo>
                <a:lnTo>
                  <a:pt x="59055" y="78105"/>
                </a:lnTo>
                <a:lnTo>
                  <a:pt x="62865" y="17145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516380" y="1130300"/>
            <a:ext cx="960120" cy="1582420"/>
          </a:xfrm>
          <a:custGeom>
            <a:avLst/>
            <a:gdLst>
              <a:gd name="connsiteX0" fmla="*/ 350520 w 960120"/>
              <a:gd name="connsiteY0" fmla="*/ 0 h 1582420"/>
              <a:gd name="connsiteX1" fmla="*/ 195580 w 960120"/>
              <a:gd name="connsiteY1" fmla="*/ 624840 h 1582420"/>
              <a:gd name="connsiteX2" fmla="*/ 236220 w 960120"/>
              <a:gd name="connsiteY2" fmla="*/ 657860 h 1582420"/>
              <a:gd name="connsiteX3" fmla="*/ 256540 w 960120"/>
              <a:gd name="connsiteY3" fmla="*/ 706120 h 1582420"/>
              <a:gd name="connsiteX4" fmla="*/ 119380 w 960120"/>
              <a:gd name="connsiteY4" fmla="*/ 871220 h 1582420"/>
              <a:gd name="connsiteX5" fmla="*/ 93980 w 960120"/>
              <a:gd name="connsiteY5" fmla="*/ 970280 h 1582420"/>
              <a:gd name="connsiteX6" fmla="*/ 111760 w 960120"/>
              <a:gd name="connsiteY6" fmla="*/ 1031240 h 1582420"/>
              <a:gd name="connsiteX7" fmla="*/ 0 w 960120"/>
              <a:gd name="connsiteY7" fmla="*/ 1402080 h 1582420"/>
              <a:gd name="connsiteX8" fmla="*/ 878840 w 960120"/>
              <a:gd name="connsiteY8" fmla="*/ 1582420 h 1582420"/>
              <a:gd name="connsiteX9" fmla="*/ 960120 w 960120"/>
              <a:gd name="connsiteY9" fmla="*/ 1102360 h 1582420"/>
              <a:gd name="connsiteX10" fmla="*/ 909320 w 960120"/>
              <a:gd name="connsiteY10" fmla="*/ 1046480 h 1582420"/>
              <a:gd name="connsiteX11" fmla="*/ 850900 w 960120"/>
              <a:gd name="connsiteY11" fmla="*/ 1059180 h 1582420"/>
              <a:gd name="connsiteX12" fmla="*/ 812800 w 960120"/>
              <a:gd name="connsiteY12" fmla="*/ 1026160 h 1582420"/>
              <a:gd name="connsiteX13" fmla="*/ 751840 w 960120"/>
              <a:gd name="connsiteY13" fmla="*/ 1046480 h 1582420"/>
              <a:gd name="connsiteX14" fmla="*/ 655320 w 960120"/>
              <a:gd name="connsiteY14" fmla="*/ 998220 h 1582420"/>
              <a:gd name="connsiteX15" fmla="*/ 635000 w 960120"/>
              <a:gd name="connsiteY15" fmla="*/ 891540 h 1582420"/>
              <a:gd name="connsiteX16" fmla="*/ 566420 w 960120"/>
              <a:gd name="connsiteY16" fmla="*/ 784860 h 1582420"/>
              <a:gd name="connsiteX17" fmla="*/ 535940 w 960120"/>
              <a:gd name="connsiteY17" fmla="*/ 805180 h 1582420"/>
              <a:gd name="connsiteX18" fmla="*/ 508000 w 960120"/>
              <a:gd name="connsiteY18" fmla="*/ 751840 h 1582420"/>
              <a:gd name="connsiteX19" fmla="*/ 510540 w 960120"/>
              <a:gd name="connsiteY19" fmla="*/ 680720 h 1582420"/>
              <a:gd name="connsiteX20" fmla="*/ 558800 w 960120"/>
              <a:gd name="connsiteY20" fmla="*/ 635000 h 1582420"/>
              <a:gd name="connsiteX21" fmla="*/ 561340 w 960120"/>
              <a:gd name="connsiteY21" fmla="*/ 596900 h 1582420"/>
              <a:gd name="connsiteX22" fmla="*/ 505460 w 960120"/>
              <a:gd name="connsiteY22" fmla="*/ 568960 h 1582420"/>
              <a:gd name="connsiteX23" fmla="*/ 452120 w 960120"/>
              <a:gd name="connsiteY23" fmla="*/ 411480 h 1582420"/>
              <a:gd name="connsiteX24" fmla="*/ 441960 w 960120"/>
              <a:gd name="connsiteY24" fmla="*/ 337820 h 1582420"/>
              <a:gd name="connsiteX25" fmla="*/ 480060 w 960120"/>
              <a:gd name="connsiteY25" fmla="*/ 25400 h 1582420"/>
              <a:gd name="connsiteX26" fmla="*/ 350520 w 960120"/>
              <a:gd name="connsiteY26" fmla="*/ 0 h 1582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960120" h="1582420">
                <a:moveTo>
                  <a:pt x="350520" y="0"/>
                </a:moveTo>
                <a:lnTo>
                  <a:pt x="195580" y="624840"/>
                </a:lnTo>
                <a:lnTo>
                  <a:pt x="236220" y="657860"/>
                </a:lnTo>
                <a:lnTo>
                  <a:pt x="256540" y="706120"/>
                </a:lnTo>
                <a:lnTo>
                  <a:pt x="119380" y="871220"/>
                </a:lnTo>
                <a:lnTo>
                  <a:pt x="93980" y="970280"/>
                </a:lnTo>
                <a:lnTo>
                  <a:pt x="111760" y="1031240"/>
                </a:lnTo>
                <a:lnTo>
                  <a:pt x="0" y="1402080"/>
                </a:lnTo>
                <a:lnTo>
                  <a:pt x="878840" y="1582420"/>
                </a:lnTo>
                <a:lnTo>
                  <a:pt x="960120" y="1102360"/>
                </a:lnTo>
                <a:lnTo>
                  <a:pt x="909320" y="1046480"/>
                </a:lnTo>
                <a:lnTo>
                  <a:pt x="850900" y="1059180"/>
                </a:lnTo>
                <a:lnTo>
                  <a:pt x="812800" y="1026160"/>
                </a:lnTo>
                <a:lnTo>
                  <a:pt x="751840" y="1046480"/>
                </a:lnTo>
                <a:lnTo>
                  <a:pt x="655320" y="998220"/>
                </a:lnTo>
                <a:lnTo>
                  <a:pt x="635000" y="891540"/>
                </a:lnTo>
                <a:lnTo>
                  <a:pt x="566420" y="784860"/>
                </a:lnTo>
                <a:lnTo>
                  <a:pt x="535940" y="805180"/>
                </a:lnTo>
                <a:lnTo>
                  <a:pt x="508000" y="751840"/>
                </a:lnTo>
                <a:cubicBezTo>
                  <a:pt x="508847" y="728133"/>
                  <a:pt x="509693" y="704427"/>
                  <a:pt x="510540" y="680720"/>
                </a:cubicBezTo>
                <a:lnTo>
                  <a:pt x="558800" y="635000"/>
                </a:lnTo>
                <a:lnTo>
                  <a:pt x="561340" y="596900"/>
                </a:lnTo>
                <a:lnTo>
                  <a:pt x="505460" y="568960"/>
                </a:lnTo>
                <a:lnTo>
                  <a:pt x="452120" y="411480"/>
                </a:lnTo>
                <a:lnTo>
                  <a:pt x="441960" y="337820"/>
                </a:lnTo>
                <a:lnTo>
                  <a:pt x="480060" y="25400"/>
                </a:lnTo>
                <a:lnTo>
                  <a:pt x="350520" y="0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790700" y="2633980"/>
            <a:ext cx="932180" cy="1145540"/>
          </a:xfrm>
          <a:custGeom>
            <a:avLst/>
            <a:gdLst>
              <a:gd name="connsiteX0" fmla="*/ 607060 w 932180"/>
              <a:gd name="connsiteY0" fmla="*/ 73660 h 1145540"/>
              <a:gd name="connsiteX1" fmla="*/ 195580 w 932180"/>
              <a:gd name="connsiteY1" fmla="*/ 0 h 1145540"/>
              <a:gd name="connsiteX2" fmla="*/ 0 w 932180"/>
              <a:gd name="connsiteY2" fmla="*/ 1021080 h 1145540"/>
              <a:gd name="connsiteX3" fmla="*/ 812800 w 932180"/>
              <a:gd name="connsiteY3" fmla="*/ 1145540 h 1145540"/>
              <a:gd name="connsiteX4" fmla="*/ 932180 w 932180"/>
              <a:gd name="connsiteY4" fmla="*/ 325120 h 1145540"/>
              <a:gd name="connsiteX5" fmla="*/ 574040 w 932180"/>
              <a:gd name="connsiteY5" fmla="*/ 269240 h 1145540"/>
              <a:gd name="connsiteX6" fmla="*/ 607060 w 932180"/>
              <a:gd name="connsiteY6" fmla="*/ 73660 h 1145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32180" h="1145540">
                <a:moveTo>
                  <a:pt x="607060" y="73660"/>
                </a:moveTo>
                <a:lnTo>
                  <a:pt x="195580" y="0"/>
                </a:lnTo>
                <a:lnTo>
                  <a:pt x="0" y="1021080"/>
                </a:lnTo>
                <a:lnTo>
                  <a:pt x="812800" y="1145540"/>
                </a:lnTo>
                <a:lnTo>
                  <a:pt x="932180" y="325120"/>
                </a:lnTo>
                <a:lnTo>
                  <a:pt x="574040" y="269240"/>
                </a:lnTo>
                <a:lnTo>
                  <a:pt x="607060" y="73660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7950200" y="2611120"/>
            <a:ext cx="269240" cy="490220"/>
          </a:xfrm>
          <a:custGeom>
            <a:avLst/>
            <a:gdLst>
              <a:gd name="connsiteX0" fmla="*/ 38100 w 269240"/>
              <a:gd name="connsiteY0" fmla="*/ 0 h 490220"/>
              <a:gd name="connsiteX1" fmla="*/ 15240 w 269240"/>
              <a:gd name="connsiteY1" fmla="*/ 88900 h 490220"/>
              <a:gd name="connsiteX2" fmla="*/ 83820 w 269240"/>
              <a:gd name="connsiteY2" fmla="*/ 185420 h 490220"/>
              <a:gd name="connsiteX3" fmla="*/ 0 w 269240"/>
              <a:gd name="connsiteY3" fmla="*/ 292100 h 490220"/>
              <a:gd name="connsiteX4" fmla="*/ 96520 w 269240"/>
              <a:gd name="connsiteY4" fmla="*/ 490220 h 490220"/>
              <a:gd name="connsiteX5" fmla="*/ 269240 w 269240"/>
              <a:gd name="connsiteY5" fmla="*/ 259080 h 490220"/>
              <a:gd name="connsiteX6" fmla="*/ 266700 w 269240"/>
              <a:gd name="connsiteY6" fmla="*/ 187960 h 490220"/>
              <a:gd name="connsiteX7" fmla="*/ 195580 w 269240"/>
              <a:gd name="connsiteY7" fmla="*/ 81280 h 490220"/>
              <a:gd name="connsiteX8" fmla="*/ 154940 w 269240"/>
              <a:gd name="connsiteY8" fmla="*/ 88900 h 490220"/>
              <a:gd name="connsiteX9" fmla="*/ 152400 w 269240"/>
              <a:gd name="connsiteY9" fmla="*/ 30480 h 490220"/>
              <a:gd name="connsiteX10" fmla="*/ 38100 w 269240"/>
              <a:gd name="connsiteY10" fmla="*/ 0 h 490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9240" h="490220">
                <a:moveTo>
                  <a:pt x="38100" y="0"/>
                </a:moveTo>
                <a:lnTo>
                  <a:pt x="15240" y="88900"/>
                </a:lnTo>
                <a:lnTo>
                  <a:pt x="83820" y="185420"/>
                </a:lnTo>
                <a:lnTo>
                  <a:pt x="0" y="292100"/>
                </a:lnTo>
                <a:lnTo>
                  <a:pt x="96520" y="490220"/>
                </a:lnTo>
                <a:lnTo>
                  <a:pt x="269240" y="259080"/>
                </a:lnTo>
                <a:cubicBezTo>
                  <a:pt x="268393" y="235373"/>
                  <a:pt x="267547" y="211667"/>
                  <a:pt x="266700" y="187960"/>
                </a:cubicBezTo>
                <a:lnTo>
                  <a:pt x="195580" y="81280"/>
                </a:lnTo>
                <a:lnTo>
                  <a:pt x="154940" y="88900"/>
                </a:lnTo>
                <a:lnTo>
                  <a:pt x="152400" y="30480"/>
                </a:lnTo>
                <a:lnTo>
                  <a:pt x="38100" y="0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8087360" y="2138680"/>
            <a:ext cx="579120" cy="264160"/>
          </a:xfrm>
          <a:custGeom>
            <a:avLst/>
            <a:gdLst>
              <a:gd name="connsiteX0" fmla="*/ 0 w 579120"/>
              <a:gd name="connsiteY0" fmla="*/ 144780 h 264160"/>
              <a:gd name="connsiteX1" fmla="*/ 33020 w 579120"/>
              <a:gd name="connsiteY1" fmla="*/ 264160 h 264160"/>
              <a:gd name="connsiteX2" fmla="*/ 388620 w 579120"/>
              <a:gd name="connsiteY2" fmla="*/ 170180 h 264160"/>
              <a:gd name="connsiteX3" fmla="*/ 431800 w 579120"/>
              <a:gd name="connsiteY3" fmla="*/ 213360 h 264160"/>
              <a:gd name="connsiteX4" fmla="*/ 480060 w 579120"/>
              <a:gd name="connsiteY4" fmla="*/ 193040 h 264160"/>
              <a:gd name="connsiteX5" fmla="*/ 505460 w 579120"/>
              <a:gd name="connsiteY5" fmla="*/ 215900 h 264160"/>
              <a:gd name="connsiteX6" fmla="*/ 579120 w 579120"/>
              <a:gd name="connsiteY6" fmla="*/ 162560 h 264160"/>
              <a:gd name="connsiteX7" fmla="*/ 556260 w 579120"/>
              <a:gd name="connsiteY7" fmla="*/ 66040 h 264160"/>
              <a:gd name="connsiteX8" fmla="*/ 538480 w 579120"/>
              <a:gd name="connsiteY8" fmla="*/ 152400 h 264160"/>
              <a:gd name="connsiteX9" fmla="*/ 477520 w 579120"/>
              <a:gd name="connsiteY9" fmla="*/ 137160 h 264160"/>
              <a:gd name="connsiteX10" fmla="*/ 373380 w 579120"/>
              <a:gd name="connsiteY10" fmla="*/ 0 h 264160"/>
              <a:gd name="connsiteX11" fmla="*/ 342900 w 579120"/>
              <a:gd name="connsiteY11" fmla="*/ 0 h 264160"/>
              <a:gd name="connsiteX12" fmla="*/ 284480 w 579120"/>
              <a:gd name="connsiteY12" fmla="*/ 63500 h 264160"/>
              <a:gd name="connsiteX13" fmla="*/ 0 w 579120"/>
              <a:gd name="connsiteY13" fmla="*/ 144780 h 264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79120" h="264160">
                <a:moveTo>
                  <a:pt x="0" y="144780"/>
                </a:moveTo>
                <a:lnTo>
                  <a:pt x="33020" y="264160"/>
                </a:lnTo>
                <a:lnTo>
                  <a:pt x="388620" y="170180"/>
                </a:lnTo>
                <a:lnTo>
                  <a:pt x="431800" y="213360"/>
                </a:lnTo>
                <a:lnTo>
                  <a:pt x="480060" y="193040"/>
                </a:lnTo>
                <a:lnTo>
                  <a:pt x="505460" y="215900"/>
                </a:lnTo>
                <a:lnTo>
                  <a:pt x="579120" y="162560"/>
                </a:lnTo>
                <a:lnTo>
                  <a:pt x="556260" y="66040"/>
                </a:lnTo>
                <a:lnTo>
                  <a:pt x="538480" y="152400"/>
                </a:lnTo>
                <a:lnTo>
                  <a:pt x="477520" y="137160"/>
                </a:lnTo>
                <a:lnTo>
                  <a:pt x="373380" y="0"/>
                </a:lnTo>
                <a:lnTo>
                  <a:pt x="342900" y="0"/>
                </a:lnTo>
                <a:lnTo>
                  <a:pt x="284480" y="63500"/>
                </a:lnTo>
                <a:lnTo>
                  <a:pt x="0" y="144780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5138420" y="4716780"/>
            <a:ext cx="919480" cy="795020"/>
          </a:xfrm>
          <a:custGeom>
            <a:avLst/>
            <a:gdLst>
              <a:gd name="connsiteX0" fmla="*/ 0 w 919480"/>
              <a:gd name="connsiteY0" fmla="*/ 0 h 795020"/>
              <a:gd name="connsiteX1" fmla="*/ 7620 w 919480"/>
              <a:gd name="connsiteY1" fmla="*/ 289560 h 795020"/>
              <a:gd name="connsiteX2" fmla="*/ 66040 w 919480"/>
              <a:gd name="connsiteY2" fmla="*/ 355600 h 795020"/>
              <a:gd name="connsiteX3" fmla="*/ 66040 w 919480"/>
              <a:gd name="connsiteY3" fmla="*/ 401320 h 795020"/>
              <a:gd name="connsiteX4" fmla="*/ 83820 w 919480"/>
              <a:gd name="connsiteY4" fmla="*/ 414020 h 795020"/>
              <a:gd name="connsiteX5" fmla="*/ 50800 w 919480"/>
              <a:gd name="connsiteY5" fmla="*/ 492760 h 795020"/>
              <a:gd name="connsiteX6" fmla="*/ 71120 w 919480"/>
              <a:gd name="connsiteY6" fmla="*/ 553720 h 795020"/>
              <a:gd name="connsiteX7" fmla="*/ 55880 w 919480"/>
              <a:gd name="connsiteY7" fmla="*/ 650240 h 795020"/>
              <a:gd name="connsiteX8" fmla="*/ 134620 w 919480"/>
              <a:gd name="connsiteY8" fmla="*/ 635000 h 795020"/>
              <a:gd name="connsiteX9" fmla="*/ 180340 w 919480"/>
              <a:gd name="connsiteY9" fmla="*/ 673100 h 795020"/>
              <a:gd name="connsiteX10" fmla="*/ 266700 w 919480"/>
              <a:gd name="connsiteY10" fmla="*/ 673100 h 795020"/>
              <a:gd name="connsiteX11" fmla="*/ 241300 w 919480"/>
              <a:gd name="connsiteY11" fmla="*/ 622300 h 795020"/>
              <a:gd name="connsiteX12" fmla="*/ 284480 w 919480"/>
              <a:gd name="connsiteY12" fmla="*/ 624840 h 795020"/>
              <a:gd name="connsiteX13" fmla="*/ 353060 w 919480"/>
              <a:gd name="connsiteY13" fmla="*/ 695960 h 795020"/>
              <a:gd name="connsiteX14" fmla="*/ 378460 w 919480"/>
              <a:gd name="connsiteY14" fmla="*/ 678180 h 795020"/>
              <a:gd name="connsiteX15" fmla="*/ 370840 w 919480"/>
              <a:gd name="connsiteY15" fmla="*/ 627380 h 795020"/>
              <a:gd name="connsiteX16" fmla="*/ 416560 w 919480"/>
              <a:gd name="connsiteY16" fmla="*/ 678180 h 795020"/>
              <a:gd name="connsiteX17" fmla="*/ 411480 w 919480"/>
              <a:gd name="connsiteY17" fmla="*/ 713740 h 795020"/>
              <a:gd name="connsiteX18" fmla="*/ 482600 w 919480"/>
              <a:gd name="connsiteY18" fmla="*/ 721360 h 795020"/>
              <a:gd name="connsiteX19" fmla="*/ 538480 w 919480"/>
              <a:gd name="connsiteY19" fmla="*/ 777240 h 795020"/>
              <a:gd name="connsiteX20" fmla="*/ 594360 w 919480"/>
              <a:gd name="connsiteY20" fmla="*/ 728980 h 795020"/>
              <a:gd name="connsiteX21" fmla="*/ 662940 w 919480"/>
              <a:gd name="connsiteY21" fmla="*/ 795020 h 795020"/>
              <a:gd name="connsiteX22" fmla="*/ 698500 w 919480"/>
              <a:gd name="connsiteY22" fmla="*/ 779780 h 795020"/>
              <a:gd name="connsiteX23" fmla="*/ 698500 w 919480"/>
              <a:gd name="connsiteY23" fmla="*/ 746760 h 795020"/>
              <a:gd name="connsiteX24" fmla="*/ 711200 w 919480"/>
              <a:gd name="connsiteY24" fmla="*/ 749300 h 795020"/>
              <a:gd name="connsiteX25" fmla="*/ 723900 w 919480"/>
              <a:gd name="connsiteY25" fmla="*/ 739140 h 795020"/>
              <a:gd name="connsiteX26" fmla="*/ 693420 w 919480"/>
              <a:gd name="connsiteY26" fmla="*/ 662940 h 795020"/>
              <a:gd name="connsiteX27" fmla="*/ 782320 w 919480"/>
              <a:gd name="connsiteY27" fmla="*/ 736600 h 795020"/>
              <a:gd name="connsiteX28" fmla="*/ 855980 w 919480"/>
              <a:gd name="connsiteY28" fmla="*/ 774700 h 795020"/>
              <a:gd name="connsiteX29" fmla="*/ 919480 w 919480"/>
              <a:gd name="connsiteY29" fmla="*/ 721360 h 795020"/>
              <a:gd name="connsiteX30" fmla="*/ 769620 w 919480"/>
              <a:gd name="connsiteY30" fmla="*/ 647700 h 795020"/>
              <a:gd name="connsiteX31" fmla="*/ 866140 w 919480"/>
              <a:gd name="connsiteY31" fmla="*/ 645160 h 795020"/>
              <a:gd name="connsiteX32" fmla="*/ 817880 w 919480"/>
              <a:gd name="connsiteY32" fmla="*/ 574040 h 795020"/>
              <a:gd name="connsiteX33" fmla="*/ 828040 w 919480"/>
              <a:gd name="connsiteY33" fmla="*/ 546100 h 795020"/>
              <a:gd name="connsiteX34" fmla="*/ 726440 w 919480"/>
              <a:gd name="connsiteY34" fmla="*/ 436880 h 795020"/>
              <a:gd name="connsiteX35" fmla="*/ 431800 w 919480"/>
              <a:gd name="connsiteY35" fmla="*/ 439420 h 795020"/>
              <a:gd name="connsiteX36" fmla="*/ 482600 w 919480"/>
              <a:gd name="connsiteY36" fmla="*/ 381000 h 795020"/>
              <a:gd name="connsiteX37" fmla="*/ 472440 w 919480"/>
              <a:gd name="connsiteY37" fmla="*/ 335280 h 795020"/>
              <a:gd name="connsiteX38" fmla="*/ 508000 w 919480"/>
              <a:gd name="connsiteY38" fmla="*/ 205740 h 795020"/>
              <a:gd name="connsiteX39" fmla="*/ 538480 w 919480"/>
              <a:gd name="connsiteY39" fmla="*/ 129540 h 795020"/>
              <a:gd name="connsiteX40" fmla="*/ 472440 w 919480"/>
              <a:gd name="connsiteY40" fmla="*/ 111760 h 795020"/>
              <a:gd name="connsiteX41" fmla="*/ 482600 w 919480"/>
              <a:gd name="connsiteY41" fmla="*/ 0 h 795020"/>
              <a:gd name="connsiteX42" fmla="*/ 0 w 919480"/>
              <a:gd name="connsiteY42" fmla="*/ 0 h 79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919480" h="795020">
                <a:moveTo>
                  <a:pt x="0" y="0"/>
                </a:moveTo>
                <a:lnTo>
                  <a:pt x="7620" y="289560"/>
                </a:lnTo>
                <a:lnTo>
                  <a:pt x="66040" y="355600"/>
                </a:lnTo>
                <a:lnTo>
                  <a:pt x="66040" y="401320"/>
                </a:lnTo>
                <a:lnTo>
                  <a:pt x="83820" y="414020"/>
                </a:lnTo>
                <a:lnTo>
                  <a:pt x="50800" y="492760"/>
                </a:lnTo>
                <a:lnTo>
                  <a:pt x="71120" y="553720"/>
                </a:lnTo>
                <a:lnTo>
                  <a:pt x="55880" y="650240"/>
                </a:lnTo>
                <a:lnTo>
                  <a:pt x="134620" y="635000"/>
                </a:lnTo>
                <a:lnTo>
                  <a:pt x="180340" y="673100"/>
                </a:lnTo>
                <a:lnTo>
                  <a:pt x="266700" y="673100"/>
                </a:lnTo>
                <a:lnTo>
                  <a:pt x="241300" y="622300"/>
                </a:lnTo>
                <a:lnTo>
                  <a:pt x="284480" y="624840"/>
                </a:lnTo>
                <a:lnTo>
                  <a:pt x="353060" y="695960"/>
                </a:lnTo>
                <a:lnTo>
                  <a:pt x="378460" y="678180"/>
                </a:lnTo>
                <a:lnTo>
                  <a:pt x="370840" y="627380"/>
                </a:lnTo>
                <a:lnTo>
                  <a:pt x="416560" y="678180"/>
                </a:lnTo>
                <a:lnTo>
                  <a:pt x="411480" y="713740"/>
                </a:lnTo>
                <a:lnTo>
                  <a:pt x="482600" y="721360"/>
                </a:lnTo>
                <a:lnTo>
                  <a:pt x="538480" y="777240"/>
                </a:lnTo>
                <a:lnTo>
                  <a:pt x="594360" y="728980"/>
                </a:lnTo>
                <a:lnTo>
                  <a:pt x="662940" y="795020"/>
                </a:lnTo>
                <a:lnTo>
                  <a:pt x="698500" y="779780"/>
                </a:lnTo>
                <a:lnTo>
                  <a:pt x="698500" y="746760"/>
                </a:lnTo>
                <a:lnTo>
                  <a:pt x="711200" y="749300"/>
                </a:lnTo>
                <a:lnTo>
                  <a:pt x="723900" y="739140"/>
                </a:lnTo>
                <a:lnTo>
                  <a:pt x="693420" y="662940"/>
                </a:lnTo>
                <a:lnTo>
                  <a:pt x="782320" y="736600"/>
                </a:lnTo>
                <a:lnTo>
                  <a:pt x="855980" y="774700"/>
                </a:lnTo>
                <a:lnTo>
                  <a:pt x="919480" y="721360"/>
                </a:lnTo>
                <a:lnTo>
                  <a:pt x="769620" y="647700"/>
                </a:lnTo>
                <a:lnTo>
                  <a:pt x="866140" y="645160"/>
                </a:lnTo>
                <a:lnTo>
                  <a:pt x="817880" y="574040"/>
                </a:lnTo>
                <a:lnTo>
                  <a:pt x="828040" y="546100"/>
                </a:lnTo>
                <a:lnTo>
                  <a:pt x="726440" y="436880"/>
                </a:lnTo>
                <a:lnTo>
                  <a:pt x="431800" y="439420"/>
                </a:lnTo>
                <a:lnTo>
                  <a:pt x="482600" y="381000"/>
                </a:lnTo>
                <a:lnTo>
                  <a:pt x="472440" y="335280"/>
                </a:lnTo>
                <a:lnTo>
                  <a:pt x="508000" y="205740"/>
                </a:lnTo>
                <a:lnTo>
                  <a:pt x="538480" y="129540"/>
                </a:lnTo>
                <a:lnTo>
                  <a:pt x="472440" y="111760"/>
                </a:lnTo>
                <a:lnTo>
                  <a:pt x="482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4625340" y="1374140"/>
            <a:ext cx="1026160" cy="1145540"/>
          </a:xfrm>
          <a:custGeom>
            <a:avLst/>
            <a:gdLst>
              <a:gd name="connsiteX0" fmla="*/ 0 w 1026160"/>
              <a:gd name="connsiteY0" fmla="*/ 0 h 1145540"/>
              <a:gd name="connsiteX1" fmla="*/ 2540 w 1026160"/>
              <a:gd name="connsiteY1" fmla="*/ 220980 h 1145540"/>
              <a:gd name="connsiteX2" fmla="*/ 50800 w 1026160"/>
              <a:gd name="connsiteY2" fmla="*/ 276860 h 1145540"/>
              <a:gd name="connsiteX3" fmla="*/ 73660 w 1026160"/>
              <a:gd name="connsiteY3" fmla="*/ 774700 h 1145540"/>
              <a:gd name="connsiteX4" fmla="*/ 121920 w 1026160"/>
              <a:gd name="connsiteY4" fmla="*/ 812800 h 1145540"/>
              <a:gd name="connsiteX5" fmla="*/ 127000 w 1026160"/>
              <a:gd name="connsiteY5" fmla="*/ 1145540 h 1145540"/>
              <a:gd name="connsiteX6" fmla="*/ 835660 w 1026160"/>
              <a:gd name="connsiteY6" fmla="*/ 1115060 h 1145540"/>
              <a:gd name="connsiteX7" fmla="*/ 835660 w 1026160"/>
              <a:gd name="connsiteY7" fmla="*/ 1056640 h 1145540"/>
              <a:gd name="connsiteX8" fmla="*/ 716280 w 1026160"/>
              <a:gd name="connsiteY8" fmla="*/ 914400 h 1145540"/>
              <a:gd name="connsiteX9" fmla="*/ 660400 w 1026160"/>
              <a:gd name="connsiteY9" fmla="*/ 904240 h 1145540"/>
              <a:gd name="connsiteX10" fmla="*/ 647700 w 1026160"/>
              <a:gd name="connsiteY10" fmla="*/ 739140 h 1145540"/>
              <a:gd name="connsiteX11" fmla="*/ 624840 w 1026160"/>
              <a:gd name="connsiteY11" fmla="*/ 716280 h 1145540"/>
              <a:gd name="connsiteX12" fmla="*/ 619760 w 1026160"/>
              <a:gd name="connsiteY12" fmla="*/ 650240 h 1145540"/>
              <a:gd name="connsiteX13" fmla="*/ 711200 w 1026160"/>
              <a:gd name="connsiteY13" fmla="*/ 579120 h 1145540"/>
              <a:gd name="connsiteX14" fmla="*/ 701040 w 1026160"/>
              <a:gd name="connsiteY14" fmla="*/ 429260 h 1145540"/>
              <a:gd name="connsiteX15" fmla="*/ 749300 w 1026160"/>
              <a:gd name="connsiteY15" fmla="*/ 378460 h 1145540"/>
              <a:gd name="connsiteX16" fmla="*/ 759460 w 1026160"/>
              <a:gd name="connsiteY16" fmla="*/ 330200 h 1145540"/>
              <a:gd name="connsiteX17" fmla="*/ 1026160 w 1026160"/>
              <a:gd name="connsiteY17" fmla="*/ 137160 h 1145540"/>
              <a:gd name="connsiteX18" fmla="*/ 1021080 w 1026160"/>
              <a:gd name="connsiteY18" fmla="*/ 124460 h 1145540"/>
              <a:gd name="connsiteX19" fmla="*/ 909320 w 1026160"/>
              <a:gd name="connsiteY19" fmla="*/ 139700 h 1145540"/>
              <a:gd name="connsiteX20" fmla="*/ 881380 w 1026160"/>
              <a:gd name="connsiteY20" fmla="*/ 127000 h 1145540"/>
              <a:gd name="connsiteX21" fmla="*/ 825500 w 1026160"/>
              <a:gd name="connsiteY21" fmla="*/ 147320 h 1145540"/>
              <a:gd name="connsiteX22" fmla="*/ 807720 w 1026160"/>
              <a:gd name="connsiteY22" fmla="*/ 134620 h 1145540"/>
              <a:gd name="connsiteX23" fmla="*/ 764540 w 1026160"/>
              <a:gd name="connsiteY23" fmla="*/ 154940 h 1145540"/>
              <a:gd name="connsiteX24" fmla="*/ 678180 w 1026160"/>
              <a:gd name="connsiteY24" fmla="*/ 104140 h 1145540"/>
              <a:gd name="connsiteX25" fmla="*/ 622300 w 1026160"/>
              <a:gd name="connsiteY25" fmla="*/ 116840 h 1145540"/>
              <a:gd name="connsiteX26" fmla="*/ 622300 w 1026160"/>
              <a:gd name="connsiteY26" fmla="*/ 76200 h 1145540"/>
              <a:gd name="connsiteX27" fmla="*/ 586740 w 1026160"/>
              <a:gd name="connsiteY27" fmla="*/ 60960 h 1145540"/>
              <a:gd name="connsiteX28" fmla="*/ 449580 w 1026160"/>
              <a:gd name="connsiteY28" fmla="*/ 68580 h 1145540"/>
              <a:gd name="connsiteX29" fmla="*/ 414020 w 1026160"/>
              <a:gd name="connsiteY29" fmla="*/ 27940 h 1145540"/>
              <a:gd name="connsiteX30" fmla="*/ 320040 w 1026160"/>
              <a:gd name="connsiteY30" fmla="*/ 40640 h 1145540"/>
              <a:gd name="connsiteX31" fmla="*/ 299720 w 1026160"/>
              <a:gd name="connsiteY31" fmla="*/ 0 h 1145540"/>
              <a:gd name="connsiteX32" fmla="*/ 0 w 1026160"/>
              <a:gd name="connsiteY32" fmla="*/ 0 h 1145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026160" h="1145540">
                <a:moveTo>
                  <a:pt x="0" y="0"/>
                </a:moveTo>
                <a:cubicBezTo>
                  <a:pt x="847" y="73660"/>
                  <a:pt x="1693" y="147320"/>
                  <a:pt x="2540" y="220980"/>
                </a:cubicBezTo>
                <a:lnTo>
                  <a:pt x="50800" y="276860"/>
                </a:lnTo>
                <a:lnTo>
                  <a:pt x="73660" y="774700"/>
                </a:lnTo>
                <a:lnTo>
                  <a:pt x="121920" y="812800"/>
                </a:lnTo>
                <a:cubicBezTo>
                  <a:pt x="123613" y="923713"/>
                  <a:pt x="125307" y="1034627"/>
                  <a:pt x="127000" y="1145540"/>
                </a:cubicBezTo>
                <a:lnTo>
                  <a:pt x="835660" y="1115060"/>
                </a:lnTo>
                <a:lnTo>
                  <a:pt x="835660" y="1056640"/>
                </a:lnTo>
                <a:lnTo>
                  <a:pt x="716280" y="914400"/>
                </a:lnTo>
                <a:lnTo>
                  <a:pt x="660400" y="904240"/>
                </a:lnTo>
                <a:lnTo>
                  <a:pt x="647700" y="739140"/>
                </a:lnTo>
                <a:lnTo>
                  <a:pt x="624840" y="716280"/>
                </a:lnTo>
                <a:lnTo>
                  <a:pt x="619760" y="650240"/>
                </a:lnTo>
                <a:lnTo>
                  <a:pt x="711200" y="579120"/>
                </a:lnTo>
                <a:lnTo>
                  <a:pt x="701040" y="429260"/>
                </a:lnTo>
                <a:lnTo>
                  <a:pt x="749300" y="378460"/>
                </a:lnTo>
                <a:lnTo>
                  <a:pt x="759460" y="330200"/>
                </a:lnTo>
                <a:lnTo>
                  <a:pt x="1026160" y="137160"/>
                </a:lnTo>
                <a:lnTo>
                  <a:pt x="1021080" y="124460"/>
                </a:lnTo>
                <a:lnTo>
                  <a:pt x="909320" y="139700"/>
                </a:lnTo>
                <a:lnTo>
                  <a:pt x="881380" y="127000"/>
                </a:lnTo>
                <a:lnTo>
                  <a:pt x="825500" y="147320"/>
                </a:lnTo>
                <a:lnTo>
                  <a:pt x="807720" y="134620"/>
                </a:lnTo>
                <a:lnTo>
                  <a:pt x="764540" y="154940"/>
                </a:lnTo>
                <a:lnTo>
                  <a:pt x="678180" y="104140"/>
                </a:lnTo>
                <a:lnTo>
                  <a:pt x="622300" y="116840"/>
                </a:lnTo>
                <a:lnTo>
                  <a:pt x="622300" y="76200"/>
                </a:lnTo>
                <a:lnTo>
                  <a:pt x="586740" y="60960"/>
                </a:lnTo>
                <a:lnTo>
                  <a:pt x="449580" y="68580"/>
                </a:lnTo>
                <a:lnTo>
                  <a:pt x="414020" y="27940"/>
                </a:lnTo>
                <a:lnTo>
                  <a:pt x="320040" y="40640"/>
                </a:lnTo>
                <a:lnTo>
                  <a:pt x="29972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6256020" y="4940300"/>
            <a:ext cx="1546860" cy="1130300"/>
          </a:xfrm>
          <a:custGeom>
            <a:avLst/>
            <a:gdLst>
              <a:gd name="connsiteX0" fmla="*/ 1010920 w 1546860"/>
              <a:gd name="connsiteY0" fmla="*/ 0 h 1130300"/>
              <a:gd name="connsiteX1" fmla="*/ 1064260 w 1546860"/>
              <a:gd name="connsiteY1" fmla="*/ 35560 h 1130300"/>
              <a:gd name="connsiteX2" fmla="*/ 1120140 w 1546860"/>
              <a:gd name="connsiteY2" fmla="*/ 38100 h 1130300"/>
              <a:gd name="connsiteX3" fmla="*/ 1221740 w 1546860"/>
              <a:gd name="connsiteY3" fmla="*/ 246380 h 1130300"/>
              <a:gd name="connsiteX4" fmla="*/ 1330960 w 1546860"/>
              <a:gd name="connsiteY4" fmla="*/ 386080 h 1130300"/>
              <a:gd name="connsiteX5" fmla="*/ 1336040 w 1546860"/>
              <a:gd name="connsiteY5" fmla="*/ 452120 h 1130300"/>
              <a:gd name="connsiteX6" fmla="*/ 1389380 w 1546860"/>
              <a:gd name="connsiteY6" fmla="*/ 546100 h 1130300"/>
              <a:gd name="connsiteX7" fmla="*/ 1496060 w 1546860"/>
              <a:gd name="connsiteY7" fmla="*/ 670560 h 1130300"/>
              <a:gd name="connsiteX8" fmla="*/ 1546860 w 1546860"/>
              <a:gd name="connsiteY8" fmla="*/ 858520 h 1130300"/>
              <a:gd name="connsiteX9" fmla="*/ 1534160 w 1546860"/>
              <a:gd name="connsiteY9" fmla="*/ 998220 h 1130300"/>
              <a:gd name="connsiteX10" fmla="*/ 1470660 w 1546860"/>
              <a:gd name="connsiteY10" fmla="*/ 1102360 h 1130300"/>
              <a:gd name="connsiteX11" fmla="*/ 1399540 w 1546860"/>
              <a:gd name="connsiteY11" fmla="*/ 1120140 h 1130300"/>
              <a:gd name="connsiteX12" fmla="*/ 1325880 w 1546860"/>
              <a:gd name="connsiteY12" fmla="*/ 1130300 h 1130300"/>
              <a:gd name="connsiteX13" fmla="*/ 1358900 w 1546860"/>
              <a:gd name="connsiteY13" fmla="*/ 1005840 h 1130300"/>
              <a:gd name="connsiteX14" fmla="*/ 1282700 w 1546860"/>
              <a:gd name="connsiteY14" fmla="*/ 982980 h 1130300"/>
              <a:gd name="connsiteX15" fmla="*/ 1183640 w 1546860"/>
              <a:gd name="connsiteY15" fmla="*/ 927100 h 1130300"/>
              <a:gd name="connsiteX16" fmla="*/ 1173480 w 1546860"/>
              <a:gd name="connsiteY16" fmla="*/ 883920 h 1130300"/>
              <a:gd name="connsiteX17" fmla="*/ 1176020 w 1546860"/>
              <a:gd name="connsiteY17" fmla="*/ 810260 h 1130300"/>
              <a:gd name="connsiteX18" fmla="*/ 1127760 w 1546860"/>
              <a:gd name="connsiteY18" fmla="*/ 848360 h 1130300"/>
              <a:gd name="connsiteX19" fmla="*/ 1115060 w 1546860"/>
              <a:gd name="connsiteY19" fmla="*/ 779780 h 1130300"/>
              <a:gd name="connsiteX20" fmla="*/ 1130300 w 1546860"/>
              <a:gd name="connsiteY20" fmla="*/ 736600 h 1130300"/>
              <a:gd name="connsiteX21" fmla="*/ 1092200 w 1546860"/>
              <a:gd name="connsiteY21" fmla="*/ 754380 h 1130300"/>
              <a:gd name="connsiteX22" fmla="*/ 1089660 w 1546860"/>
              <a:gd name="connsiteY22" fmla="*/ 795020 h 1130300"/>
              <a:gd name="connsiteX23" fmla="*/ 967740 w 1546860"/>
              <a:gd name="connsiteY23" fmla="*/ 673100 h 1130300"/>
              <a:gd name="connsiteX24" fmla="*/ 1028700 w 1546860"/>
              <a:gd name="connsiteY24" fmla="*/ 617220 h 1130300"/>
              <a:gd name="connsiteX25" fmla="*/ 1008380 w 1546860"/>
              <a:gd name="connsiteY25" fmla="*/ 601980 h 1130300"/>
              <a:gd name="connsiteX26" fmla="*/ 970280 w 1546860"/>
              <a:gd name="connsiteY26" fmla="*/ 640080 h 1130300"/>
              <a:gd name="connsiteX27" fmla="*/ 942340 w 1546860"/>
              <a:gd name="connsiteY27" fmla="*/ 581660 h 1130300"/>
              <a:gd name="connsiteX28" fmla="*/ 939800 w 1546860"/>
              <a:gd name="connsiteY28" fmla="*/ 401320 h 1130300"/>
              <a:gd name="connsiteX29" fmla="*/ 866140 w 1546860"/>
              <a:gd name="connsiteY29" fmla="*/ 327660 h 1130300"/>
              <a:gd name="connsiteX30" fmla="*/ 784860 w 1546860"/>
              <a:gd name="connsiteY30" fmla="*/ 304800 h 1130300"/>
              <a:gd name="connsiteX31" fmla="*/ 784860 w 1546860"/>
              <a:gd name="connsiteY31" fmla="*/ 276860 h 1130300"/>
              <a:gd name="connsiteX32" fmla="*/ 665480 w 1546860"/>
              <a:gd name="connsiteY32" fmla="*/ 200660 h 1130300"/>
              <a:gd name="connsiteX33" fmla="*/ 627380 w 1546860"/>
              <a:gd name="connsiteY33" fmla="*/ 210820 h 1130300"/>
              <a:gd name="connsiteX34" fmla="*/ 508000 w 1546860"/>
              <a:gd name="connsiteY34" fmla="*/ 307340 h 1130300"/>
              <a:gd name="connsiteX35" fmla="*/ 406400 w 1546860"/>
              <a:gd name="connsiteY35" fmla="*/ 330200 h 1130300"/>
              <a:gd name="connsiteX36" fmla="*/ 419100 w 1546860"/>
              <a:gd name="connsiteY36" fmla="*/ 238760 h 1130300"/>
              <a:gd name="connsiteX37" fmla="*/ 363220 w 1546860"/>
              <a:gd name="connsiteY37" fmla="*/ 231140 h 1130300"/>
              <a:gd name="connsiteX38" fmla="*/ 363220 w 1546860"/>
              <a:gd name="connsiteY38" fmla="*/ 200660 h 1130300"/>
              <a:gd name="connsiteX39" fmla="*/ 127000 w 1546860"/>
              <a:gd name="connsiteY39" fmla="*/ 215900 h 1130300"/>
              <a:gd name="connsiteX40" fmla="*/ 127000 w 1546860"/>
              <a:gd name="connsiteY40" fmla="*/ 198120 h 1130300"/>
              <a:gd name="connsiteX41" fmla="*/ 27940 w 1546860"/>
              <a:gd name="connsiteY41" fmla="*/ 259080 h 1130300"/>
              <a:gd name="connsiteX42" fmla="*/ 50800 w 1546860"/>
              <a:gd name="connsiteY42" fmla="*/ 195580 h 1130300"/>
              <a:gd name="connsiteX43" fmla="*/ 33020 w 1546860"/>
              <a:gd name="connsiteY43" fmla="*/ 167640 h 1130300"/>
              <a:gd name="connsiteX44" fmla="*/ 2540 w 1546860"/>
              <a:gd name="connsiteY44" fmla="*/ 175260 h 1130300"/>
              <a:gd name="connsiteX45" fmla="*/ 0 w 1546860"/>
              <a:gd name="connsiteY45" fmla="*/ 116840 h 1130300"/>
              <a:gd name="connsiteX46" fmla="*/ 492760 w 1546860"/>
              <a:gd name="connsiteY46" fmla="*/ 73660 h 1130300"/>
              <a:gd name="connsiteX47" fmla="*/ 541020 w 1546860"/>
              <a:gd name="connsiteY47" fmla="*/ 129540 h 1130300"/>
              <a:gd name="connsiteX48" fmla="*/ 939800 w 1546860"/>
              <a:gd name="connsiteY48" fmla="*/ 86360 h 1130300"/>
              <a:gd name="connsiteX49" fmla="*/ 980440 w 1546860"/>
              <a:gd name="connsiteY49" fmla="*/ 142240 h 1130300"/>
              <a:gd name="connsiteX50" fmla="*/ 1033780 w 1546860"/>
              <a:gd name="connsiteY50" fmla="*/ 111760 h 1130300"/>
              <a:gd name="connsiteX51" fmla="*/ 1010920 w 1546860"/>
              <a:gd name="connsiteY51" fmla="*/ 0 h 113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46860" h="1130300">
                <a:moveTo>
                  <a:pt x="1010920" y="0"/>
                </a:moveTo>
                <a:lnTo>
                  <a:pt x="1064260" y="35560"/>
                </a:lnTo>
                <a:lnTo>
                  <a:pt x="1120140" y="38100"/>
                </a:lnTo>
                <a:lnTo>
                  <a:pt x="1221740" y="246380"/>
                </a:lnTo>
                <a:lnTo>
                  <a:pt x="1330960" y="386080"/>
                </a:lnTo>
                <a:lnTo>
                  <a:pt x="1336040" y="452120"/>
                </a:lnTo>
                <a:lnTo>
                  <a:pt x="1389380" y="546100"/>
                </a:lnTo>
                <a:lnTo>
                  <a:pt x="1496060" y="670560"/>
                </a:lnTo>
                <a:lnTo>
                  <a:pt x="1546860" y="858520"/>
                </a:lnTo>
                <a:lnTo>
                  <a:pt x="1534160" y="998220"/>
                </a:lnTo>
                <a:lnTo>
                  <a:pt x="1470660" y="1102360"/>
                </a:lnTo>
                <a:lnTo>
                  <a:pt x="1399540" y="1120140"/>
                </a:lnTo>
                <a:lnTo>
                  <a:pt x="1325880" y="1130300"/>
                </a:lnTo>
                <a:lnTo>
                  <a:pt x="1358900" y="1005840"/>
                </a:lnTo>
                <a:lnTo>
                  <a:pt x="1282700" y="982980"/>
                </a:lnTo>
                <a:lnTo>
                  <a:pt x="1183640" y="927100"/>
                </a:lnTo>
                <a:lnTo>
                  <a:pt x="1173480" y="883920"/>
                </a:lnTo>
                <a:cubicBezTo>
                  <a:pt x="1174327" y="859367"/>
                  <a:pt x="1175173" y="834813"/>
                  <a:pt x="1176020" y="810260"/>
                </a:cubicBezTo>
                <a:lnTo>
                  <a:pt x="1127760" y="848360"/>
                </a:lnTo>
                <a:lnTo>
                  <a:pt x="1115060" y="779780"/>
                </a:lnTo>
                <a:lnTo>
                  <a:pt x="1130300" y="736600"/>
                </a:lnTo>
                <a:lnTo>
                  <a:pt x="1092200" y="754380"/>
                </a:lnTo>
                <a:lnTo>
                  <a:pt x="1089660" y="795020"/>
                </a:lnTo>
                <a:lnTo>
                  <a:pt x="967740" y="673100"/>
                </a:lnTo>
                <a:lnTo>
                  <a:pt x="1028700" y="617220"/>
                </a:lnTo>
                <a:lnTo>
                  <a:pt x="1008380" y="601980"/>
                </a:lnTo>
                <a:lnTo>
                  <a:pt x="970280" y="640080"/>
                </a:lnTo>
                <a:lnTo>
                  <a:pt x="942340" y="581660"/>
                </a:lnTo>
                <a:cubicBezTo>
                  <a:pt x="941493" y="521547"/>
                  <a:pt x="940647" y="461433"/>
                  <a:pt x="939800" y="401320"/>
                </a:cubicBezTo>
                <a:lnTo>
                  <a:pt x="866140" y="327660"/>
                </a:lnTo>
                <a:lnTo>
                  <a:pt x="784860" y="304800"/>
                </a:lnTo>
                <a:lnTo>
                  <a:pt x="784860" y="276860"/>
                </a:lnTo>
                <a:lnTo>
                  <a:pt x="665480" y="200660"/>
                </a:lnTo>
                <a:lnTo>
                  <a:pt x="627380" y="210820"/>
                </a:lnTo>
                <a:lnTo>
                  <a:pt x="508000" y="307340"/>
                </a:lnTo>
                <a:lnTo>
                  <a:pt x="406400" y="330200"/>
                </a:lnTo>
                <a:lnTo>
                  <a:pt x="419100" y="238760"/>
                </a:lnTo>
                <a:lnTo>
                  <a:pt x="363220" y="231140"/>
                </a:lnTo>
                <a:lnTo>
                  <a:pt x="363220" y="200660"/>
                </a:lnTo>
                <a:lnTo>
                  <a:pt x="127000" y="215900"/>
                </a:lnTo>
                <a:lnTo>
                  <a:pt x="127000" y="198120"/>
                </a:lnTo>
                <a:lnTo>
                  <a:pt x="27940" y="259080"/>
                </a:lnTo>
                <a:lnTo>
                  <a:pt x="50800" y="195580"/>
                </a:lnTo>
                <a:lnTo>
                  <a:pt x="33020" y="167640"/>
                </a:lnTo>
                <a:lnTo>
                  <a:pt x="2540" y="175260"/>
                </a:lnTo>
                <a:lnTo>
                  <a:pt x="0" y="116840"/>
                </a:lnTo>
                <a:lnTo>
                  <a:pt x="492760" y="73660"/>
                </a:lnTo>
                <a:lnTo>
                  <a:pt x="541020" y="129540"/>
                </a:lnTo>
                <a:lnTo>
                  <a:pt x="939800" y="86360"/>
                </a:lnTo>
                <a:lnTo>
                  <a:pt x="980440" y="142240"/>
                </a:lnTo>
                <a:lnTo>
                  <a:pt x="1033780" y="111760"/>
                </a:lnTo>
                <a:lnTo>
                  <a:pt x="1010920" y="0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6457950" y="2590165"/>
            <a:ext cx="731520" cy="825500"/>
          </a:xfrm>
          <a:custGeom>
            <a:avLst/>
            <a:gdLst>
              <a:gd name="connsiteX0" fmla="*/ 0 w 731520"/>
              <a:gd name="connsiteY0" fmla="*/ 180340 h 825500"/>
              <a:gd name="connsiteX1" fmla="*/ 15240 w 731520"/>
              <a:gd name="connsiteY1" fmla="*/ 218440 h 825500"/>
              <a:gd name="connsiteX2" fmla="*/ 127000 w 731520"/>
              <a:gd name="connsiteY2" fmla="*/ 772160 h 825500"/>
              <a:gd name="connsiteX3" fmla="*/ 170180 w 731520"/>
              <a:gd name="connsiteY3" fmla="*/ 751840 h 825500"/>
              <a:gd name="connsiteX4" fmla="*/ 198120 w 731520"/>
              <a:gd name="connsiteY4" fmla="*/ 751840 h 825500"/>
              <a:gd name="connsiteX5" fmla="*/ 254000 w 731520"/>
              <a:gd name="connsiteY5" fmla="*/ 805180 h 825500"/>
              <a:gd name="connsiteX6" fmla="*/ 299720 w 731520"/>
              <a:gd name="connsiteY6" fmla="*/ 802640 h 825500"/>
              <a:gd name="connsiteX7" fmla="*/ 396240 w 731520"/>
              <a:gd name="connsiteY7" fmla="*/ 789940 h 825500"/>
              <a:gd name="connsiteX8" fmla="*/ 477520 w 731520"/>
              <a:gd name="connsiteY8" fmla="*/ 825500 h 825500"/>
              <a:gd name="connsiteX9" fmla="*/ 520700 w 731520"/>
              <a:gd name="connsiteY9" fmla="*/ 734060 h 825500"/>
              <a:gd name="connsiteX10" fmla="*/ 574040 w 731520"/>
              <a:gd name="connsiteY10" fmla="*/ 688340 h 825500"/>
              <a:gd name="connsiteX11" fmla="*/ 584200 w 731520"/>
              <a:gd name="connsiteY11" fmla="*/ 635000 h 825500"/>
              <a:gd name="connsiteX12" fmla="*/ 617220 w 731520"/>
              <a:gd name="connsiteY12" fmla="*/ 607060 h 825500"/>
              <a:gd name="connsiteX13" fmla="*/ 660400 w 731520"/>
              <a:gd name="connsiteY13" fmla="*/ 589280 h 825500"/>
              <a:gd name="connsiteX14" fmla="*/ 670560 w 731520"/>
              <a:gd name="connsiteY14" fmla="*/ 523240 h 825500"/>
              <a:gd name="connsiteX15" fmla="*/ 726440 w 731520"/>
              <a:gd name="connsiteY15" fmla="*/ 340360 h 825500"/>
              <a:gd name="connsiteX16" fmla="*/ 695960 w 731520"/>
              <a:gd name="connsiteY16" fmla="*/ 309880 h 825500"/>
              <a:gd name="connsiteX17" fmla="*/ 731520 w 731520"/>
              <a:gd name="connsiteY17" fmla="*/ 289560 h 825500"/>
              <a:gd name="connsiteX18" fmla="*/ 685800 w 731520"/>
              <a:gd name="connsiteY18" fmla="*/ 0 h 825500"/>
              <a:gd name="connsiteX19" fmla="*/ 408940 w 731520"/>
              <a:gd name="connsiteY19" fmla="*/ 162560 h 825500"/>
              <a:gd name="connsiteX20" fmla="*/ 170180 w 731520"/>
              <a:gd name="connsiteY20" fmla="*/ 144780 h 825500"/>
              <a:gd name="connsiteX21" fmla="*/ 0 w 731520"/>
              <a:gd name="connsiteY21" fmla="*/ 180340 h 82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731520" h="825500">
                <a:moveTo>
                  <a:pt x="0" y="180340"/>
                </a:moveTo>
                <a:lnTo>
                  <a:pt x="15240" y="218440"/>
                </a:lnTo>
                <a:lnTo>
                  <a:pt x="127000" y="772160"/>
                </a:lnTo>
                <a:lnTo>
                  <a:pt x="170180" y="751840"/>
                </a:lnTo>
                <a:lnTo>
                  <a:pt x="198120" y="751840"/>
                </a:lnTo>
                <a:lnTo>
                  <a:pt x="254000" y="805180"/>
                </a:lnTo>
                <a:lnTo>
                  <a:pt x="299720" y="802640"/>
                </a:lnTo>
                <a:lnTo>
                  <a:pt x="396240" y="789940"/>
                </a:lnTo>
                <a:lnTo>
                  <a:pt x="477520" y="825500"/>
                </a:lnTo>
                <a:lnTo>
                  <a:pt x="520700" y="734060"/>
                </a:lnTo>
                <a:lnTo>
                  <a:pt x="574040" y="688340"/>
                </a:lnTo>
                <a:lnTo>
                  <a:pt x="584200" y="635000"/>
                </a:lnTo>
                <a:lnTo>
                  <a:pt x="617220" y="607060"/>
                </a:lnTo>
                <a:lnTo>
                  <a:pt x="660400" y="589280"/>
                </a:lnTo>
                <a:lnTo>
                  <a:pt x="670560" y="523240"/>
                </a:lnTo>
                <a:lnTo>
                  <a:pt x="726440" y="340360"/>
                </a:lnTo>
                <a:lnTo>
                  <a:pt x="695960" y="309880"/>
                </a:lnTo>
                <a:lnTo>
                  <a:pt x="731520" y="289560"/>
                </a:lnTo>
                <a:lnTo>
                  <a:pt x="685800" y="0"/>
                </a:lnTo>
                <a:lnTo>
                  <a:pt x="408940" y="162560"/>
                </a:lnTo>
                <a:lnTo>
                  <a:pt x="170180" y="144780"/>
                </a:lnTo>
                <a:lnTo>
                  <a:pt x="0" y="180340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4869180" y="3119120"/>
            <a:ext cx="1069340" cy="955040"/>
          </a:xfrm>
          <a:custGeom>
            <a:avLst/>
            <a:gdLst>
              <a:gd name="connsiteX0" fmla="*/ 0 w 1069340"/>
              <a:gd name="connsiteY0" fmla="*/ 5080 h 955040"/>
              <a:gd name="connsiteX1" fmla="*/ 576580 w 1069340"/>
              <a:gd name="connsiteY1" fmla="*/ 0 h 955040"/>
              <a:gd name="connsiteX2" fmla="*/ 624840 w 1069340"/>
              <a:gd name="connsiteY2" fmla="*/ 60960 h 955040"/>
              <a:gd name="connsiteX3" fmla="*/ 652780 w 1069340"/>
              <a:gd name="connsiteY3" fmla="*/ 165100 h 955040"/>
              <a:gd name="connsiteX4" fmla="*/ 708660 w 1069340"/>
              <a:gd name="connsiteY4" fmla="*/ 228600 h 955040"/>
              <a:gd name="connsiteX5" fmla="*/ 744220 w 1069340"/>
              <a:gd name="connsiteY5" fmla="*/ 269240 h 955040"/>
              <a:gd name="connsiteX6" fmla="*/ 769620 w 1069340"/>
              <a:gd name="connsiteY6" fmla="*/ 342900 h 955040"/>
              <a:gd name="connsiteX7" fmla="*/ 815340 w 1069340"/>
              <a:gd name="connsiteY7" fmla="*/ 309880 h 955040"/>
              <a:gd name="connsiteX8" fmla="*/ 866140 w 1069340"/>
              <a:gd name="connsiteY8" fmla="*/ 375920 h 955040"/>
              <a:gd name="connsiteX9" fmla="*/ 822960 w 1069340"/>
              <a:gd name="connsiteY9" fmla="*/ 490220 h 955040"/>
              <a:gd name="connsiteX10" fmla="*/ 955040 w 1069340"/>
              <a:gd name="connsiteY10" fmla="*/ 576580 h 955040"/>
              <a:gd name="connsiteX11" fmla="*/ 993140 w 1069340"/>
              <a:gd name="connsiteY11" fmla="*/ 657860 h 955040"/>
              <a:gd name="connsiteX12" fmla="*/ 977900 w 1069340"/>
              <a:gd name="connsiteY12" fmla="*/ 698500 h 955040"/>
              <a:gd name="connsiteX13" fmla="*/ 1023620 w 1069340"/>
              <a:gd name="connsiteY13" fmla="*/ 728980 h 955040"/>
              <a:gd name="connsiteX14" fmla="*/ 1043940 w 1069340"/>
              <a:gd name="connsiteY14" fmla="*/ 723900 h 955040"/>
              <a:gd name="connsiteX15" fmla="*/ 1069340 w 1069340"/>
              <a:gd name="connsiteY15" fmla="*/ 769620 h 955040"/>
              <a:gd name="connsiteX16" fmla="*/ 1018540 w 1069340"/>
              <a:gd name="connsiteY16" fmla="*/ 820420 h 955040"/>
              <a:gd name="connsiteX17" fmla="*/ 982980 w 1069340"/>
              <a:gd name="connsiteY17" fmla="*/ 825500 h 955040"/>
              <a:gd name="connsiteX18" fmla="*/ 977900 w 1069340"/>
              <a:gd name="connsiteY18" fmla="*/ 891540 h 955040"/>
              <a:gd name="connsiteX19" fmla="*/ 944880 w 1069340"/>
              <a:gd name="connsiteY19" fmla="*/ 942340 h 955040"/>
              <a:gd name="connsiteX20" fmla="*/ 863600 w 1069340"/>
              <a:gd name="connsiteY20" fmla="*/ 955040 h 955040"/>
              <a:gd name="connsiteX21" fmla="*/ 904240 w 1069340"/>
              <a:gd name="connsiteY21" fmla="*/ 848360 h 955040"/>
              <a:gd name="connsiteX22" fmla="*/ 149860 w 1069340"/>
              <a:gd name="connsiteY22" fmla="*/ 848360 h 955040"/>
              <a:gd name="connsiteX23" fmla="*/ 134620 w 1069340"/>
              <a:gd name="connsiteY23" fmla="*/ 299720 h 955040"/>
              <a:gd name="connsiteX24" fmla="*/ 101600 w 1069340"/>
              <a:gd name="connsiteY24" fmla="*/ 304800 h 955040"/>
              <a:gd name="connsiteX25" fmla="*/ 88900 w 1069340"/>
              <a:gd name="connsiteY25" fmla="*/ 246380 h 955040"/>
              <a:gd name="connsiteX26" fmla="*/ 58420 w 1069340"/>
              <a:gd name="connsiteY26" fmla="*/ 236220 h 955040"/>
              <a:gd name="connsiteX27" fmla="*/ 78740 w 1069340"/>
              <a:gd name="connsiteY27" fmla="*/ 208280 h 955040"/>
              <a:gd name="connsiteX28" fmla="*/ 33020 w 1069340"/>
              <a:gd name="connsiteY28" fmla="*/ 152400 h 955040"/>
              <a:gd name="connsiteX29" fmla="*/ 0 w 1069340"/>
              <a:gd name="connsiteY29" fmla="*/ 5080 h 955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069340" h="955040">
                <a:moveTo>
                  <a:pt x="0" y="5080"/>
                </a:moveTo>
                <a:lnTo>
                  <a:pt x="576580" y="0"/>
                </a:lnTo>
                <a:lnTo>
                  <a:pt x="624840" y="60960"/>
                </a:lnTo>
                <a:lnTo>
                  <a:pt x="652780" y="165100"/>
                </a:lnTo>
                <a:lnTo>
                  <a:pt x="708660" y="228600"/>
                </a:lnTo>
                <a:lnTo>
                  <a:pt x="744220" y="269240"/>
                </a:lnTo>
                <a:lnTo>
                  <a:pt x="769620" y="342900"/>
                </a:lnTo>
                <a:lnTo>
                  <a:pt x="815340" y="309880"/>
                </a:lnTo>
                <a:lnTo>
                  <a:pt x="866140" y="375920"/>
                </a:lnTo>
                <a:lnTo>
                  <a:pt x="822960" y="490220"/>
                </a:lnTo>
                <a:lnTo>
                  <a:pt x="955040" y="576580"/>
                </a:lnTo>
                <a:lnTo>
                  <a:pt x="993140" y="657860"/>
                </a:lnTo>
                <a:lnTo>
                  <a:pt x="977900" y="698500"/>
                </a:lnTo>
                <a:lnTo>
                  <a:pt x="1023620" y="728980"/>
                </a:lnTo>
                <a:lnTo>
                  <a:pt x="1043940" y="723900"/>
                </a:lnTo>
                <a:lnTo>
                  <a:pt x="1069340" y="769620"/>
                </a:lnTo>
                <a:lnTo>
                  <a:pt x="1018540" y="820420"/>
                </a:lnTo>
                <a:lnTo>
                  <a:pt x="982980" y="825500"/>
                </a:lnTo>
                <a:lnTo>
                  <a:pt x="977900" y="891540"/>
                </a:lnTo>
                <a:lnTo>
                  <a:pt x="944880" y="942340"/>
                </a:lnTo>
                <a:lnTo>
                  <a:pt x="863600" y="955040"/>
                </a:lnTo>
                <a:lnTo>
                  <a:pt x="904240" y="848360"/>
                </a:lnTo>
                <a:lnTo>
                  <a:pt x="149860" y="848360"/>
                </a:lnTo>
                <a:lnTo>
                  <a:pt x="134620" y="299720"/>
                </a:lnTo>
                <a:lnTo>
                  <a:pt x="101600" y="304800"/>
                </a:lnTo>
                <a:lnTo>
                  <a:pt x="88900" y="246380"/>
                </a:lnTo>
                <a:lnTo>
                  <a:pt x="58420" y="236220"/>
                </a:lnTo>
                <a:lnTo>
                  <a:pt x="78740" y="208280"/>
                </a:lnTo>
                <a:lnTo>
                  <a:pt x="33020" y="152400"/>
                </a:lnTo>
                <a:lnTo>
                  <a:pt x="0" y="5080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3822700" y="3251200"/>
            <a:ext cx="1196340" cy="640080"/>
          </a:xfrm>
          <a:custGeom>
            <a:avLst/>
            <a:gdLst>
              <a:gd name="connsiteX0" fmla="*/ 1076960 w 1196340"/>
              <a:gd name="connsiteY0" fmla="*/ 12700 h 640080"/>
              <a:gd name="connsiteX1" fmla="*/ 27940 w 1196340"/>
              <a:gd name="connsiteY1" fmla="*/ 0 h 640080"/>
              <a:gd name="connsiteX2" fmla="*/ 0 w 1196340"/>
              <a:gd name="connsiteY2" fmla="*/ 614680 h 640080"/>
              <a:gd name="connsiteX3" fmla="*/ 1196340 w 1196340"/>
              <a:gd name="connsiteY3" fmla="*/ 640080 h 640080"/>
              <a:gd name="connsiteX4" fmla="*/ 1176020 w 1196340"/>
              <a:gd name="connsiteY4" fmla="*/ 180340 h 640080"/>
              <a:gd name="connsiteX5" fmla="*/ 1076960 w 1196340"/>
              <a:gd name="connsiteY5" fmla="*/ 12700 h 64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6340" h="640080">
                <a:moveTo>
                  <a:pt x="1076960" y="12700"/>
                </a:moveTo>
                <a:lnTo>
                  <a:pt x="27940" y="0"/>
                </a:lnTo>
                <a:lnTo>
                  <a:pt x="0" y="614680"/>
                </a:lnTo>
                <a:lnTo>
                  <a:pt x="1196340" y="640080"/>
                </a:lnTo>
                <a:lnTo>
                  <a:pt x="1176020" y="180340"/>
                </a:lnTo>
                <a:lnTo>
                  <a:pt x="1076960" y="12700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5602941" y="5877544"/>
            <a:ext cx="152400" cy="155448"/>
          </a:xfrm>
          <a:prstGeom prst="rect">
            <a:avLst/>
          </a:prstGeom>
          <a:solidFill>
            <a:srgbClr val="00B050">
              <a:alpha val="5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5744780" y="5816769"/>
            <a:ext cx="1494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Palatino Linotype" panose="02040502050505030304" pitchFamily="18" charset="0"/>
              </a:rPr>
              <a:t>Staff added in state</a:t>
            </a:r>
            <a:endParaRPr lang="en-US" sz="1200" dirty="0">
              <a:latin typeface="Palatino Linotype" panose="02040502050505030304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602941" y="6147845"/>
            <a:ext cx="152400" cy="155448"/>
          </a:xfrm>
          <a:prstGeom prst="rect">
            <a:avLst/>
          </a:prstGeom>
          <a:solidFill>
            <a:srgbClr val="FFFF00">
              <a:alpha val="25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5608021" y="6091535"/>
            <a:ext cx="2926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Palatino Linotype" panose="02040502050505030304" pitchFamily="18" charset="0"/>
              </a:rPr>
              <a:t>Staff increasing presence in this state</a:t>
            </a:r>
          </a:p>
          <a:p>
            <a:r>
              <a:rPr lang="en-US" sz="1200" dirty="0" smtClean="0">
                <a:latin typeface="Palatino Linotype" panose="02040502050505030304" pitchFamily="18" charset="0"/>
              </a:rPr>
              <a:t>(number of days and/or range of events)</a:t>
            </a:r>
            <a:endParaRPr lang="en-US" sz="1200" dirty="0">
              <a:latin typeface="Palatino Linotype" panose="02040502050505030304" pitchFamily="18" charset="0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1540042" y="3641558"/>
            <a:ext cx="1050758" cy="1323474"/>
          </a:xfrm>
          <a:custGeom>
            <a:avLst/>
            <a:gdLst>
              <a:gd name="connsiteX0" fmla="*/ 256674 w 1050758"/>
              <a:gd name="connsiteY0" fmla="*/ 0 h 1323474"/>
              <a:gd name="connsiteX1" fmla="*/ 216569 w 1050758"/>
              <a:gd name="connsiteY1" fmla="*/ 216568 h 1323474"/>
              <a:gd name="connsiteX2" fmla="*/ 176463 w 1050758"/>
              <a:gd name="connsiteY2" fmla="*/ 216568 h 1323474"/>
              <a:gd name="connsiteX3" fmla="*/ 136358 w 1050758"/>
              <a:gd name="connsiteY3" fmla="*/ 200526 h 1323474"/>
              <a:gd name="connsiteX4" fmla="*/ 104274 w 1050758"/>
              <a:gd name="connsiteY4" fmla="*/ 409074 h 1323474"/>
              <a:gd name="connsiteX5" fmla="*/ 160421 w 1050758"/>
              <a:gd name="connsiteY5" fmla="*/ 593558 h 1323474"/>
              <a:gd name="connsiteX6" fmla="*/ 96253 w 1050758"/>
              <a:gd name="connsiteY6" fmla="*/ 593558 h 1323474"/>
              <a:gd name="connsiteX7" fmla="*/ 0 w 1050758"/>
              <a:gd name="connsiteY7" fmla="*/ 858253 h 1323474"/>
              <a:gd name="connsiteX8" fmla="*/ 569495 w 1050758"/>
              <a:gd name="connsiteY8" fmla="*/ 1267326 h 1323474"/>
              <a:gd name="connsiteX9" fmla="*/ 914400 w 1050758"/>
              <a:gd name="connsiteY9" fmla="*/ 1323474 h 1323474"/>
              <a:gd name="connsiteX10" fmla="*/ 1050758 w 1050758"/>
              <a:gd name="connsiteY10" fmla="*/ 144379 h 1323474"/>
              <a:gd name="connsiteX11" fmla="*/ 256674 w 1050758"/>
              <a:gd name="connsiteY11" fmla="*/ 0 h 1323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50758" h="1323474">
                <a:moveTo>
                  <a:pt x="256674" y="0"/>
                </a:moveTo>
                <a:lnTo>
                  <a:pt x="216569" y="216568"/>
                </a:lnTo>
                <a:lnTo>
                  <a:pt x="176463" y="216568"/>
                </a:lnTo>
                <a:lnTo>
                  <a:pt x="136358" y="200526"/>
                </a:lnTo>
                <a:lnTo>
                  <a:pt x="104274" y="409074"/>
                </a:lnTo>
                <a:lnTo>
                  <a:pt x="160421" y="593558"/>
                </a:lnTo>
                <a:lnTo>
                  <a:pt x="96253" y="593558"/>
                </a:lnTo>
                <a:lnTo>
                  <a:pt x="0" y="858253"/>
                </a:lnTo>
                <a:lnTo>
                  <a:pt x="569495" y="1267326"/>
                </a:lnTo>
                <a:lnTo>
                  <a:pt x="914400" y="1323474"/>
                </a:lnTo>
                <a:lnTo>
                  <a:pt x="1050758" y="144379"/>
                </a:lnTo>
                <a:lnTo>
                  <a:pt x="256674" y="0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49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1066800"/>
            <a:ext cx="8534400" cy="5029200"/>
          </a:xfrm>
        </p:spPr>
        <p:txBody>
          <a:bodyPr/>
          <a:lstStyle/>
          <a:p>
            <a:pPr lvl="1"/>
            <a:r>
              <a:rPr lang="en-US" dirty="0" smtClean="0">
                <a:latin typeface="Calibri" panose="020F0502020204030204" pitchFamily="34" charset="0"/>
                <a:cs typeface="Arial" panose="020B0604020202020204" pitchFamily="34" charset="0"/>
              </a:rPr>
              <a:t>Assumed Growth– 3,000 </a:t>
            </a:r>
            <a:r>
              <a:rPr lang="en-US" dirty="0">
                <a:latin typeface="Calibri" panose="020F0502020204030204" pitchFamily="34" charset="0"/>
                <a:cs typeface="Arial" panose="020B0604020202020204" pitchFamily="34" charset="0"/>
              </a:rPr>
              <a:t>students over </a:t>
            </a:r>
            <a:r>
              <a:rPr lang="en-US" dirty="0" smtClean="0">
                <a:latin typeface="Calibri" panose="020F0502020204030204" pitchFamily="34" charset="0"/>
                <a:cs typeface="Arial" panose="020B0604020202020204" pitchFamily="34" charset="0"/>
              </a:rPr>
              <a:t>a period of eight years</a:t>
            </a:r>
            <a:endParaRPr lang="en-US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en-US" dirty="0" smtClean="0">
              <a:latin typeface="Calibri" panose="020F0502020204030204" pitchFamily="34" charset="0"/>
            </a:endParaRP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Necessary </a:t>
            </a:r>
            <a:r>
              <a:rPr lang="en-US" dirty="0">
                <a:latin typeface="Calibri" panose="020F0502020204030204" pitchFamily="34" charset="0"/>
              </a:rPr>
              <a:t>investments</a:t>
            </a:r>
            <a:endParaRPr lang="en-US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Recruiting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Classroom/Faculty Office Building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Arial" panose="020B0604020202020204" pitchFamily="34" charset="0"/>
              </a:rPr>
              <a:t>Minimum of 45,000-60,000 gross </a:t>
            </a:r>
            <a:r>
              <a:rPr lang="en-US" dirty="0">
                <a:latin typeface="Calibri" panose="020F0502020204030204" pitchFamily="34" charset="0"/>
                <a:cs typeface="Arial" panose="020B0604020202020204" pitchFamily="34" charset="0"/>
              </a:rPr>
              <a:t>square foot building needed to support classroom and faculty offices for student </a:t>
            </a:r>
            <a:r>
              <a:rPr lang="en-US" dirty="0" smtClean="0">
                <a:latin typeface="Calibri" panose="020F0502020204030204" pitchFamily="34" charset="0"/>
                <a:cs typeface="Arial" panose="020B0604020202020204" pitchFamily="34" charset="0"/>
              </a:rPr>
              <a:t>growth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Additional new residence hall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Variable Costs – additional investments related to cost of education after the first 750 new additional students</a:t>
            </a:r>
          </a:p>
          <a:p>
            <a:pPr marL="0" indent="0">
              <a:buNone/>
            </a:pPr>
            <a:endParaRPr lang="en-US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258762"/>
            <a:ext cx="8610600" cy="1112838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Campus Growth</a:t>
            </a:r>
            <a:b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</a:br>
            <a:endParaRPr lang="en-US" sz="36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913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144963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Campus Growth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792162"/>
            <a:ext cx="8610600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9pPr>
          </a:lstStyle>
          <a:p>
            <a:pPr algn="l"/>
            <a:r>
              <a:rPr lang="en-US" sz="3600" b="0" kern="0" dirty="0" smtClean="0">
                <a:latin typeface="Calibri" panose="020F0502020204030204" pitchFamily="34" charset="0"/>
                <a:cs typeface="Arial" panose="020B0604020202020204" pitchFamily="34" charset="0"/>
              </a:rPr>
              <a:t>Financial Projections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072749"/>
              </p:ext>
            </p:extLst>
          </p:nvPr>
        </p:nvGraphicFramePr>
        <p:xfrm>
          <a:off x="457200" y="1645354"/>
          <a:ext cx="8382002" cy="45459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xmlns="" val="3519321577"/>
                    </a:ext>
                  </a:extLst>
                </a:gridCol>
                <a:gridCol w="759302">
                  <a:extLst>
                    <a:ext uri="{9D8B030D-6E8A-4147-A177-3AD203B41FA5}">
                      <a16:colId xmlns:a16="http://schemas.microsoft.com/office/drawing/2014/main" xmlns="" val="2372441104"/>
                    </a:ext>
                  </a:extLst>
                </a:gridCol>
                <a:gridCol w="797651">
                  <a:extLst>
                    <a:ext uri="{9D8B030D-6E8A-4147-A177-3AD203B41FA5}">
                      <a16:colId xmlns:a16="http://schemas.microsoft.com/office/drawing/2014/main" xmlns="" val="1007832120"/>
                    </a:ext>
                  </a:extLst>
                </a:gridCol>
                <a:gridCol w="744820">
                  <a:extLst>
                    <a:ext uri="{9D8B030D-6E8A-4147-A177-3AD203B41FA5}">
                      <a16:colId xmlns:a16="http://schemas.microsoft.com/office/drawing/2014/main" xmlns="" val="3184707020"/>
                    </a:ext>
                  </a:extLst>
                </a:gridCol>
                <a:gridCol w="744820">
                  <a:extLst>
                    <a:ext uri="{9D8B030D-6E8A-4147-A177-3AD203B41FA5}">
                      <a16:colId xmlns:a16="http://schemas.microsoft.com/office/drawing/2014/main" xmlns="" val="3052497076"/>
                    </a:ext>
                  </a:extLst>
                </a:gridCol>
                <a:gridCol w="744820">
                  <a:extLst>
                    <a:ext uri="{9D8B030D-6E8A-4147-A177-3AD203B41FA5}">
                      <a16:colId xmlns:a16="http://schemas.microsoft.com/office/drawing/2014/main" xmlns="" val="3133964535"/>
                    </a:ext>
                  </a:extLst>
                </a:gridCol>
                <a:gridCol w="744820">
                  <a:extLst>
                    <a:ext uri="{9D8B030D-6E8A-4147-A177-3AD203B41FA5}">
                      <a16:colId xmlns:a16="http://schemas.microsoft.com/office/drawing/2014/main" xmlns="" val="217622770"/>
                    </a:ext>
                  </a:extLst>
                </a:gridCol>
                <a:gridCol w="822044">
                  <a:extLst>
                    <a:ext uri="{9D8B030D-6E8A-4147-A177-3AD203B41FA5}">
                      <a16:colId xmlns:a16="http://schemas.microsoft.com/office/drawing/2014/main" xmlns="" val="581140621"/>
                    </a:ext>
                  </a:extLst>
                </a:gridCol>
                <a:gridCol w="890125">
                  <a:extLst>
                    <a:ext uri="{9D8B030D-6E8A-4147-A177-3AD203B41FA5}">
                      <a16:colId xmlns:a16="http://schemas.microsoft.com/office/drawing/2014/main" xmlns="" val="563152070"/>
                    </a:ext>
                  </a:extLst>
                </a:gridCol>
              </a:tblGrid>
              <a:tr h="345555">
                <a:tc>
                  <a:txBody>
                    <a:bodyPr/>
                    <a:lstStyle/>
                    <a:p>
                      <a:pPr algn="l" fontAlgn="b"/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FY19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FY20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FY21</a:t>
                      </a:r>
                      <a:endParaRPr lang="en-US" sz="15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FY22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FY23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FY24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FY25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FY26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39180086"/>
                  </a:ext>
                </a:extLst>
              </a:tr>
              <a:tr h="451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u="none" strike="noStrike" dirty="0" smtClean="0">
                          <a:effectLst/>
                          <a:latin typeface="Calibri" panose="020F0502020204030204" pitchFamily="34" charset="0"/>
                        </a:rPr>
                        <a:t>Entering Freshmen</a:t>
                      </a:r>
                    </a:p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4,150 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4,450 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4,450 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4,500 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4,675 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4,775 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4,850 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4,900 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54547239"/>
                  </a:ext>
                </a:extLst>
              </a:tr>
              <a:tr h="45796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u="none" strike="noStrike" dirty="0">
                          <a:effectLst/>
                          <a:latin typeface="Calibri" panose="020F0502020204030204" pitchFamily="34" charset="0"/>
                        </a:rPr>
                        <a:t>Total Undergrads (Admitted)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19,892 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20,370 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20,782 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21,174 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21,619 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22,001 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22,348 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22,658 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31931239"/>
                  </a:ext>
                </a:extLst>
              </a:tr>
              <a:tr h="229086"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74856206"/>
                  </a:ext>
                </a:extLst>
              </a:tr>
              <a:tr h="64377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u="none" strike="noStrike" dirty="0">
                          <a:effectLst/>
                          <a:latin typeface="Calibri" panose="020F0502020204030204" pitchFamily="34" charset="0"/>
                        </a:rPr>
                        <a:t>Incremental Revenue </a:t>
                      </a:r>
                      <a:endParaRPr lang="en-US" sz="1500" b="0" u="none" strike="noStrike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US" sz="1500" b="0" u="none" strike="noStrike" dirty="0" smtClean="0">
                          <a:effectLst/>
                          <a:latin typeface="Calibri" panose="020F0502020204030204" pitchFamily="34" charset="0"/>
                        </a:rPr>
                        <a:t>from </a:t>
                      </a:r>
                      <a:r>
                        <a:rPr lang="en-US" sz="1500" b="0" u="none" strike="noStrike" dirty="0">
                          <a:effectLst/>
                          <a:latin typeface="Calibri" panose="020F0502020204030204" pitchFamily="34" charset="0"/>
                        </a:rPr>
                        <a:t>Enrollment </a:t>
                      </a:r>
                      <a:r>
                        <a:rPr lang="en-US" sz="1500" b="0" u="none" strike="noStrike" dirty="0" smtClean="0">
                          <a:effectLst/>
                          <a:latin typeface="Calibri" panose="020F0502020204030204" pitchFamily="34" charset="0"/>
                        </a:rPr>
                        <a:t>Growth</a:t>
                      </a:r>
                    </a:p>
                  </a:txBody>
                  <a:tcPr marL="6783" marR="6783" marT="6783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$7.9M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$14.2M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$12.2M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$12.1M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$14.2M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$13.6M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$13.4M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$12.7M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4145924"/>
                  </a:ext>
                </a:extLst>
              </a:tr>
              <a:tr h="64377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u="none" strike="noStrike" dirty="0">
                          <a:effectLst/>
                          <a:latin typeface="Calibri" panose="020F0502020204030204" pitchFamily="34" charset="0"/>
                        </a:rPr>
                        <a:t>Incremental </a:t>
                      </a:r>
                      <a:r>
                        <a:rPr lang="en-US" sz="1500" b="0" u="none" strike="noStrike" dirty="0" smtClean="0">
                          <a:effectLst/>
                          <a:latin typeface="Calibri" panose="020F0502020204030204" pitchFamily="34" charset="0"/>
                        </a:rPr>
                        <a:t>Investment </a:t>
                      </a:r>
                      <a:r>
                        <a:rPr lang="en-US" sz="1500" b="0" u="none" strike="noStrike" dirty="0">
                          <a:effectLst/>
                          <a:latin typeface="Calibri" panose="020F0502020204030204" pitchFamily="34" charset="0"/>
                        </a:rPr>
                        <a:t>Recruiting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$1.3M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$245k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8044127"/>
                  </a:ext>
                </a:extLst>
              </a:tr>
              <a:tr h="674056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u="none" strike="noStrike" dirty="0">
                          <a:effectLst/>
                          <a:latin typeface="Calibri" panose="020F0502020204030204" pitchFamily="34" charset="0"/>
                        </a:rPr>
                        <a:t>Incremental Investment </a:t>
                      </a:r>
                      <a:r>
                        <a:rPr lang="en-US" sz="1500" b="0" u="none" strike="noStrike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500" b="0" u="none" strike="noStrike" dirty="0">
                          <a:effectLst/>
                          <a:latin typeface="Calibri" panose="020F0502020204030204" pitchFamily="34" charset="0"/>
                        </a:rPr>
                        <a:t>New Classroom Building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$3.1M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22865569"/>
                  </a:ext>
                </a:extLst>
              </a:tr>
              <a:tr h="64377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u="none" strike="noStrike" dirty="0">
                          <a:effectLst/>
                          <a:latin typeface="Calibri" panose="020F0502020204030204" pitchFamily="34" charset="0"/>
                        </a:rPr>
                        <a:t>Incremental </a:t>
                      </a:r>
                      <a:r>
                        <a:rPr lang="en-US" sz="1500" b="0" u="none" strike="noStrike" dirty="0" smtClean="0">
                          <a:effectLst/>
                          <a:latin typeface="Calibri" panose="020F0502020204030204" pitchFamily="34" charset="0"/>
                        </a:rPr>
                        <a:t>Investment </a:t>
                      </a:r>
                      <a:r>
                        <a:rPr lang="en-US" sz="1500" b="0" u="none" strike="noStrike" dirty="0">
                          <a:effectLst/>
                          <a:latin typeface="Calibri" panose="020F0502020204030204" pitchFamily="34" charset="0"/>
                        </a:rPr>
                        <a:t>Variable Costs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$224k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$5.4M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$5.5M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$6.5M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$6.0M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$5.9M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$5.6M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98623468"/>
                  </a:ext>
                </a:extLst>
              </a:tr>
              <a:tr h="42616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effectLst/>
                          <a:latin typeface="Calibri" panose="020F0502020204030204" pitchFamily="34" charset="0"/>
                        </a:rPr>
                        <a:t>Net Revenue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3" marR="6783" marT="6783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$6.6M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$10.6M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$6.8M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$6.6M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$7.7M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$7.6M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$7.5M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$7.1M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7891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846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Summary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1112838"/>
            <a:ext cx="8610600" cy="54864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Annual Cost Drivers			$</a:t>
            </a:r>
            <a:r>
              <a:rPr lang="en-US" sz="2000" dirty="0"/>
              <a:t>20.5 million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Net Revenue from Tuition Rate 		$8.0 </a:t>
            </a:r>
            <a:r>
              <a:rPr lang="en-US" sz="2000" dirty="0"/>
              <a:t>million - $</a:t>
            </a:r>
            <a:r>
              <a:rPr lang="en-US" sz="2000" dirty="0" smtClean="0"/>
              <a:t>11.0 </a:t>
            </a:r>
            <a:r>
              <a:rPr lang="en-US" sz="2000" dirty="0"/>
              <a:t>million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I</a:t>
            </a:r>
            <a:r>
              <a:rPr lang="en-US" sz="2000" dirty="0" smtClean="0"/>
              <a:t>ncreases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02057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381000" y="1295400"/>
            <a:ext cx="5410200" cy="5334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265237"/>
            <a:ext cx="8496300" cy="5364163"/>
          </a:xfrm>
        </p:spPr>
        <p:txBody>
          <a:bodyPr>
            <a:normAutofit/>
          </a:bodyPr>
          <a:lstStyle/>
          <a:p>
            <a:pPr>
              <a:spcBef>
                <a:spcPts val="15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Cost Drivers</a:t>
            </a:r>
          </a:p>
          <a:p>
            <a:pPr>
              <a:spcBef>
                <a:spcPts val="15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 Tuition Revenue</a:t>
            </a:r>
          </a:p>
          <a:p>
            <a:pPr>
              <a:spcBef>
                <a:spcPts val="15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 Potential Ways to Close the Gap</a:t>
            </a:r>
          </a:p>
          <a:p>
            <a:pPr>
              <a:spcBef>
                <a:spcPts val="15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 Campus Growth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42900" y="228600"/>
            <a:ext cx="8496300" cy="609600"/>
          </a:xfrm>
          <a:solidFill>
            <a:srgbClr val="003300"/>
          </a:solidFill>
          <a:ln>
            <a:solidFill>
              <a:srgbClr val="003300"/>
            </a:solidFill>
          </a:ln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  <a:latin typeface="Calibri" panose="020F0502020204030204" pitchFamily="34" charset="0"/>
              </a:rPr>
              <a:t>Agenda </a:t>
            </a:r>
            <a:endParaRPr lang="en-US" sz="2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9000" y="6384325"/>
            <a:ext cx="1600200" cy="3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543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95400" y="1120914"/>
            <a:ext cx="77247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</a:rPr>
              <a:t>Annual E&amp;G Cost drivers likely to be around $20.5M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 smtClean="0">
              <a:latin typeface="Calibri" panose="020F050202020403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Tuition </a:t>
            </a:r>
            <a:r>
              <a:rPr lang="en-US" sz="3600" dirty="0">
                <a:latin typeface="Calibri" panose="020F0502020204030204" pitchFamily="34" charset="0"/>
                <a:cs typeface="Arial" panose="020B0604020202020204" pitchFamily="34" charset="0"/>
              </a:rPr>
              <a:t>Revenue</a:t>
            </a:r>
            <a:endParaRPr lang="en-US" sz="360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628161"/>
              </p:ext>
            </p:extLst>
          </p:nvPr>
        </p:nvGraphicFramePr>
        <p:xfrm>
          <a:off x="1514446" y="1955125"/>
          <a:ext cx="6172200" cy="4001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49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8104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441703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Percent</a:t>
                      </a:r>
                      <a:r>
                        <a:rPr lang="en-US" sz="1800" b="0" baseline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 Increase</a:t>
                      </a:r>
                    </a:p>
                    <a:p>
                      <a:pPr algn="ctr"/>
                      <a:r>
                        <a:rPr lang="en-US" sz="1600" b="0" i="1" baseline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(Per Student Annually)</a:t>
                      </a:r>
                    </a:p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  <a:p>
                      <a:pPr algn="ctr" fontAlgn="b"/>
                      <a:r>
                        <a:rPr lang="en-US" sz="2000" b="0" i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($650)</a:t>
                      </a:r>
                      <a:endParaRPr lang="en-US" sz="20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  <a:p>
                      <a:pPr algn="ctr" fontAlgn="b"/>
                      <a:r>
                        <a:rPr lang="en-US" sz="2000" b="0" i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($813)</a:t>
                      </a:r>
                      <a:endParaRPr lang="en-US" sz="20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  <a:p>
                      <a:pPr algn="ctr" fontAlgn="b"/>
                      <a:r>
                        <a:rPr lang="en-US" sz="2000" b="0" i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($976)</a:t>
                      </a:r>
                      <a:endParaRPr lang="en-US" sz="20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  <a:p>
                      <a:pPr algn="ctr" fontAlgn="b"/>
                      <a:r>
                        <a:rPr lang="en-US" sz="2000" b="0" i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($1,301)</a:t>
                      </a:r>
                      <a:endParaRPr lang="en-US" sz="20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  <a:p>
                      <a:pPr algn="ctr" fontAlgn="b"/>
                      <a:r>
                        <a:rPr lang="en-US" sz="2000" b="0" i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($1,627)</a:t>
                      </a:r>
                      <a:endParaRPr lang="en-US" sz="20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4838737"/>
                  </a:ext>
                </a:extLst>
              </a:tr>
              <a:tr h="645128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  <a:p>
                      <a:pPr algn="r" fontAlgn="b"/>
                      <a:r>
                        <a:rPr lang="en-US" sz="2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($190)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$6.6M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$7.8M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$9.1M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$11.6M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$14.1M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80385944"/>
                  </a:ext>
                </a:extLst>
              </a:tr>
              <a:tr h="645128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  <a:p>
                      <a:pPr algn="r" fontAlgn="b"/>
                      <a:r>
                        <a:rPr lang="en-US" sz="2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($285)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$7.4M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$8.6M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$9.9M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$12.4M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$14.9M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95157039"/>
                  </a:ext>
                </a:extLst>
              </a:tr>
              <a:tr h="645128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  <a:p>
                      <a:pPr algn="r" fontAlgn="b"/>
                      <a:r>
                        <a:rPr lang="en-US" sz="2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($380)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$8.1M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$9.4M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$10.6M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$13.2M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$15.7M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76283799"/>
                  </a:ext>
                </a:extLst>
              </a:tr>
              <a:tr h="62480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  <a:p>
                      <a:pPr algn="r" fontAlgn="b"/>
                      <a:r>
                        <a:rPr lang="en-US" sz="2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($475)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$8.9M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$10.1M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$11.4M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$13.9M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$16.5M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 anchorCtr="1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0170399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429000" y="1600200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libri" panose="020F0502020204030204" pitchFamily="34" charset="0"/>
              </a:rPr>
              <a:t>Non-resident Tuition Rate Increase</a:t>
            </a:r>
            <a:endParaRPr lang="en-US" sz="2000" b="1" dirty="0">
              <a:latin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-1057244" y="4154245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alibri" panose="020F0502020204030204" pitchFamily="34" charset="0"/>
              </a:rPr>
              <a:t>R</a:t>
            </a:r>
            <a:r>
              <a:rPr lang="en-US" sz="2000" b="1" dirty="0" smtClean="0">
                <a:latin typeface="Calibri" panose="020F0502020204030204" pitchFamily="34" charset="0"/>
              </a:rPr>
              <a:t>esident Tuition Rate Increase</a:t>
            </a:r>
            <a:endParaRPr lang="en-US" sz="2000" b="1" dirty="0">
              <a:latin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706687" y="1952279"/>
            <a:ext cx="1971646" cy="4007584"/>
          </a:xfrm>
          <a:prstGeom prst="rect">
            <a:avLst/>
          </a:prstGeom>
          <a:solidFill>
            <a:schemeClr val="bg1">
              <a:lumMod val="65000"/>
              <a:alpha val="8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16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Summary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1112838"/>
            <a:ext cx="8610600" cy="54864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Annual Cost Drivers			$</a:t>
            </a:r>
            <a:r>
              <a:rPr lang="en-US" sz="2000" dirty="0"/>
              <a:t>20.5 million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Net Revenue from Tuition Rate 		$8.0 </a:t>
            </a:r>
            <a:r>
              <a:rPr lang="en-US" sz="2000" dirty="0"/>
              <a:t>million - $</a:t>
            </a:r>
            <a:r>
              <a:rPr lang="en-US" sz="2000" dirty="0" smtClean="0"/>
              <a:t>11.0 </a:t>
            </a:r>
            <a:r>
              <a:rPr lang="en-US" sz="2000" dirty="0"/>
              <a:t>million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I</a:t>
            </a:r>
            <a:r>
              <a:rPr lang="en-US" sz="2000" dirty="0" smtClean="0"/>
              <a:t>ncreases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Net Revenue from Enrollment 		$7.0 </a:t>
            </a:r>
            <a:r>
              <a:rPr lang="en-US" sz="2000" dirty="0"/>
              <a:t>million</a:t>
            </a:r>
            <a:r>
              <a:rPr lang="en-US" sz="2000" dirty="0" smtClean="0"/>
              <a:t> </a:t>
            </a:r>
            <a:r>
              <a:rPr lang="en-US" sz="2000" dirty="0"/>
              <a:t>- $7.5 million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Growth (out years)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State Appropriation (estimate) 		$</a:t>
            </a:r>
            <a:r>
              <a:rPr lang="en-US" sz="2000" dirty="0"/>
              <a:t>2.0 million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Remainder (covered by further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cost cutting, new grad programs, </a:t>
            </a:r>
            <a:r>
              <a:rPr lang="en-US" sz="2000" dirty="0"/>
              <a:t>	</a:t>
            </a:r>
            <a:r>
              <a:rPr lang="en-US" sz="2000" dirty="0" smtClean="0"/>
              <a:t>$</a:t>
            </a:r>
            <a:r>
              <a:rPr lang="en-US" sz="2000" dirty="0"/>
              <a:t>0 - $3.5 million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fundraising, additional growth, etc.)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381000" y="4419600"/>
            <a:ext cx="8534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071930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8476"/>
            <a:ext cx="7620000" cy="5775324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Significant cut in state appropriation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Drop in non-resident student demand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Further deterioration of PERS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mtClean="0"/>
              <a:t>Deferred maintenance </a:t>
            </a:r>
            <a:r>
              <a:rPr lang="en-US" dirty="0" smtClean="0"/>
              <a:t>in </a:t>
            </a:r>
            <a:r>
              <a:rPr lang="en-US" dirty="0"/>
              <a:t>c</a:t>
            </a:r>
            <a:r>
              <a:rPr lang="en-US" dirty="0" smtClean="0"/>
              <a:t>ritical buildings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32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sz="3200" dirty="0" smtClean="0"/>
          </a:p>
          <a:p>
            <a:pPr lvl="1"/>
            <a:endParaRPr lang="en-US" sz="2400" dirty="0" smtClean="0"/>
          </a:p>
          <a:p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1143000"/>
            <a:ext cx="83058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Risks</a:t>
            </a:r>
          </a:p>
        </p:txBody>
      </p:sp>
    </p:spTree>
    <p:extLst>
      <p:ext uri="{BB962C8B-B14F-4D97-AF65-F5344CB8AC3E}">
        <p14:creationId xmlns:p14="http://schemas.microsoft.com/office/powerpoint/2010/main" val="2505823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610600" cy="1112838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Cost Drivers</a:t>
            </a:r>
            <a:b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6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E&amp;G Fund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5016622"/>
              </p:ext>
            </p:extLst>
          </p:nvPr>
        </p:nvGraphicFramePr>
        <p:xfrm>
          <a:off x="1066800" y="1258416"/>
          <a:ext cx="7086600" cy="4456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4283">
                  <a:extLst>
                    <a:ext uri="{9D8B030D-6E8A-4147-A177-3AD203B41FA5}">
                      <a16:colId xmlns:a16="http://schemas.microsoft.com/office/drawing/2014/main" xmlns="" val="3781524584"/>
                    </a:ext>
                  </a:extLst>
                </a:gridCol>
                <a:gridCol w="232231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03096"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Annual Typical Cost Drivers 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FY17-FY18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Average Cost Increase</a:t>
                      </a:r>
                      <a:endParaRPr lang="en-US" sz="1800" dirty="0" smtClean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4838737"/>
                  </a:ext>
                </a:extLst>
              </a:tr>
              <a:tr h="45655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Faculty and Staff Salary and Wages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$9.3M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80385944"/>
                  </a:ext>
                </a:extLst>
              </a:tr>
              <a:tr h="42987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GE Salary and Benefits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$1.1M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95157039"/>
                  </a:ext>
                </a:extLst>
              </a:tr>
              <a:tr h="41654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Medical Costs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$1.9M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76283799"/>
                  </a:ext>
                </a:extLst>
              </a:tr>
              <a:tr h="41654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Institutional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Expenses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$1.2M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01703997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Strategic Investments (includes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$1 million for new faculty)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$2.0M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16286162"/>
                  </a:ext>
                </a:extLst>
              </a:tr>
              <a:tr h="569679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Investments in Tenure Track Faculty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$1.5M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99555552"/>
                  </a:ext>
                </a:extLst>
              </a:tr>
              <a:tr h="798369">
                <a:tc>
                  <a:txBody>
                    <a:bodyPr/>
                    <a:lstStyle/>
                    <a:p>
                      <a:endParaRPr lang="en-US" sz="1800" b="1" i="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Total Project Cost Increases</a:t>
                      </a:r>
                      <a:endParaRPr lang="en-US" sz="1800" b="1" i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i="0" dirty="0" smtClean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800" b="1" i="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$17.0M</a:t>
                      </a:r>
                      <a:endParaRPr lang="en-US" sz="1800" b="1" i="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31907863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524000" y="5848290"/>
            <a:ext cx="845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Calibri" panose="020F0502020204030204" pitchFamily="34" charset="0"/>
              </a:rPr>
              <a:t>However, these totals do not include rising PERS costs.</a:t>
            </a:r>
            <a:endParaRPr lang="en-US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972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Cost Drivers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712235"/>
              </p:ext>
            </p:extLst>
          </p:nvPr>
        </p:nvGraphicFramePr>
        <p:xfrm>
          <a:off x="381000" y="1466672"/>
          <a:ext cx="8458198" cy="2267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6600">
                  <a:extLst>
                    <a:ext uri="{9D8B030D-6E8A-4147-A177-3AD203B41FA5}">
                      <a16:colId xmlns:a16="http://schemas.microsoft.com/office/drawing/2014/main" xmlns="" val="3781524584"/>
                    </a:ext>
                  </a:extLst>
                </a:gridCol>
                <a:gridCol w="1117768">
                  <a:extLst>
                    <a:ext uri="{9D8B030D-6E8A-4147-A177-3AD203B41FA5}">
                      <a16:colId xmlns:a16="http://schemas.microsoft.com/office/drawing/2014/main" xmlns="" val="1199477974"/>
                    </a:ext>
                  </a:extLst>
                </a:gridCol>
                <a:gridCol w="1177955">
                  <a:extLst>
                    <a:ext uri="{9D8B030D-6E8A-4147-A177-3AD203B41FA5}">
                      <a16:colId xmlns:a16="http://schemas.microsoft.com/office/drawing/2014/main" xmlns="" val="2755805797"/>
                    </a:ext>
                  </a:extLst>
                </a:gridCol>
                <a:gridCol w="1248625">
                  <a:extLst>
                    <a:ext uri="{9D8B030D-6E8A-4147-A177-3AD203B41FA5}">
                      <a16:colId xmlns:a16="http://schemas.microsoft.com/office/drawing/2014/main" xmlns="" val="1822197485"/>
                    </a:ext>
                  </a:extLst>
                </a:gridCol>
                <a:gridCol w="12486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4862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73950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Projected Increases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FY18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FY19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FY20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FY21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FY22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4838737"/>
                  </a:ext>
                </a:extLst>
              </a:tr>
              <a:tr h="611648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E &amp; G Fund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$7.1M</a:t>
                      </a:r>
                      <a:endParaRPr lang="en-US" sz="20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$0</a:t>
                      </a:r>
                      <a:endParaRPr lang="en-US" sz="20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$7.1M</a:t>
                      </a:r>
                      <a:endParaRPr lang="en-US" sz="20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$0</a:t>
                      </a:r>
                      <a:endParaRPr lang="en-US" sz="20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$7.1M</a:t>
                      </a:r>
                      <a:endParaRPr lang="en-US" sz="20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80385944"/>
                  </a:ext>
                </a:extLst>
              </a:tr>
              <a:tr h="45819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Other 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$3.4M</a:t>
                      </a:r>
                      <a:endParaRPr lang="en-US" sz="20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$3.4M</a:t>
                      </a:r>
                      <a:endParaRPr lang="en-US" sz="20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$3.4M</a:t>
                      </a:r>
                      <a:endParaRPr lang="en-US" sz="20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95157039"/>
                  </a:ext>
                </a:extLst>
              </a:tr>
              <a:tr h="457786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Total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$10.5M</a:t>
                      </a:r>
                      <a:endParaRPr lang="en-US" sz="20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$10.5M</a:t>
                      </a:r>
                      <a:endParaRPr lang="en-US" sz="20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$10.5M</a:t>
                      </a:r>
                      <a:endParaRPr lang="en-US" sz="20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76283799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1000" y="4087634"/>
            <a:ext cx="8305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>
                <a:latin typeface="Calibri" panose="020F0502020204030204" pitchFamily="34" charset="0"/>
              </a:rPr>
              <a:t>If </a:t>
            </a:r>
            <a:r>
              <a:rPr lang="en-US" sz="2000" dirty="0">
                <a:latin typeface="Calibri" panose="020F0502020204030204" pitchFamily="34" charset="0"/>
              </a:rPr>
              <a:t>PERS unfunded </a:t>
            </a:r>
            <a:r>
              <a:rPr lang="en-US" sz="2000" dirty="0" smtClean="0">
                <a:latin typeface="Calibri" panose="020F0502020204030204" pitchFamily="34" charset="0"/>
              </a:rPr>
              <a:t>liabilities continue to grow, charges to the University of Oregon could grow significantly in future years.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304800" y="563562"/>
            <a:ext cx="8610600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9pPr>
          </a:lstStyle>
          <a:p>
            <a:pPr algn="l"/>
            <a:r>
              <a:rPr lang="en-US" sz="3600" b="0" kern="0" dirty="0" smtClean="0">
                <a:latin typeface="Calibri" panose="020F0502020204030204" pitchFamily="34" charset="0"/>
                <a:cs typeface="Arial" panose="020B0604020202020204" pitchFamily="34" charset="0"/>
              </a:rPr>
              <a:t>PERS Costs</a:t>
            </a:r>
          </a:p>
        </p:txBody>
      </p:sp>
    </p:spTree>
    <p:extLst>
      <p:ext uri="{BB962C8B-B14F-4D97-AF65-F5344CB8AC3E}">
        <p14:creationId xmlns:p14="http://schemas.microsoft.com/office/powerpoint/2010/main" val="408635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Cost Drivers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9722656"/>
              </p:ext>
            </p:extLst>
          </p:nvPr>
        </p:nvGraphicFramePr>
        <p:xfrm>
          <a:off x="1066800" y="1066800"/>
          <a:ext cx="7086600" cy="4730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4283">
                  <a:extLst>
                    <a:ext uri="{9D8B030D-6E8A-4147-A177-3AD203B41FA5}">
                      <a16:colId xmlns:a16="http://schemas.microsoft.com/office/drawing/2014/main" xmlns="" val="3781524584"/>
                    </a:ext>
                  </a:extLst>
                </a:gridCol>
                <a:gridCol w="232231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Annual Typical Cost Drivers 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FY17-FY18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Average Cost Increase</a:t>
                      </a:r>
                      <a:endParaRPr lang="en-US" sz="1800" dirty="0" smtClean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4838737"/>
                  </a:ext>
                </a:extLst>
              </a:tr>
              <a:tr h="45655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Faculty and Staff Salary and Wages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$9.3M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80385944"/>
                  </a:ext>
                </a:extLst>
              </a:tr>
              <a:tr h="42987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GE Salary and Benefits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$1.1M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95157039"/>
                  </a:ext>
                </a:extLst>
              </a:tr>
              <a:tr h="41654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Medical Costs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$1.9M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76283799"/>
                  </a:ext>
                </a:extLst>
              </a:tr>
              <a:tr h="41654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Institutional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Expenses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$1.2M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01703997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Strategic Investments (includes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$1 million for new faculty)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$2.0M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16286162"/>
                  </a:ext>
                </a:extLst>
              </a:tr>
              <a:tr h="569679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Investments in Tenure Track Faculty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$1.5M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99555552"/>
                  </a:ext>
                </a:extLst>
              </a:tr>
              <a:tr h="798369">
                <a:tc>
                  <a:txBody>
                    <a:bodyPr/>
                    <a:lstStyle/>
                    <a:p>
                      <a:endParaRPr lang="en-US" sz="1800" b="1" i="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Total Project Cost Increases</a:t>
                      </a:r>
                      <a:endParaRPr lang="en-US" sz="1800" b="1" i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i="0" dirty="0" smtClean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800" b="1" i="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$17.0M</a:t>
                      </a:r>
                      <a:endParaRPr lang="en-US" sz="1800" b="1" i="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31907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032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Cost Drivers </a:t>
            </a:r>
            <a:r>
              <a:rPr lang="en-US" sz="3600" dirty="0">
                <a:latin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3600" dirty="0"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6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E&amp;G Fund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736269"/>
              </p:ext>
            </p:extLst>
          </p:nvPr>
        </p:nvGraphicFramePr>
        <p:xfrm>
          <a:off x="1066800" y="1066801"/>
          <a:ext cx="7086600" cy="4727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4283">
                  <a:extLst>
                    <a:ext uri="{9D8B030D-6E8A-4147-A177-3AD203B41FA5}">
                      <a16:colId xmlns:a16="http://schemas.microsoft.com/office/drawing/2014/main" xmlns="" val="3781524584"/>
                    </a:ext>
                  </a:extLst>
                </a:gridCol>
                <a:gridCol w="232231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912524"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Annual Typical Cost Drivers 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FY17-FY18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Average Cost Increase</a:t>
                      </a:r>
                      <a:endParaRPr lang="en-US" sz="1800" dirty="0" smtClean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4838737"/>
                  </a:ext>
                </a:extLst>
              </a:tr>
              <a:tr h="39495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Faculty and Staff Salary and Wages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$9.3M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80385944"/>
                  </a:ext>
                </a:extLst>
              </a:tr>
              <a:tr h="37187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GE Salary and Benefits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$1.1M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95157039"/>
                  </a:ext>
                </a:extLst>
              </a:tr>
              <a:tr h="365009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Medical Costs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$1.9M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76283799"/>
                  </a:ext>
                </a:extLst>
              </a:tr>
              <a:tr h="365009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Institutional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Expenses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$1.2M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01703997"/>
                  </a:ext>
                </a:extLst>
              </a:tr>
              <a:tr h="63876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Strategic Investments (includes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$1 million for new faculty)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$2.0M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16286162"/>
                  </a:ext>
                </a:extLst>
              </a:tr>
              <a:tr h="49281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Investments in Tenure Track Faculty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$1.5M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99555552"/>
                  </a:ext>
                </a:extLst>
              </a:tr>
              <a:tr h="4928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Retirement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Costs ($7.1M every other year)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$3.5M</a:t>
                      </a:r>
                      <a:endParaRPr lang="en-US" sz="180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90644">
                <a:tc>
                  <a:txBody>
                    <a:bodyPr/>
                    <a:lstStyle/>
                    <a:p>
                      <a:endParaRPr lang="en-US" sz="1800" b="1" i="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n-US" sz="1800" b="1" i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Total Project Cost Increases</a:t>
                      </a:r>
                      <a:endParaRPr lang="en-US" sz="1800" b="1" i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i="0" dirty="0" smtClean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800" b="1" i="0" dirty="0" smtClean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$20.5M</a:t>
                      </a:r>
                      <a:endParaRPr lang="en-US" sz="1800" b="1" i="0" dirty="0">
                        <a:solidFill>
                          <a:srgbClr val="232D23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31907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365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381000" y="2133600"/>
            <a:ext cx="5410200" cy="5334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265237"/>
            <a:ext cx="8496300" cy="5364163"/>
          </a:xfrm>
        </p:spPr>
        <p:txBody>
          <a:bodyPr>
            <a:normAutofit/>
          </a:bodyPr>
          <a:lstStyle/>
          <a:p>
            <a:pPr>
              <a:spcBef>
                <a:spcPts val="15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 Cost Drivers</a:t>
            </a:r>
          </a:p>
          <a:p>
            <a:pPr>
              <a:spcBef>
                <a:spcPts val="15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Tuition Revenue</a:t>
            </a:r>
          </a:p>
          <a:p>
            <a:pPr>
              <a:spcBef>
                <a:spcPts val="15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 Potential Ways to Close the Gap</a:t>
            </a:r>
          </a:p>
          <a:p>
            <a:pPr>
              <a:spcBef>
                <a:spcPts val="15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 Campus Growth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42900" y="228600"/>
            <a:ext cx="8496300" cy="609600"/>
          </a:xfrm>
          <a:solidFill>
            <a:srgbClr val="003300"/>
          </a:solidFill>
          <a:ln>
            <a:solidFill>
              <a:srgbClr val="003300"/>
            </a:solidFill>
          </a:ln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  <a:latin typeface="Calibri" panose="020F0502020204030204" pitchFamily="34" charset="0"/>
              </a:rPr>
              <a:t>Agenda </a:t>
            </a:r>
            <a:endParaRPr lang="en-US" sz="2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9000" y="6384325"/>
            <a:ext cx="1600200" cy="3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3377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Calibri" panose="020F0502020204030204" pitchFamily="34" charset="0"/>
                <a:cs typeface="Arial" panose="020B0604020202020204" pitchFamily="34" charset="0"/>
              </a:rPr>
              <a:t>Tuition Revenue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928172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latin typeface="Calibri" panose="020F0502020204030204" pitchFamily="34" charset="0"/>
              </a:rPr>
              <a:t>In FY17, 80.6% of net tuition came from non-resident students</a:t>
            </a:r>
            <a:endParaRPr lang="en-US" dirty="0">
              <a:latin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264788"/>
            <a:ext cx="7410210" cy="521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239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18616</TotalTime>
  <Words>1184</Words>
  <Application>Microsoft Office PowerPoint</Application>
  <PresentationFormat>On-screen Show (4:3)</PresentationFormat>
  <Paragraphs>432</Paragraphs>
  <Slides>32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Palatino Linotype</vt:lpstr>
      <vt:lpstr>Wingdings</vt:lpstr>
      <vt:lpstr>Default Design</vt:lpstr>
      <vt:lpstr>The Size of Campus – Considerations and Analyses</vt:lpstr>
      <vt:lpstr>Agenda </vt:lpstr>
      <vt:lpstr>Agenda </vt:lpstr>
      <vt:lpstr>Cost Drivers E&amp;G Fund</vt:lpstr>
      <vt:lpstr>Cost Drivers</vt:lpstr>
      <vt:lpstr>Cost Drivers</vt:lpstr>
      <vt:lpstr>Cost Drivers  E&amp;G Fund</vt:lpstr>
      <vt:lpstr>Agenda </vt:lpstr>
      <vt:lpstr>Tuition Revenue</vt:lpstr>
      <vt:lpstr>Tuition Revenue</vt:lpstr>
      <vt:lpstr>Tuition Revenue</vt:lpstr>
      <vt:lpstr>Tuition Revenue</vt:lpstr>
      <vt:lpstr>Tuition Revenue</vt:lpstr>
      <vt:lpstr>Tuition Revenue</vt:lpstr>
      <vt:lpstr>Agenda </vt:lpstr>
      <vt:lpstr>PowerPoint Presentation</vt:lpstr>
      <vt:lpstr>PowerPoint Presentation</vt:lpstr>
      <vt:lpstr>Potential Ways to Close the Gap</vt:lpstr>
      <vt:lpstr>Potential Ways to Close the Gap</vt:lpstr>
      <vt:lpstr>PowerPoint Presentation</vt:lpstr>
      <vt:lpstr>Agenda </vt:lpstr>
      <vt:lpstr>Campus Growth</vt:lpstr>
      <vt:lpstr>Campus Growth</vt:lpstr>
      <vt:lpstr>Campus Growth </vt:lpstr>
      <vt:lpstr>PowerPoint Presentation</vt:lpstr>
      <vt:lpstr>PowerPoint Presentation</vt:lpstr>
      <vt:lpstr>Campus Growth </vt:lpstr>
      <vt:lpstr>Campus Growth</vt:lpstr>
      <vt:lpstr>Summary</vt:lpstr>
      <vt:lpstr>Tuition Revenue</vt:lpstr>
      <vt:lpstr>Summary</vt:lpstr>
      <vt:lpstr>Risks</vt:lpstr>
    </vt:vector>
  </TitlesOfParts>
  <Company>ORSA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University of Oregon</dc:creator>
  <cp:lastModifiedBy>Angela Wilhelms</cp:lastModifiedBy>
  <cp:revision>848</cp:revision>
  <cp:lastPrinted>2017-08-08T22:57:24Z</cp:lastPrinted>
  <dcterms:created xsi:type="dcterms:W3CDTF">2006-10-01T23:20:38Z</dcterms:created>
  <dcterms:modified xsi:type="dcterms:W3CDTF">2017-09-05T15:24:48Z</dcterms:modified>
</cp:coreProperties>
</file>