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handoutMasterIdLst>
    <p:handoutMasterId r:id="rId13"/>
  </p:handoutMasterIdLst>
  <p:sldIdLst>
    <p:sldId id="361" r:id="rId2"/>
    <p:sldId id="688" r:id="rId3"/>
    <p:sldId id="690" r:id="rId4"/>
    <p:sldId id="689" r:id="rId5"/>
    <p:sldId id="691" r:id="rId6"/>
    <p:sldId id="687" r:id="rId7"/>
    <p:sldId id="683" r:id="rId8"/>
    <p:sldId id="684" r:id="rId9"/>
    <p:sldId id="685" r:id="rId10"/>
    <p:sldId id="686" r:id="rId11"/>
  </p:sldIdLst>
  <p:sldSz cx="12192000" cy="6858000"/>
  <p:notesSz cx="9309100" cy="7023100"/>
  <p:defaultTextStyle>
    <a:defPPr>
      <a:defRPr lang="en-US"/>
    </a:defPPr>
    <a:lvl1pPr algn="ctr" rtl="0" fontAlgn="base">
      <a:spcBef>
        <a:spcPct val="0"/>
      </a:spcBef>
      <a:spcAft>
        <a:spcPct val="0"/>
      </a:spcAft>
      <a:defRPr kern="1200">
        <a:solidFill>
          <a:schemeClr val="tx1"/>
        </a:solidFill>
        <a:latin typeface="Arial" charset="0"/>
        <a:ea typeface="+mn-ea"/>
        <a:cs typeface="+mn-cs"/>
      </a:defRPr>
    </a:lvl1pPr>
    <a:lvl2pPr marL="457200" algn="ctr" rtl="0" fontAlgn="base">
      <a:spcBef>
        <a:spcPct val="0"/>
      </a:spcBef>
      <a:spcAft>
        <a:spcPct val="0"/>
      </a:spcAft>
      <a:defRPr kern="1200">
        <a:solidFill>
          <a:schemeClr val="tx1"/>
        </a:solidFill>
        <a:latin typeface="Arial" charset="0"/>
        <a:ea typeface="+mn-ea"/>
        <a:cs typeface="+mn-cs"/>
      </a:defRPr>
    </a:lvl2pPr>
    <a:lvl3pPr marL="914400" algn="ctr" rtl="0" fontAlgn="base">
      <a:spcBef>
        <a:spcPct val="0"/>
      </a:spcBef>
      <a:spcAft>
        <a:spcPct val="0"/>
      </a:spcAft>
      <a:defRPr kern="1200">
        <a:solidFill>
          <a:schemeClr val="tx1"/>
        </a:solidFill>
        <a:latin typeface="Arial" charset="0"/>
        <a:ea typeface="+mn-ea"/>
        <a:cs typeface="+mn-cs"/>
      </a:defRPr>
    </a:lvl3pPr>
    <a:lvl4pPr marL="1371600" algn="ctr" rtl="0" fontAlgn="base">
      <a:spcBef>
        <a:spcPct val="0"/>
      </a:spcBef>
      <a:spcAft>
        <a:spcPct val="0"/>
      </a:spcAft>
      <a:defRPr kern="1200">
        <a:solidFill>
          <a:schemeClr val="tx1"/>
        </a:solidFill>
        <a:latin typeface="Arial" charset="0"/>
        <a:ea typeface="+mn-ea"/>
        <a:cs typeface="+mn-cs"/>
      </a:defRPr>
    </a:lvl4pPr>
    <a:lvl5pPr marL="1828800" algn="ctr"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11" userDrawn="1">
          <p15:clr>
            <a:srgbClr val="A4A3A4"/>
          </p15:clr>
        </p15:guide>
        <p15:guide id="2" pos="2133" userDrawn="1">
          <p15:clr>
            <a:srgbClr val="A4A3A4"/>
          </p15:clr>
        </p15:guide>
        <p15:guide id="3" pos="2142" userDrawn="1">
          <p15:clr>
            <a:srgbClr val="A4A3A4"/>
          </p15:clr>
        </p15:guide>
        <p15:guide id="4" orient="horz" pos="2213" userDrawn="1">
          <p15:clr>
            <a:srgbClr val="A4A3A4"/>
          </p15:clr>
        </p15:guide>
        <p15:guide id="5" pos="2921" userDrawn="1">
          <p15:clr>
            <a:srgbClr val="A4A3A4"/>
          </p15:clr>
        </p15:guide>
        <p15:guide id="6" pos="2933"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nnifer Winters Francois" initials="JWF" lastIdx="1" clrIdx="0"/>
  <p:cmAuthor id="1" name="Debbie Sharp" initials="DS" lastIdx="12" clrIdx="1">
    <p:extLst>
      <p:ext uri="{19B8F6BF-5375-455C-9EA6-DF929625EA0E}">
        <p15:presenceInfo xmlns:p15="http://schemas.microsoft.com/office/powerpoint/2012/main" userId="S-1-5-21-2613503727-1553357937-2150718590-262124" providerId="AD"/>
      </p:ext>
    </p:extLst>
  </p:cmAuthor>
  <p:cmAuthor id="2" name="Jamie Moffitt" initials="JM" lastIdx="1" clrIdx="2">
    <p:extLst>
      <p:ext uri="{19B8F6BF-5375-455C-9EA6-DF929625EA0E}">
        <p15:presenceInfo xmlns:p15="http://schemas.microsoft.com/office/powerpoint/2012/main" userId="S::jmoffitt@uoregon.edu::cb409cd1-f42f-43de-b300-f6b3d159424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9900"/>
    <a:srgbClr val="FFFF66"/>
    <a:srgbClr val="003300"/>
    <a:srgbClr val="007434"/>
    <a:srgbClr val="99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35A143-9CF0-4FA5-8DB7-86AD7F40FF67}" v="49" dt="2022-05-10T03:13:20.47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64" autoAdjust="0"/>
    <p:restoredTop sz="89767" autoAdjust="0"/>
  </p:normalViewPr>
  <p:slideViewPr>
    <p:cSldViewPr>
      <p:cViewPr varScale="1">
        <p:scale>
          <a:sx n="100" d="100"/>
          <a:sy n="100" d="100"/>
        </p:scale>
        <p:origin x="216" y="78"/>
      </p:cViewPr>
      <p:guideLst>
        <p:guide orient="horz" pos="2160"/>
        <p:guide pos="3840"/>
      </p:guideLst>
    </p:cSldViewPr>
  </p:slideViewPr>
  <p:outlineViewPr>
    <p:cViewPr>
      <p:scale>
        <a:sx n="33" d="100"/>
        <a:sy n="33" d="100"/>
      </p:scale>
      <p:origin x="0" y="0"/>
    </p:cViewPr>
  </p:outlineViewPr>
  <p:notesTextViewPr>
    <p:cViewPr>
      <p:scale>
        <a:sx n="125" d="100"/>
        <a:sy n="125" d="100"/>
      </p:scale>
      <p:origin x="0" y="0"/>
    </p:cViewPr>
  </p:notesTextViewPr>
  <p:sorterViewPr>
    <p:cViewPr>
      <p:scale>
        <a:sx n="66" d="100"/>
        <a:sy n="66" d="100"/>
      </p:scale>
      <p:origin x="0" y="0"/>
    </p:cViewPr>
  </p:sorterViewPr>
  <p:notesViewPr>
    <p:cSldViewPr>
      <p:cViewPr varScale="1">
        <p:scale>
          <a:sx n="74" d="100"/>
          <a:sy n="74" d="100"/>
        </p:scale>
        <p:origin x="-2994" y="-96"/>
      </p:cViewPr>
      <p:guideLst>
        <p:guide orient="horz" pos="2811"/>
        <p:guide pos="2133"/>
        <p:guide pos="2142"/>
        <p:guide orient="horz" pos="2213"/>
        <p:guide pos="2921"/>
        <p:guide pos="2933"/>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ie Moffitt" userId="cb409cd1-f42f-43de-b300-f6b3d1594240" providerId="ADAL" clId="{2135A143-9CF0-4FA5-8DB7-86AD7F40FF67}"/>
    <pc:docChg chg="modSld">
      <pc:chgData name="Jamie Moffitt" userId="cb409cd1-f42f-43de-b300-f6b3d1594240" providerId="ADAL" clId="{2135A143-9CF0-4FA5-8DB7-86AD7F40FF67}" dt="2022-05-10T03:13:20.475" v="49" actId="20577"/>
      <pc:docMkLst>
        <pc:docMk/>
      </pc:docMkLst>
      <pc:sldChg chg="modSp mod">
        <pc:chgData name="Jamie Moffitt" userId="cb409cd1-f42f-43de-b300-f6b3d1594240" providerId="ADAL" clId="{2135A143-9CF0-4FA5-8DB7-86AD7F40FF67}" dt="2022-05-09T19:27:55.118" v="0" actId="1035"/>
        <pc:sldMkLst>
          <pc:docMk/>
          <pc:sldMk cId="509007505" sldId="685"/>
        </pc:sldMkLst>
        <pc:picChg chg="mod">
          <ac:chgData name="Jamie Moffitt" userId="cb409cd1-f42f-43de-b300-f6b3d1594240" providerId="ADAL" clId="{2135A143-9CF0-4FA5-8DB7-86AD7F40FF67}" dt="2022-05-09T19:27:55.118" v="0" actId="1035"/>
          <ac:picMkLst>
            <pc:docMk/>
            <pc:sldMk cId="509007505" sldId="685"/>
            <ac:picMk id="6" creationId="{0212E0DE-2EBD-7F01-C4A1-BC153162720D}"/>
          </ac:picMkLst>
        </pc:picChg>
      </pc:sldChg>
      <pc:sldChg chg="modSp">
        <pc:chgData name="Jamie Moffitt" userId="cb409cd1-f42f-43de-b300-f6b3d1594240" providerId="ADAL" clId="{2135A143-9CF0-4FA5-8DB7-86AD7F40FF67}" dt="2022-05-10T03:11:26.739" v="47" actId="20577"/>
        <pc:sldMkLst>
          <pc:docMk/>
          <pc:sldMk cId="3752045646" sldId="688"/>
        </pc:sldMkLst>
        <pc:spChg chg="mod">
          <ac:chgData name="Jamie Moffitt" userId="cb409cd1-f42f-43de-b300-f6b3d1594240" providerId="ADAL" clId="{2135A143-9CF0-4FA5-8DB7-86AD7F40FF67}" dt="2022-05-10T03:11:26.739" v="47" actId="20577"/>
          <ac:spMkLst>
            <pc:docMk/>
            <pc:sldMk cId="3752045646" sldId="688"/>
            <ac:spMk id="3" creationId="{00000000-0000-0000-0000-000000000000}"/>
          </ac:spMkLst>
        </pc:spChg>
      </pc:sldChg>
      <pc:sldChg chg="modSp">
        <pc:chgData name="Jamie Moffitt" userId="cb409cd1-f42f-43de-b300-f6b3d1594240" providerId="ADAL" clId="{2135A143-9CF0-4FA5-8DB7-86AD7F40FF67}" dt="2022-05-10T03:13:20.475" v="49" actId="20577"/>
        <pc:sldMkLst>
          <pc:docMk/>
          <pc:sldMk cId="3803950051" sldId="689"/>
        </pc:sldMkLst>
        <pc:spChg chg="mod">
          <ac:chgData name="Jamie Moffitt" userId="cb409cd1-f42f-43de-b300-f6b3d1594240" providerId="ADAL" clId="{2135A143-9CF0-4FA5-8DB7-86AD7F40FF67}" dt="2022-05-10T03:13:20.475" v="49" actId="20577"/>
          <ac:spMkLst>
            <pc:docMk/>
            <pc:sldMk cId="3803950051" sldId="689"/>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4033943" cy="351155"/>
          </a:xfrm>
          <a:prstGeom prst="rect">
            <a:avLst/>
          </a:prstGeom>
        </p:spPr>
        <p:txBody>
          <a:bodyPr vert="horz" lIns="92635" tIns="46317" rIns="92635" bIns="46317" rtlCol="0"/>
          <a:lstStyle>
            <a:lvl1pPr algn="l">
              <a:defRPr sz="1400"/>
            </a:lvl1pPr>
          </a:lstStyle>
          <a:p>
            <a:endParaRPr lang="en-US" dirty="0"/>
          </a:p>
        </p:txBody>
      </p:sp>
      <p:sp>
        <p:nvSpPr>
          <p:cNvPr id="3" name="Date Placeholder 2"/>
          <p:cNvSpPr>
            <a:spLocks noGrp="1"/>
          </p:cNvSpPr>
          <p:nvPr>
            <p:ph type="dt" sz="quarter" idx="1"/>
          </p:nvPr>
        </p:nvSpPr>
        <p:spPr>
          <a:xfrm>
            <a:off x="5273006" y="1"/>
            <a:ext cx="4033943" cy="351155"/>
          </a:xfrm>
          <a:prstGeom prst="rect">
            <a:avLst/>
          </a:prstGeom>
        </p:spPr>
        <p:txBody>
          <a:bodyPr vert="horz" lIns="92635" tIns="46317" rIns="92635" bIns="46317" rtlCol="0"/>
          <a:lstStyle>
            <a:lvl1pPr algn="r">
              <a:defRPr sz="1400"/>
            </a:lvl1pPr>
          </a:lstStyle>
          <a:p>
            <a:fld id="{669F5634-B0B2-4192-9107-3AA496FF89F8}" type="datetimeFigureOut">
              <a:rPr lang="en-US" smtClean="0"/>
              <a:pPr/>
              <a:t>11/18/2022</a:t>
            </a:fld>
            <a:endParaRPr lang="en-US" dirty="0"/>
          </a:p>
        </p:txBody>
      </p:sp>
      <p:sp>
        <p:nvSpPr>
          <p:cNvPr id="4" name="Footer Placeholder 3"/>
          <p:cNvSpPr>
            <a:spLocks noGrp="1"/>
          </p:cNvSpPr>
          <p:nvPr>
            <p:ph type="ftr" sz="quarter" idx="2"/>
          </p:nvPr>
        </p:nvSpPr>
        <p:spPr>
          <a:xfrm>
            <a:off x="1" y="6670727"/>
            <a:ext cx="4033943" cy="351155"/>
          </a:xfrm>
          <a:prstGeom prst="rect">
            <a:avLst/>
          </a:prstGeom>
        </p:spPr>
        <p:txBody>
          <a:bodyPr vert="horz" lIns="92635" tIns="46317" rIns="92635" bIns="46317" rtlCol="0" anchor="b"/>
          <a:lstStyle>
            <a:lvl1pPr algn="l">
              <a:defRPr sz="1400"/>
            </a:lvl1pPr>
          </a:lstStyle>
          <a:p>
            <a:endParaRPr lang="en-US" dirty="0"/>
          </a:p>
        </p:txBody>
      </p:sp>
      <p:sp>
        <p:nvSpPr>
          <p:cNvPr id="5" name="Slide Number Placeholder 4"/>
          <p:cNvSpPr>
            <a:spLocks noGrp="1"/>
          </p:cNvSpPr>
          <p:nvPr>
            <p:ph type="sldNum" sz="quarter" idx="3"/>
          </p:nvPr>
        </p:nvSpPr>
        <p:spPr>
          <a:xfrm>
            <a:off x="5273006" y="6670727"/>
            <a:ext cx="4033943" cy="351155"/>
          </a:xfrm>
          <a:prstGeom prst="rect">
            <a:avLst/>
          </a:prstGeom>
        </p:spPr>
        <p:txBody>
          <a:bodyPr vert="horz" lIns="92635" tIns="46317" rIns="92635" bIns="46317" rtlCol="0" anchor="b"/>
          <a:lstStyle>
            <a:lvl1pPr algn="r">
              <a:defRPr sz="1400"/>
            </a:lvl1pPr>
          </a:lstStyle>
          <a:p>
            <a:fld id="{CFBC96D2-834C-4868-AEB1-5229AFDEEA14}" type="slidenum">
              <a:rPr lang="en-US" smtClean="0"/>
              <a:pPr/>
              <a:t>‹#›</a:t>
            </a:fld>
            <a:endParaRPr lang="en-US" dirty="0"/>
          </a:p>
        </p:txBody>
      </p:sp>
    </p:spTree>
    <p:extLst>
      <p:ext uri="{BB962C8B-B14F-4D97-AF65-F5344CB8AC3E}">
        <p14:creationId xmlns:p14="http://schemas.microsoft.com/office/powerpoint/2010/main" val="310655478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1"/>
            <a:ext cx="4033943" cy="351155"/>
          </a:xfrm>
          <a:prstGeom prst="rect">
            <a:avLst/>
          </a:prstGeom>
          <a:noFill/>
          <a:ln w="9525">
            <a:noFill/>
            <a:miter lim="800000"/>
            <a:headEnd/>
            <a:tailEnd/>
          </a:ln>
          <a:effectLst/>
        </p:spPr>
        <p:txBody>
          <a:bodyPr vert="horz" wrap="square" lIns="92635" tIns="46317" rIns="92635" bIns="46317" numCol="1" anchor="t" anchorCtr="0" compatLnSpc="1">
            <a:prstTxWarp prst="textNoShape">
              <a:avLst/>
            </a:prstTxWarp>
          </a:bodyPr>
          <a:lstStyle>
            <a:lvl1pPr algn="l">
              <a:defRPr sz="1400"/>
            </a:lvl1pPr>
          </a:lstStyle>
          <a:p>
            <a:pPr>
              <a:defRPr/>
            </a:pPr>
            <a:endParaRPr lang="en-US" dirty="0"/>
          </a:p>
        </p:txBody>
      </p:sp>
      <p:sp>
        <p:nvSpPr>
          <p:cNvPr id="7171" name="Rectangle 3"/>
          <p:cNvSpPr>
            <a:spLocks noGrp="1" noChangeArrowheads="1"/>
          </p:cNvSpPr>
          <p:nvPr>
            <p:ph type="dt" idx="1"/>
          </p:nvPr>
        </p:nvSpPr>
        <p:spPr bwMode="auto">
          <a:xfrm>
            <a:off x="5273006" y="1"/>
            <a:ext cx="4033943" cy="351155"/>
          </a:xfrm>
          <a:prstGeom prst="rect">
            <a:avLst/>
          </a:prstGeom>
          <a:noFill/>
          <a:ln w="9525">
            <a:noFill/>
            <a:miter lim="800000"/>
            <a:headEnd/>
            <a:tailEnd/>
          </a:ln>
          <a:effectLst/>
        </p:spPr>
        <p:txBody>
          <a:bodyPr vert="horz" wrap="square" lIns="92635" tIns="46317" rIns="92635" bIns="46317" numCol="1" anchor="t" anchorCtr="0" compatLnSpc="1">
            <a:prstTxWarp prst="textNoShape">
              <a:avLst/>
            </a:prstTxWarp>
          </a:bodyPr>
          <a:lstStyle>
            <a:lvl1pPr algn="r">
              <a:defRPr sz="1400"/>
            </a:lvl1pPr>
          </a:lstStyle>
          <a:p>
            <a:pPr>
              <a:defRPr/>
            </a:pPr>
            <a:endParaRPr lang="en-US" dirty="0"/>
          </a:p>
        </p:txBody>
      </p:sp>
      <p:sp>
        <p:nvSpPr>
          <p:cNvPr id="26628" name="Rectangle 4"/>
          <p:cNvSpPr>
            <a:spLocks noGrp="1" noRot="1" noChangeAspect="1" noChangeArrowheads="1" noTextEdit="1"/>
          </p:cNvSpPr>
          <p:nvPr>
            <p:ph type="sldImg" idx="2"/>
          </p:nvPr>
        </p:nvSpPr>
        <p:spPr bwMode="auto">
          <a:xfrm>
            <a:off x="2311400" y="525463"/>
            <a:ext cx="4686300" cy="26352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930911" y="3335973"/>
            <a:ext cx="7447280" cy="3160395"/>
          </a:xfrm>
          <a:prstGeom prst="rect">
            <a:avLst/>
          </a:prstGeom>
          <a:noFill/>
          <a:ln w="9525">
            <a:noFill/>
            <a:miter lim="800000"/>
            <a:headEnd/>
            <a:tailEnd/>
          </a:ln>
          <a:effectLst/>
        </p:spPr>
        <p:txBody>
          <a:bodyPr vert="horz" wrap="square" lIns="92635" tIns="46317" rIns="92635" bIns="46317"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7174" name="Rectangle 6"/>
          <p:cNvSpPr>
            <a:spLocks noGrp="1" noChangeArrowheads="1"/>
          </p:cNvSpPr>
          <p:nvPr>
            <p:ph type="ftr" sz="quarter" idx="4"/>
          </p:nvPr>
        </p:nvSpPr>
        <p:spPr bwMode="auto">
          <a:xfrm>
            <a:off x="1" y="6670727"/>
            <a:ext cx="4033943" cy="351155"/>
          </a:xfrm>
          <a:prstGeom prst="rect">
            <a:avLst/>
          </a:prstGeom>
          <a:noFill/>
          <a:ln w="9525">
            <a:noFill/>
            <a:miter lim="800000"/>
            <a:headEnd/>
            <a:tailEnd/>
          </a:ln>
          <a:effectLst/>
        </p:spPr>
        <p:txBody>
          <a:bodyPr vert="horz" wrap="square" lIns="92635" tIns="46317" rIns="92635" bIns="46317" numCol="1" anchor="b" anchorCtr="0" compatLnSpc="1">
            <a:prstTxWarp prst="textNoShape">
              <a:avLst/>
            </a:prstTxWarp>
          </a:bodyPr>
          <a:lstStyle>
            <a:lvl1pPr algn="l">
              <a:defRPr sz="1400"/>
            </a:lvl1pPr>
          </a:lstStyle>
          <a:p>
            <a:pPr>
              <a:defRPr/>
            </a:pPr>
            <a:endParaRPr lang="en-US" dirty="0"/>
          </a:p>
        </p:txBody>
      </p:sp>
      <p:sp>
        <p:nvSpPr>
          <p:cNvPr id="7175" name="Rectangle 7"/>
          <p:cNvSpPr>
            <a:spLocks noGrp="1" noChangeArrowheads="1"/>
          </p:cNvSpPr>
          <p:nvPr>
            <p:ph type="sldNum" sz="quarter" idx="5"/>
          </p:nvPr>
        </p:nvSpPr>
        <p:spPr bwMode="auto">
          <a:xfrm>
            <a:off x="5273006" y="6670727"/>
            <a:ext cx="4033943" cy="351155"/>
          </a:xfrm>
          <a:prstGeom prst="rect">
            <a:avLst/>
          </a:prstGeom>
          <a:noFill/>
          <a:ln w="9525">
            <a:noFill/>
            <a:miter lim="800000"/>
            <a:headEnd/>
            <a:tailEnd/>
          </a:ln>
          <a:effectLst/>
        </p:spPr>
        <p:txBody>
          <a:bodyPr vert="horz" wrap="square" lIns="92635" tIns="46317" rIns="92635" bIns="46317" numCol="1" anchor="b" anchorCtr="0" compatLnSpc="1">
            <a:prstTxWarp prst="textNoShape">
              <a:avLst/>
            </a:prstTxWarp>
          </a:bodyPr>
          <a:lstStyle>
            <a:lvl1pPr algn="r">
              <a:defRPr sz="1400"/>
            </a:lvl1pPr>
          </a:lstStyle>
          <a:p>
            <a:pPr>
              <a:defRPr/>
            </a:pPr>
            <a:fld id="{4F71E5C1-42FB-4DA5-8DE9-383A35A6BE86}" type="slidenum">
              <a:rPr lang="en-US"/>
              <a:pPr>
                <a:defRPr/>
              </a:pPr>
              <a:t>‹#›</a:t>
            </a:fld>
            <a:endParaRPr lang="en-US" dirty="0"/>
          </a:p>
        </p:txBody>
      </p:sp>
    </p:spTree>
    <p:extLst>
      <p:ext uri="{BB962C8B-B14F-4D97-AF65-F5344CB8AC3E}">
        <p14:creationId xmlns:p14="http://schemas.microsoft.com/office/powerpoint/2010/main" val="1222077929"/>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12988" y="590550"/>
            <a:ext cx="4683125" cy="263366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a:t>
            </a:fld>
            <a:endParaRPr lang="en-US" dirty="0"/>
          </a:p>
        </p:txBody>
      </p:sp>
    </p:spTree>
    <p:extLst>
      <p:ext uri="{BB962C8B-B14F-4D97-AF65-F5344CB8AC3E}">
        <p14:creationId xmlns:p14="http://schemas.microsoft.com/office/powerpoint/2010/main" val="20003802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5463"/>
            <a:ext cx="4684713" cy="2635250"/>
          </a:xfrm>
        </p:spPr>
      </p:sp>
      <p:sp>
        <p:nvSpPr>
          <p:cNvPr id="3" name="Notes Placeholder 2"/>
          <p:cNvSpPr>
            <a:spLocks noGrp="1"/>
          </p:cNvSpPr>
          <p:nvPr>
            <p:ph type="body" idx="1"/>
          </p:nvPr>
        </p:nvSpPr>
        <p:spPr>
          <a:xfrm>
            <a:off x="1425860" y="3335973"/>
            <a:ext cx="6721887" cy="3160395"/>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10</a:t>
            </a:fld>
            <a:endParaRPr lang="en-US" dirty="0"/>
          </a:p>
        </p:txBody>
      </p:sp>
    </p:spTree>
    <p:extLst>
      <p:ext uri="{BB962C8B-B14F-4D97-AF65-F5344CB8AC3E}">
        <p14:creationId xmlns:p14="http://schemas.microsoft.com/office/powerpoint/2010/main" val="19775995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5463"/>
            <a:ext cx="4684713" cy="2635250"/>
          </a:xfrm>
        </p:spPr>
      </p:sp>
      <p:sp>
        <p:nvSpPr>
          <p:cNvPr id="3" name="Notes Placeholder 2"/>
          <p:cNvSpPr>
            <a:spLocks noGrp="1"/>
          </p:cNvSpPr>
          <p:nvPr>
            <p:ph type="body" idx="1"/>
          </p:nvPr>
        </p:nvSpPr>
        <p:spPr>
          <a:xfrm>
            <a:off x="1425860" y="3335973"/>
            <a:ext cx="6721887" cy="3160395"/>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2</a:t>
            </a:fld>
            <a:endParaRPr lang="en-US" dirty="0"/>
          </a:p>
        </p:txBody>
      </p:sp>
    </p:spTree>
    <p:extLst>
      <p:ext uri="{BB962C8B-B14F-4D97-AF65-F5344CB8AC3E}">
        <p14:creationId xmlns:p14="http://schemas.microsoft.com/office/powerpoint/2010/main" val="38386165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5463"/>
            <a:ext cx="4684713" cy="2635250"/>
          </a:xfrm>
        </p:spPr>
      </p:sp>
      <p:sp>
        <p:nvSpPr>
          <p:cNvPr id="3" name="Notes Placeholder 2"/>
          <p:cNvSpPr>
            <a:spLocks noGrp="1"/>
          </p:cNvSpPr>
          <p:nvPr>
            <p:ph type="body" idx="1"/>
          </p:nvPr>
        </p:nvSpPr>
        <p:spPr>
          <a:xfrm>
            <a:off x="1425860" y="3335973"/>
            <a:ext cx="6721887" cy="3160395"/>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3</a:t>
            </a:fld>
            <a:endParaRPr lang="en-US" dirty="0"/>
          </a:p>
        </p:txBody>
      </p:sp>
    </p:spTree>
    <p:extLst>
      <p:ext uri="{BB962C8B-B14F-4D97-AF65-F5344CB8AC3E}">
        <p14:creationId xmlns:p14="http://schemas.microsoft.com/office/powerpoint/2010/main" val="14394988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5463"/>
            <a:ext cx="4684713" cy="2635250"/>
          </a:xfrm>
        </p:spPr>
      </p:sp>
      <p:sp>
        <p:nvSpPr>
          <p:cNvPr id="3" name="Notes Placeholder 2"/>
          <p:cNvSpPr>
            <a:spLocks noGrp="1"/>
          </p:cNvSpPr>
          <p:nvPr>
            <p:ph type="body" idx="1"/>
          </p:nvPr>
        </p:nvSpPr>
        <p:spPr>
          <a:xfrm>
            <a:off x="1425860" y="3335973"/>
            <a:ext cx="6721887" cy="3160395"/>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4</a:t>
            </a:fld>
            <a:endParaRPr lang="en-US" dirty="0"/>
          </a:p>
        </p:txBody>
      </p:sp>
    </p:spTree>
    <p:extLst>
      <p:ext uri="{BB962C8B-B14F-4D97-AF65-F5344CB8AC3E}">
        <p14:creationId xmlns:p14="http://schemas.microsoft.com/office/powerpoint/2010/main" val="6345201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5463"/>
            <a:ext cx="4684713" cy="2635250"/>
          </a:xfrm>
        </p:spPr>
      </p:sp>
      <p:sp>
        <p:nvSpPr>
          <p:cNvPr id="3" name="Notes Placeholder 2"/>
          <p:cNvSpPr>
            <a:spLocks noGrp="1"/>
          </p:cNvSpPr>
          <p:nvPr>
            <p:ph type="body" idx="1"/>
          </p:nvPr>
        </p:nvSpPr>
        <p:spPr>
          <a:xfrm>
            <a:off x="1425860" y="3335973"/>
            <a:ext cx="6721887" cy="3160395"/>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5</a:t>
            </a:fld>
            <a:endParaRPr lang="en-US" dirty="0"/>
          </a:p>
        </p:txBody>
      </p:sp>
    </p:spTree>
    <p:extLst>
      <p:ext uri="{BB962C8B-B14F-4D97-AF65-F5344CB8AC3E}">
        <p14:creationId xmlns:p14="http://schemas.microsoft.com/office/powerpoint/2010/main" val="14795422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5463"/>
            <a:ext cx="4684713" cy="2635250"/>
          </a:xfrm>
        </p:spPr>
      </p:sp>
      <p:sp>
        <p:nvSpPr>
          <p:cNvPr id="3" name="Notes Placeholder 2"/>
          <p:cNvSpPr>
            <a:spLocks noGrp="1"/>
          </p:cNvSpPr>
          <p:nvPr>
            <p:ph type="body" idx="1"/>
          </p:nvPr>
        </p:nvSpPr>
        <p:spPr>
          <a:xfrm>
            <a:off x="1425860" y="3335973"/>
            <a:ext cx="6721887" cy="3160395"/>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6</a:t>
            </a:fld>
            <a:endParaRPr lang="en-US" dirty="0"/>
          </a:p>
        </p:txBody>
      </p:sp>
    </p:spTree>
    <p:extLst>
      <p:ext uri="{BB962C8B-B14F-4D97-AF65-F5344CB8AC3E}">
        <p14:creationId xmlns:p14="http://schemas.microsoft.com/office/powerpoint/2010/main" val="17485000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5463"/>
            <a:ext cx="4684713" cy="2635250"/>
          </a:xfrm>
        </p:spPr>
      </p:sp>
      <p:sp>
        <p:nvSpPr>
          <p:cNvPr id="3" name="Notes Placeholder 2"/>
          <p:cNvSpPr>
            <a:spLocks noGrp="1"/>
          </p:cNvSpPr>
          <p:nvPr>
            <p:ph type="body" idx="1"/>
          </p:nvPr>
        </p:nvSpPr>
        <p:spPr>
          <a:xfrm>
            <a:off x="1425860" y="3335973"/>
            <a:ext cx="6721887" cy="3160395"/>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7</a:t>
            </a:fld>
            <a:endParaRPr lang="en-US" dirty="0"/>
          </a:p>
        </p:txBody>
      </p:sp>
    </p:spTree>
    <p:extLst>
      <p:ext uri="{BB962C8B-B14F-4D97-AF65-F5344CB8AC3E}">
        <p14:creationId xmlns:p14="http://schemas.microsoft.com/office/powerpoint/2010/main" val="1429205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5463"/>
            <a:ext cx="4684713" cy="2635250"/>
          </a:xfrm>
        </p:spPr>
      </p:sp>
      <p:sp>
        <p:nvSpPr>
          <p:cNvPr id="3" name="Notes Placeholder 2"/>
          <p:cNvSpPr>
            <a:spLocks noGrp="1"/>
          </p:cNvSpPr>
          <p:nvPr>
            <p:ph type="body" idx="1"/>
          </p:nvPr>
        </p:nvSpPr>
        <p:spPr>
          <a:xfrm>
            <a:off x="1425860" y="3335973"/>
            <a:ext cx="6721887" cy="3160395"/>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8</a:t>
            </a:fld>
            <a:endParaRPr lang="en-US" dirty="0"/>
          </a:p>
        </p:txBody>
      </p:sp>
    </p:spTree>
    <p:extLst>
      <p:ext uri="{BB962C8B-B14F-4D97-AF65-F5344CB8AC3E}">
        <p14:creationId xmlns:p14="http://schemas.microsoft.com/office/powerpoint/2010/main" val="4293980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43150" y="525463"/>
            <a:ext cx="4684713" cy="2635250"/>
          </a:xfrm>
        </p:spPr>
      </p:sp>
      <p:sp>
        <p:nvSpPr>
          <p:cNvPr id="3" name="Notes Placeholder 2"/>
          <p:cNvSpPr>
            <a:spLocks noGrp="1"/>
          </p:cNvSpPr>
          <p:nvPr>
            <p:ph type="body" idx="1"/>
          </p:nvPr>
        </p:nvSpPr>
        <p:spPr>
          <a:xfrm>
            <a:off x="1425860" y="3335973"/>
            <a:ext cx="6721887" cy="3160395"/>
          </a:xfrm>
        </p:spPr>
        <p:txBody>
          <a:bodyPr/>
          <a:lstStyle/>
          <a:p>
            <a:endParaRPr lang="en-US" dirty="0"/>
          </a:p>
        </p:txBody>
      </p:sp>
      <p:sp>
        <p:nvSpPr>
          <p:cNvPr id="4" name="Slide Number Placeholder 3"/>
          <p:cNvSpPr>
            <a:spLocks noGrp="1"/>
          </p:cNvSpPr>
          <p:nvPr>
            <p:ph type="sldNum" sz="quarter" idx="10"/>
          </p:nvPr>
        </p:nvSpPr>
        <p:spPr/>
        <p:txBody>
          <a:bodyPr/>
          <a:lstStyle/>
          <a:p>
            <a:pPr>
              <a:defRPr/>
            </a:pPr>
            <a:fld id="{4F71E5C1-42FB-4DA5-8DE9-383A35A6BE86}" type="slidenum">
              <a:rPr lang="en-US" smtClean="0"/>
              <a:pPr>
                <a:defRPr/>
              </a:pPr>
              <a:t>9</a:t>
            </a:fld>
            <a:endParaRPr lang="en-US" dirty="0"/>
          </a:p>
        </p:txBody>
      </p:sp>
    </p:spTree>
    <p:extLst>
      <p:ext uri="{BB962C8B-B14F-4D97-AF65-F5344CB8AC3E}">
        <p14:creationId xmlns:p14="http://schemas.microsoft.com/office/powerpoint/2010/main" val="19596958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9"/>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DA29134-9C90-48A3-B02D-44654E51F79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2CECFAC-D7C9-4ABC-A4B9-E4E5A7FCF0ED}"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17001" y="228604"/>
            <a:ext cx="2870201"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6402" y="228604"/>
            <a:ext cx="8407401" cy="58975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B433FB8-4483-4E29-B200-1AC5E4F49871}"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06400" y="228604"/>
            <a:ext cx="11480800" cy="58975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79CFA6B9-FB70-4F96-A900-AFFE0473BD8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7"/>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390916E-7EA6-4BEF-9563-501B04C7B24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4"/>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ABA50524-41E4-4599-BBF3-0280814CF9B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3"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3"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F69CE87-CDCF-4DD4-8D01-F3E4E97A886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F8A924EB-DF99-4028-85D9-83375C07342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F63B4566-4705-4269-B889-F21F8A6ABE5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5" y="273054"/>
            <a:ext cx="681566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52248334-B94D-4D09-9074-E44A08B4551C}"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1"/>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9"/>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C613B09-8967-46B9-9E44-68461953ACB9}"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406400" y="228600"/>
            <a:ext cx="11480800" cy="1112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609600" y="1600204"/>
            <a:ext cx="109728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endParaRPr lang="en-US" dirty="0"/>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003300"/>
                </a:solidFill>
              </a:defRPr>
            </a:lvl1pPr>
          </a:lstStyle>
          <a:p>
            <a:pPr>
              <a:defRPr/>
            </a:pPr>
            <a:endParaRPr lang="en-US" dirty="0"/>
          </a:p>
        </p:txBody>
      </p:sp>
      <p:sp>
        <p:nvSpPr>
          <p:cNvPr id="1030" name="Rectangle 6"/>
          <p:cNvSpPr>
            <a:spLocks noGrp="1" noChangeArrowheads="1"/>
          </p:cNvSpPr>
          <p:nvPr>
            <p:ph type="sldNum" sz="quarter" idx="4"/>
          </p:nvPr>
        </p:nvSpPr>
        <p:spPr bwMode="auto">
          <a:xfrm>
            <a:off x="9347200" y="6553200"/>
            <a:ext cx="28448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a:defRPr/>
            </a:pPr>
            <a:fld id="{C8C45DBA-49FB-45B9-BFD9-B227A0A31F50}"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p:titleStyle>
    <p:bodyStyle>
      <a:lvl1pPr marL="342900" indent="-342900" algn="l" rtl="0" eaLnBrk="0" fontAlgn="base" hangingPunct="0">
        <a:spcBef>
          <a:spcPct val="20000"/>
        </a:spcBef>
        <a:spcAft>
          <a:spcPct val="0"/>
        </a:spcAft>
        <a:buChar char="•"/>
        <a:defRPr sz="3200">
          <a:solidFill>
            <a:srgbClr val="003300"/>
          </a:solidFill>
          <a:latin typeface="+mn-lt"/>
          <a:ea typeface="+mn-ea"/>
          <a:cs typeface="+mn-cs"/>
        </a:defRPr>
      </a:lvl1pPr>
      <a:lvl2pPr marL="742950" indent="-285750" algn="l" rtl="0" eaLnBrk="0" fontAlgn="base" hangingPunct="0">
        <a:spcBef>
          <a:spcPct val="20000"/>
        </a:spcBef>
        <a:spcAft>
          <a:spcPct val="0"/>
        </a:spcAft>
        <a:buChar char="–"/>
        <a:defRPr sz="2800">
          <a:solidFill>
            <a:srgbClr val="003300"/>
          </a:solidFill>
          <a:latin typeface="+mn-lt"/>
        </a:defRPr>
      </a:lvl2pPr>
      <a:lvl3pPr marL="1143000" indent="-228600" algn="l" rtl="0" eaLnBrk="0" fontAlgn="base" hangingPunct="0">
        <a:spcBef>
          <a:spcPct val="20000"/>
        </a:spcBef>
        <a:spcAft>
          <a:spcPct val="0"/>
        </a:spcAft>
        <a:buChar char="•"/>
        <a:defRPr sz="2400">
          <a:solidFill>
            <a:srgbClr val="003300"/>
          </a:solidFill>
          <a:latin typeface="+mn-lt"/>
        </a:defRPr>
      </a:lvl3pPr>
      <a:lvl4pPr marL="1600200" indent="-228600" algn="l" rtl="0" eaLnBrk="0" fontAlgn="base" hangingPunct="0">
        <a:spcBef>
          <a:spcPct val="20000"/>
        </a:spcBef>
        <a:spcAft>
          <a:spcPct val="0"/>
        </a:spcAft>
        <a:buChar char="–"/>
        <a:defRPr sz="2000">
          <a:solidFill>
            <a:srgbClr val="003300"/>
          </a:solidFill>
          <a:latin typeface="+mn-lt"/>
        </a:defRPr>
      </a:lvl4pPr>
      <a:lvl5pPr marL="2057400" indent="-228600" algn="l" rtl="0" eaLnBrk="0" fontAlgn="base" hangingPunct="0">
        <a:spcBef>
          <a:spcPct val="20000"/>
        </a:spcBef>
        <a:spcAft>
          <a:spcPct val="0"/>
        </a:spcAft>
        <a:buChar char="»"/>
        <a:defRPr sz="2000">
          <a:solidFill>
            <a:srgbClr val="003300"/>
          </a:solidFill>
          <a:latin typeface="+mn-lt"/>
        </a:defRPr>
      </a:lvl5pPr>
      <a:lvl6pPr marL="2514600" indent="-228600" algn="l" rtl="0" fontAlgn="base">
        <a:spcBef>
          <a:spcPct val="20000"/>
        </a:spcBef>
        <a:spcAft>
          <a:spcPct val="0"/>
        </a:spcAft>
        <a:buChar char="»"/>
        <a:defRPr sz="2000">
          <a:solidFill>
            <a:srgbClr val="003300"/>
          </a:solidFill>
          <a:latin typeface="+mn-lt"/>
        </a:defRPr>
      </a:lvl6pPr>
      <a:lvl7pPr marL="2971800" indent="-228600" algn="l" rtl="0" fontAlgn="base">
        <a:spcBef>
          <a:spcPct val="20000"/>
        </a:spcBef>
        <a:spcAft>
          <a:spcPct val="0"/>
        </a:spcAft>
        <a:buChar char="»"/>
        <a:defRPr sz="2000">
          <a:solidFill>
            <a:srgbClr val="003300"/>
          </a:solidFill>
          <a:latin typeface="+mn-lt"/>
        </a:defRPr>
      </a:lvl7pPr>
      <a:lvl8pPr marL="3429000" indent="-228600" algn="l" rtl="0" fontAlgn="base">
        <a:spcBef>
          <a:spcPct val="20000"/>
        </a:spcBef>
        <a:spcAft>
          <a:spcPct val="0"/>
        </a:spcAft>
        <a:buChar char="»"/>
        <a:defRPr sz="2000">
          <a:solidFill>
            <a:srgbClr val="003300"/>
          </a:solidFill>
          <a:latin typeface="+mn-lt"/>
        </a:defRPr>
      </a:lvl8pPr>
      <a:lvl9pPr marL="3886200" indent="-228600" algn="l" rtl="0" fontAlgn="base">
        <a:spcBef>
          <a:spcPct val="20000"/>
        </a:spcBef>
        <a:spcAft>
          <a:spcPct val="0"/>
        </a:spcAft>
        <a:buChar char="»"/>
        <a:defRPr sz="2000">
          <a:solidFill>
            <a:srgbClr val="003300"/>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209800" y="2039409"/>
            <a:ext cx="7772400" cy="1470025"/>
          </a:xfrm>
        </p:spPr>
        <p:txBody>
          <a:bodyPr/>
          <a:lstStyle/>
          <a:p>
            <a:r>
              <a:rPr lang="en-US" sz="3600" dirty="0"/>
              <a:t>Long-Term Projections</a:t>
            </a:r>
            <a:br>
              <a:rPr lang="en-US" sz="3600" dirty="0"/>
            </a:br>
            <a:r>
              <a:rPr lang="en-US" sz="3600" dirty="0"/>
              <a:t>Education &amp; General Fund</a:t>
            </a:r>
          </a:p>
        </p:txBody>
      </p:sp>
      <p:sp>
        <p:nvSpPr>
          <p:cNvPr id="2" name="Content Placeholder 1"/>
          <p:cNvSpPr>
            <a:spLocks noGrp="1"/>
          </p:cNvSpPr>
          <p:nvPr>
            <p:ph type="subTitle" idx="1"/>
          </p:nvPr>
        </p:nvSpPr>
        <p:spPr>
          <a:xfrm>
            <a:off x="2895600" y="3886200"/>
            <a:ext cx="6248400" cy="1752600"/>
          </a:xfrm>
        </p:spPr>
        <p:txBody>
          <a:bodyPr/>
          <a:lstStyle/>
          <a:p>
            <a:r>
              <a:rPr lang="en-US" sz="2800" b="1" dirty="0"/>
              <a:t>May 2022</a:t>
            </a:r>
          </a:p>
          <a:p>
            <a:endParaRPr lang="en-US" sz="2000" dirty="0"/>
          </a:p>
          <a:p>
            <a:r>
              <a:rPr lang="en-US" sz="2000" dirty="0"/>
              <a:t>Board of Trustees of the University of Oregon</a:t>
            </a:r>
          </a:p>
          <a:p>
            <a:endParaRPr lang="en-US" sz="2000" dirty="0"/>
          </a:p>
        </p:txBody>
      </p:sp>
      <p:pic>
        <p:nvPicPr>
          <p:cNvPr id="5" name="Picture 5"/>
          <p:cNvPicPr>
            <a:picLocks noChangeAspect="1" noChangeArrowheads="1"/>
          </p:cNvPicPr>
          <p:nvPr/>
        </p:nvPicPr>
        <p:blipFill>
          <a:blip r:embed="rId3" cstate="print"/>
          <a:srcRect/>
          <a:stretch>
            <a:fillRect/>
          </a:stretch>
        </p:blipFill>
        <p:spPr bwMode="auto">
          <a:xfrm>
            <a:off x="0" y="0"/>
            <a:ext cx="12192000" cy="1432983"/>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228600"/>
            <a:ext cx="12192000" cy="1112838"/>
          </a:xfrm>
        </p:spPr>
        <p:txBody>
          <a:bodyPr>
            <a:noAutofit/>
          </a:bodyPr>
          <a:lstStyle/>
          <a:p>
            <a:r>
              <a:rPr lang="en-US" sz="2400" dirty="0"/>
              <a:t>Set C of Scenarios: </a:t>
            </a:r>
            <a:r>
              <a:rPr lang="en-US" sz="2400" dirty="0">
                <a:cs typeface="Arial" panose="020B0604020202020204" pitchFamily="34" charset="0"/>
              </a:rPr>
              <a:t>2.5% Non-resident tuition rate increase </a:t>
            </a:r>
            <a:br>
              <a:rPr lang="en-US" sz="2400" dirty="0">
                <a:cs typeface="Arial" panose="020B0604020202020204" pitchFamily="34" charset="0"/>
              </a:rPr>
            </a:br>
            <a:r>
              <a:rPr lang="en-US" sz="2400" dirty="0">
                <a:cs typeface="Arial" panose="020B0604020202020204" pitchFamily="34" charset="0"/>
              </a:rPr>
              <a:t>&amp; 4.5% resident tuition rate increase (entering cohorts)</a:t>
            </a:r>
            <a:endParaRPr lang="en-US" sz="2400" dirty="0"/>
          </a:p>
        </p:txBody>
      </p:sp>
      <p:pic>
        <p:nvPicPr>
          <p:cNvPr id="6" name="Picture 5">
            <a:extLst>
              <a:ext uri="{FF2B5EF4-FFF2-40B4-BE49-F238E27FC236}">
                <a16:creationId xmlns:a16="http://schemas.microsoft.com/office/drawing/2014/main" id="{C23C106D-97CE-A460-F5E7-FA9AA58937C8}"/>
              </a:ext>
            </a:extLst>
          </p:cNvPr>
          <p:cNvPicPr>
            <a:picLocks noChangeAspect="1"/>
          </p:cNvPicPr>
          <p:nvPr/>
        </p:nvPicPr>
        <p:blipFill>
          <a:blip r:embed="rId3"/>
          <a:stretch>
            <a:fillRect/>
          </a:stretch>
        </p:blipFill>
        <p:spPr>
          <a:xfrm>
            <a:off x="278113" y="1145278"/>
            <a:ext cx="11761487" cy="5712722"/>
          </a:xfrm>
          <a:prstGeom prst="rect">
            <a:avLst/>
          </a:prstGeom>
        </p:spPr>
      </p:pic>
    </p:spTree>
    <p:extLst>
      <p:ext uri="{BB962C8B-B14F-4D97-AF65-F5344CB8AC3E}">
        <p14:creationId xmlns:p14="http://schemas.microsoft.com/office/powerpoint/2010/main" val="26606594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11430000" cy="5029200"/>
          </a:xfrm>
        </p:spPr>
        <p:txBody>
          <a:bodyPr>
            <a:noAutofit/>
          </a:bodyPr>
          <a:lstStyle/>
          <a:p>
            <a:pPr lvl="1">
              <a:spcBef>
                <a:spcPts val="600"/>
              </a:spcBef>
              <a:spcAft>
                <a:spcPts val="0"/>
              </a:spcAft>
              <a:buFont typeface="Arial" panose="020B0604020202020204" pitchFamily="34" charset="0"/>
              <a:buChar char="•"/>
            </a:pPr>
            <a:r>
              <a:rPr lang="en-US" sz="2400" dirty="0">
                <a:cs typeface="Arial" panose="020B0604020202020204" pitchFamily="34" charset="0"/>
              </a:rPr>
              <a:t>The purpose of this analysis is to show the range of E&amp;G fund budget scenarios that the University could be facing over the next five years, given different assumptions about tuition rates for entering cohorts of undergraduate students, state appropriation levels, enrollment levels and inflation. </a:t>
            </a:r>
          </a:p>
          <a:p>
            <a:pPr lvl="1">
              <a:spcBef>
                <a:spcPts val="600"/>
              </a:spcBef>
              <a:spcAft>
                <a:spcPts val="0"/>
              </a:spcAft>
              <a:buFont typeface="Arial" panose="020B0604020202020204" pitchFamily="34" charset="0"/>
              <a:buChar char="•"/>
            </a:pPr>
            <a:r>
              <a:rPr lang="en-US" sz="2400" dirty="0">
                <a:cs typeface="Arial" panose="020B0604020202020204" pitchFamily="34" charset="0"/>
              </a:rPr>
              <a:t>We are not forecasting any one specific scenario, but instead are trying to illustrate the projected impact of various potential assumptions</a:t>
            </a:r>
          </a:p>
          <a:p>
            <a:pPr lvl="1">
              <a:spcBef>
                <a:spcPts val="600"/>
              </a:spcBef>
              <a:spcAft>
                <a:spcPts val="0"/>
              </a:spcAft>
              <a:buFont typeface="Arial" panose="020B0604020202020204" pitchFamily="34" charset="0"/>
              <a:buChar char="•"/>
            </a:pPr>
            <a:r>
              <a:rPr lang="en-US" sz="2400" dirty="0">
                <a:cs typeface="Arial" panose="020B0604020202020204" pitchFamily="34" charset="0"/>
              </a:rPr>
              <a:t>If some of these adverse scenarios were to materialize, the institution would need to take budget actions to balance projected revenue and expenses.  The projected financials do not include these cost cutting actions, as we wanted the board to have information about the magnitude of the budget challenge we would face in each scenario</a:t>
            </a:r>
          </a:p>
          <a:p>
            <a:pPr marL="457200" lvl="1" indent="0">
              <a:spcBef>
                <a:spcPts val="600"/>
              </a:spcBef>
              <a:spcAft>
                <a:spcPts val="0"/>
              </a:spcAft>
              <a:buNone/>
            </a:pPr>
            <a:endParaRPr lang="en-US" sz="2400" dirty="0">
              <a:cs typeface="Arial" panose="020B0604020202020204" pitchFamily="34" charset="0"/>
            </a:endParaRPr>
          </a:p>
        </p:txBody>
      </p:sp>
      <p:sp>
        <p:nvSpPr>
          <p:cNvPr id="5" name="Title 1"/>
          <p:cNvSpPr>
            <a:spLocks noGrp="1"/>
          </p:cNvSpPr>
          <p:nvPr>
            <p:ph type="title"/>
          </p:nvPr>
        </p:nvSpPr>
        <p:spPr>
          <a:xfrm>
            <a:off x="0" y="228600"/>
            <a:ext cx="12192000" cy="1112838"/>
          </a:xfrm>
        </p:spPr>
        <p:txBody>
          <a:bodyPr>
            <a:noAutofit/>
          </a:bodyPr>
          <a:lstStyle/>
          <a:p>
            <a:r>
              <a:rPr lang="en-US" sz="3200" dirty="0"/>
              <a:t>Long-Term Projection Model Scenarios</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752045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11430000" cy="5029200"/>
          </a:xfrm>
        </p:spPr>
        <p:txBody>
          <a:bodyPr>
            <a:noAutofit/>
          </a:bodyPr>
          <a:lstStyle/>
          <a:p>
            <a:pPr lvl="1">
              <a:spcBef>
                <a:spcPts val="600"/>
              </a:spcBef>
              <a:spcAft>
                <a:spcPts val="0"/>
              </a:spcAft>
              <a:buFont typeface="Arial" panose="020B0604020202020204" pitchFamily="34" charset="0"/>
              <a:buChar char="•"/>
            </a:pPr>
            <a:r>
              <a:rPr lang="en-US" sz="2400" dirty="0">
                <a:cs typeface="Arial" panose="020B0604020202020204" pitchFamily="34" charset="0"/>
              </a:rPr>
              <a:t>The analysis includes three sets of scenarios based on different assumptions about how much the guaranteed tuition rate for incoming first year undergraduate cohorts increases each year:</a:t>
            </a:r>
          </a:p>
          <a:p>
            <a:pPr lvl="2">
              <a:spcBef>
                <a:spcPts val="600"/>
              </a:spcBef>
              <a:spcAft>
                <a:spcPts val="0"/>
              </a:spcAft>
              <a:buFont typeface="Arial" panose="020B0604020202020204" pitchFamily="34" charset="0"/>
              <a:buChar char="•"/>
            </a:pPr>
            <a:r>
              <a:rPr lang="en-US" sz="2000" dirty="0">
                <a:cs typeface="Arial" panose="020B0604020202020204" pitchFamily="34" charset="0"/>
              </a:rPr>
              <a:t>Set A: 3.0% increase for non-residents / 4.5% increase for residents</a:t>
            </a:r>
          </a:p>
          <a:p>
            <a:pPr lvl="2">
              <a:spcBef>
                <a:spcPts val="600"/>
              </a:spcBef>
              <a:spcAft>
                <a:spcPts val="0"/>
              </a:spcAft>
              <a:buFont typeface="Arial" panose="020B0604020202020204" pitchFamily="34" charset="0"/>
              <a:buChar char="•"/>
            </a:pPr>
            <a:r>
              <a:rPr lang="en-US" sz="2000" dirty="0">
                <a:cs typeface="Arial" panose="020B0604020202020204" pitchFamily="34" charset="0"/>
              </a:rPr>
              <a:t>Set B: 3.0% increase for non-residents / 3.0% increase for residents</a:t>
            </a:r>
          </a:p>
          <a:p>
            <a:pPr lvl="2">
              <a:spcBef>
                <a:spcPts val="600"/>
              </a:spcBef>
              <a:spcAft>
                <a:spcPts val="0"/>
              </a:spcAft>
              <a:buFont typeface="Arial" panose="020B0604020202020204" pitchFamily="34" charset="0"/>
              <a:buChar char="•"/>
            </a:pPr>
            <a:r>
              <a:rPr lang="en-US" sz="2000" dirty="0">
                <a:cs typeface="Arial" panose="020B0604020202020204" pitchFamily="34" charset="0"/>
              </a:rPr>
              <a:t>Set C: 2.5% increase for non-residents / 4.5% increase for residents</a:t>
            </a:r>
          </a:p>
          <a:p>
            <a:pPr lvl="1">
              <a:spcBef>
                <a:spcPts val="600"/>
              </a:spcBef>
              <a:spcAft>
                <a:spcPts val="0"/>
              </a:spcAft>
              <a:buFont typeface="Arial" panose="020B0604020202020204" pitchFamily="34" charset="0"/>
              <a:buChar char="•"/>
            </a:pPr>
            <a:r>
              <a:rPr lang="en-US" sz="2400" dirty="0">
                <a:cs typeface="Arial" panose="020B0604020202020204" pitchFamily="34" charset="0"/>
              </a:rPr>
              <a:t>Within each set of scenarios, there are five different cases:</a:t>
            </a:r>
          </a:p>
          <a:p>
            <a:pPr lvl="2">
              <a:spcBef>
                <a:spcPts val="600"/>
              </a:spcBef>
              <a:spcAft>
                <a:spcPts val="0"/>
              </a:spcAft>
              <a:buFont typeface="Arial" panose="020B0604020202020204" pitchFamily="34" charset="0"/>
              <a:buChar char="•"/>
            </a:pPr>
            <a:r>
              <a:rPr lang="en-US" sz="2000" dirty="0">
                <a:cs typeface="Arial" panose="020B0604020202020204" pitchFamily="34" charset="0"/>
              </a:rPr>
              <a:t>(1) Base Case – 100% of non-resident enrollment targets</a:t>
            </a:r>
          </a:p>
          <a:p>
            <a:pPr lvl="2">
              <a:spcBef>
                <a:spcPts val="600"/>
              </a:spcBef>
              <a:spcAft>
                <a:spcPts val="0"/>
              </a:spcAft>
              <a:buFont typeface="Arial" panose="020B0604020202020204" pitchFamily="34" charset="0"/>
              <a:buChar char="•"/>
            </a:pPr>
            <a:r>
              <a:rPr lang="en-US" sz="2000" dirty="0">
                <a:cs typeface="Arial" panose="020B0604020202020204" pitchFamily="34" charset="0"/>
              </a:rPr>
              <a:t>(2) Downside Case  – Below-Target Enrollment</a:t>
            </a:r>
          </a:p>
          <a:p>
            <a:pPr lvl="2">
              <a:spcBef>
                <a:spcPts val="600"/>
              </a:spcBef>
              <a:spcAft>
                <a:spcPts val="0"/>
              </a:spcAft>
              <a:buFont typeface="Arial" panose="020B0604020202020204" pitchFamily="34" charset="0"/>
              <a:buChar char="•"/>
            </a:pPr>
            <a:r>
              <a:rPr lang="en-US" sz="2000" dirty="0">
                <a:cs typeface="Arial" panose="020B0604020202020204" pitchFamily="34" charset="0"/>
              </a:rPr>
              <a:t>(3) Downside Case  – Significant Reduction in State Funding</a:t>
            </a:r>
          </a:p>
          <a:p>
            <a:pPr lvl="2">
              <a:spcBef>
                <a:spcPts val="600"/>
              </a:spcBef>
              <a:spcAft>
                <a:spcPts val="0"/>
              </a:spcAft>
              <a:buFont typeface="Arial" panose="020B0604020202020204" pitchFamily="34" charset="0"/>
              <a:buChar char="•"/>
            </a:pPr>
            <a:r>
              <a:rPr lang="en-US" sz="2000" dirty="0">
                <a:cs typeface="Arial" panose="020B0604020202020204" pitchFamily="34" charset="0"/>
              </a:rPr>
              <a:t>(4) Downside Case  – Extended Inflation</a:t>
            </a:r>
          </a:p>
          <a:p>
            <a:pPr lvl="2">
              <a:spcBef>
                <a:spcPts val="600"/>
              </a:spcBef>
              <a:spcAft>
                <a:spcPts val="0"/>
              </a:spcAft>
              <a:buFont typeface="Arial" panose="020B0604020202020204" pitchFamily="34" charset="0"/>
              <a:buChar char="•"/>
            </a:pPr>
            <a:r>
              <a:rPr lang="en-US" sz="2000" dirty="0">
                <a:cs typeface="Arial" panose="020B0604020202020204" pitchFamily="34" charset="0"/>
              </a:rPr>
              <a:t>(5) Upside Case – Above-Target Enrollment</a:t>
            </a:r>
          </a:p>
        </p:txBody>
      </p:sp>
      <p:sp>
        <p:nvSpPr>
          <p:cNvPr id="5" name="Title 1"/>
          <p:cNvSpPr>
            <a:spLocks noGrp="1"/>
          </p:cNvSpPr>
          <p:nvPr>
            <p:ph type="title"/>
          </p:nvPr>
        </p:nvSpPr>
        <p:spPr>
          <a:xfrm>
            <a:off x="0" y="228600"/>
            <a:ext cx="12192000" cy="1112838"/>
          </a:xfrm>
        </p:spPr>
        <p:txBody>
          <a:bodyPr>
            <a:noAutofit/>
          </a:bodyPr>
          <a:lstStyle/>
          <a:p>
            <a:r>
              <a:rPr lang="en-US" sz="3200" dirty="0"/>
              <a:t>Long-Term Projection Model Scenarios</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675035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1447800"/>
            <a:ext cx="11430000" cy="5029200"/>
          </a:xfrm>
        </p:spPr>
        <p:txBody>
          <a:bodyPr>
            <a:noAutofit/>
          </a:bodyPr>
          <a:lstStyle/>
          <a:p>
            <a:pPr lvl="1">
              <a:spcBef>
                <a:spcPts val="600"/>
              </a:spcBef>
              <a:spcAft>
                <a:spcPts val="0"/>
              </a:spcAft>
              <a:buFont typeface="Arial" panose="020B0604020202020204" pitchFamily="34" charset="0"/>
              <a:buChar char="•"/>
            </a:pPr>
            <a:r>
              <a:rPr lang="en-US" sz="2400" dirty="0">
                <a:cs typeface="Arial" panose="020B0604020202020204" pitchFamily="34" charset="0"/>
              </a:rPr>
              <a:t>Basic Assumptions included in all scenarios:</a:t>
            </a:r>
          </a:p>
          <a:p>
            <a:pPr lvl="2">
              <a:spcBef>
                <a:spcPts val="600"/>
              </a:spcBef>
              <a:spcAft>
                <a:spcPts val="0"/>
              </a:spcAft>
              <a:buFont typeface="Arial" panose="020B0604020202020204" pitchFamily="34" charset="0"/>
              <a:buChar char="•"/>
            </a:pPr>
            <a:r>
              <a:rPr lang="en-US" dirty="0"/>
              <a:t>Increased staffing over several years to build back from current pandemic low level of employees </a:t>
            </a:r>
          </a:p>
          <a:p>
            <a:pPr lvl="2">
              <a:spcBef>
                <a:spcPts val="600"/>
              </a:spcBef>
              <a:spcAft>
                <a:spcPts val="0"/>
              </a:spcAft>
              <a:buFont typeface="Arial" panose="020B0604020202020204" pitchFamily="34" charset="0"/>
              <a:buChar char="•"/>
            </a:pPr>
            <a:r>
              <a:rPr lang="en-US" dirty="0"/>
              <a:t>Supplies and Services assumed to return to pre-pandemic levels of activity, with increases for inflation, as well as specific increases for property/liability insurance</a:t>
            </a:r>
          </a:p>
          <a:p>
            <a:pPr lvl="2">
              <a:spcBef>
                <a:spcPts val="600"/>
              </a:spcBef>
              <a:spcAft>
                <a:spcPts val="0"/>
              </a:spcAft>
              <a:buFont typeface="Arial" panose="020B0604020202020204" pitchFamily="34" charset="0"/>
              <a:buChar char="•"/>
            </a:pPr>
            <a:r>
              <a:rPr lang="en-US"/>
              <a:t>Small </a:t>
            </a:r>
            <a:r>
              <a:rPr lang="en-US" dirty="0"/>
              <a:t>PERS increase in FY2024 and full PERS increase in FY2026</a:t>
            </a:r>
          </a:p>
          <a:p>
            <a:pPr lvl="2">
              <a:spcBef>
                <a:spcPts val="600"/>
              </a:spcBef>
              <a:spcAft>
                <a:spcPts val="0"/>
              </a:spcAft>
              <a:buFont typeface="Arial" panose="020B0604020202020204" pitchFamily="34" charset="0"/>
              <a:buChar char="•"/>
            </a:pPr>
            <a:r>
              <a:rPr lang="en-US" dirty="0"/>
              <a:t>Unless otherwise indicated, state appropriation assumed to grow modestly (e.g., 4%) per year</a:t>
            </a:r>
          </a:p>
          <a:p>
            <a:pPr lvl="2">
              <a:spcBef>
                <a:spcPts val="600"/>
              </a:spcBef>
              <a:spcAft>
                <a:spcPts val="0"/>
              </a:spcAft>
              <a:buFont typeface="Arial" panose="020B0604020202020204" pitchFamily="34" charset="0"/>
              <a:buChar char="•"/>
            </a:pPr>
            <a:r>
              <a:rPr lang="en-US" dirty="0"/>
              <a:t>No additional cost cutting measures assumed (e.g. skipping strategic investment process, budget cuts, etc.)</a:t>
            </a:r>
          </a:p>
          <a:p>
            <a:pPr marL="457200" lvl="1" indent="0">
              <a:spcBef>
                <a:spcPts val="600"/>
              </a:spcBef>
              <a:spcAft>
                <a:spcPts val="0"/>
              </a:spcAft>
              <a:buNone/>
            </a:pPr>
            <a:endParaRPr lang="en-US" sz="2400" dirty="0">
              <a:cs typeface="Arial" panose="020B0604020202020204" pitchFamily="34" charset="0"/>
            </a:endParaRPr>
          </a:p>
        </p:txBody>
      </p:sp>
      <p:sp>
        <p:nvSpPr>
          <p:cNvPr id="5" name="Title 1"/>
          <p:cNvSpPr>
            <a:spLocks noGrp="1"/>
          </p:cNvSpPr>
          <p:nvPr>
            <p:ph type="title"/>
          </p:nvPr>
        </p:nvSpPr>
        <p:spPr>
          <a:xfrm>
            <a:off x="0" y="228600"/>
            <a:ext cx="12192000" cy="1112838"/>
          </a:xfrm>
        </p:spPr>
        <p:txBody>
          <a:bodyPr>
            <a:noAutofit/>
          </a:bodyPr>
          <a:lstStyle/>
          <a:p>
            <a:r>
              <a:rPr lang="en-US" sz="3200" dirty="0"/>
              <a:t>Long-Term Projection Model Scenarios</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8039500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142953"/>
            <a:ext cx="12192000" cy="1112838"/>
          </a:xfrm>
        </p:spPr>
        <p:txBody>
          <a:bodyPr>
            <a:noAutofit/>
          </a:bodyPr>
          <a:lstStyle/>
          <a:p>
            <a:r>
              <a:rPr lang="en-US" sz="3200" dirty="0"/>
              <a:t>Illustrative Assumptions</a:t>
            </a:r>
            <a:br>
              <a:rPr lang="en-US" sz="3200" dirty="0"/>
            </a:br>
            <a:r>
              <a:rPr lang="en-US" sz="3200" dirty="0"/>
              <a:t>Scenario A-1 Base Case</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7" name="Picture 6">
            <a:extLst>
              <a:ext uri="{FF2B5EF4-FFF2-40B4-BE49-F238E27FC236}">
                <a16:creationId xmlns:a16="http://schemas.microsoft.com/office/drawing/2014/main" id="{2E1BD35C-85B2-4A99-ACD8-A94F2E1C897C}"/>
              </a:ext>
            </a:extLst>
          </p:cNvPr>
          <p:cNvPicPr>
            <a:picLocks noChangeAspect="1"/>
          </p:cNvPicPr>
          <p:nvPr/>
        </p:nvPicPr>
        <p:blipFill>
          <a:blip r:embed="rId3"/>
          <a:stretch>
            <a:fillRect/>
          </a:stretch>
        </p:blipFill>
        <p:spPr>
          <a:xfrm>
            <a:off x="381000" y="1255791"/>
            <a:ext cx="11582400" cy="5570472"/>
          </a:xfrm>
          <a:prstGeom prst="rect">
            <a:avLst/>
          </a:prstGeom>
        </p:spPr>
      </p:pic>
    </p:spTree>
    <p:extLst>
      <p:ext uri="{BB962C8B-B14F-4D97-AF65-F5344CB8AC3E}">
        <p14:creationId xmlns:p14="http://schemas.microsoft.com/office/powerpoint/2010/main" val="87971015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11" name="Title 1">
            <a:extLst>
              <a:ext uri="{FF2B5EF4-FFF2-40B4-BE49-F238E27FC236}">
                <a16:creationId xmlns:a16="http://schemas.microsoft.com/office/drawing/2014/main" id="{BA9E1A95-60E4-465D-90C7-25D8F1B69AEC}"/>
              </a:ext>
            </a:extLst>
          </p:cNvPr>
          <p:cNvSpPr txBox="1">
            <a:spLocks/>
          </p:cNvSpPr>
          <p:nvPr/>
        </p:nvSpPr>
        <p:spPr bwMode="auto">
          <a:xfrm>
            <a:off x="0" y="142953"/>
            <a:ext cx="12192000" cy="111283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Autofit/>
          </a:bodyPr>
          <a:lstStyle>
            <a:lvl1pPr algn="ctr" rtl="0" eaLnBrk="0" fontAlgn="base" hangingPunct="0">
              <a:spcBef>
                <a:spcPct val="0"/>
              </a:spcBef>
              <a:spcAft>
                <a:spcPct val="0"/>
              </a:spcAft>
              <a:defRPr sz="4400" b="1">
                <a:solidFill>
                  <a:srgbClr val="003300"/>
                </a:solidFill>
                <a:latin typeface="+mj-lt"/>
                <a:ea typeface="+mj-ea"/>
                <a:cs typeface="+mj-cs"/>
              </a:defRPr>
            </a:lvl1pPr>
            <a:lvl2pPr algn="ctr" rtl="0" eaLnBrk="0" fontAlgn="base" hangingPunct="0">
              <a:spcBef>
                <a:spcPct val="0"/>
              </a:spcBef>
              <a:spcAft>
                <a:spcPct val="0"/>
              </a:spcAft>
              <a:defRPr sz="4400" b="1">
                <a:solidFill>
                  <a:srgbClr val="003300"/>
                </a:solidFill>
                <a:latin typeface="Arial" charset="0"/>
              </a:defRPr>
            </a:lvl2pPr>
            <a:lvl3pPr algn="ctr" rtl="0" eaLnBrk="0" fontAlgn="base" hangingPunct="0">
              <a:spcBef>
                <a:spcPct val="0"/>
              </a:spcBef>
              <a:spcAft>
                <a:spcPct val="0"/>
              </a:spcAft>
              <a:defRPr sz="4400" b="1">
                <a:solidFill>
                  <a:srgbClr val="003300"/>
                </a:solidFill>
                <a:latin typeface="Arial" charset="0"/>
              </a:defRPr>
            </a:lvl3pPr>
            <a:lvl4pPr algn="ctr" rtl="0" eaLnBrk="0" fontAlgn="base" hangingPunct="0">
              <a:spcBef>
                <a:spcPct val="0"/>
              </a:spcBef>
              <a:spcAft>
                <a:spcPct val="0"/>
              </a:spcAft>
              <a:defRPr sz="4400" b="1">
                <a:solidFill>
                  <a:srgbClr val="003300"/>
                </a:solidFill>
                <a:latin typeface="Arial" charset="0"/>
              </a:defRPr>
            </a:lvl4pPr>
            <a:lvl5pPr algn="ctr" rtl="0" eaLnBrk="0" fontAlgn="base" hangingPunct="0">
              <a:spcBef>
                <a:spcPct val="0"/>
              </a:spcBef>
              <a:spcAft>
                <a:spcPct val="0"/>
              </a:spcAft>
              <a:defRPr sz="4400" b="1">
                <a:solidFill>
                  <a:srgbClr val="003300"/>
                </a:solidFill>
                <a:latin typeface="Arial" charset="0"/>
              </a:defRPr>
            </a:lvl5pPr>
            <a:lvl6pPr marL="457200" algn="ctr" rtl="0" fontAlgn="base">
              <a:spcBef>
                <a:spcPct val="0"/>
              </a:spcBef>
              <a:spcAft>
                <a:spcPct val="0"/>
              </a:spcAft>
              <a:defRPr sz="4400" b="1">
                <a:solidFill>
                  <a:srgbClr val="003300"/>
                </a:solidFill>
                <a:latin typeface="Arial" charset="0"/>
              </a:defRPr>
            </a:lvl6pPr>
            <a:lvl7pPr marL="914400" algn="ctr" rtl="0" fontAlgn="base">
              <a:spcBef>
                <a:spcPct val="0"/>
              </a:spcBef>
              <a:spcAft>
                <a:spcPct val="0"/>
              </a:spcAft>
              <a:defRPr sz="4400" b="1">
                <a:solidFill>
                  <a:srgbClr val="003300"/>
                </a:solidFill>
                <a:latin typeface="Arial" charset="0"/>
              </a:defRPr>
            </a:lvl7pPr>
            <a:lvl8pPr marL="1371600" algn="ctr" rtl="0" fontAlgn="base">
              <a:spcBef>
                <a:spcPct val="0"/>
              </a:spcBef>
              <a:spcAft>
                <a:spcPct val="0"/>
              </a:spcAft>
              <a:defRPr sz="4400" b="1">
                <a:solidFill>
                  <a:srgbClr val="003300"/>
                </a:solidFill>
                <a:latin typeface="Arial" charset="0"/>
              </a:defRPr>
            </a:lvl8pPr>
            <a:lvl9pPr marL="1828800" algn="ctr" rtl="0" fontAlgn="base">
              <a:spcBef>
                <a:spcPct val="0"/>
              </a:spcBef>
              <a:spcAft>
                <a:spcPct val="0"/>
              </a:spcAft>
              <a:defRPr sz="4400" b="1">
                <a:solidFill>
                  <a:srgbClr val="003300"/>
                </a:solidFill>
                <a:latin typeface="Arial" charset="0"/>
              </a:defRPr>
            </a:lvl9pPr>
          </a:lstStyle>
          <a:p>
            <a:r>
              <a:rPr lang="en-US" sz="3200" kern="0" dirty="0"/>
              <a:t>Illustrative Assumptions</a:t>
            </a:r>
            <a:br>
              <a:rPr lang="en-US" sz="3200" kern="0" dirty="0"/>
            </a:br>
            <a:r>
              <a:rPr lang="en-US" sz="3200" kern="0" dirty="0"/>
              <a:t>Scenario A-1 Base Case</a:t>
            </a:r>
          </a:p>
        </p:txBody>
      </p:sp>
      <p:pic>
        <p:nvPicPr>
          <p:cNvPr id="3" name="Picture 2">
            <a:extLst>
              <a:ext uri="{FF2B5EF4-FFF2-40B4-BE49-F238E27FC236}">
                <a16:creationId xmlns:a16="http://schemas.microsoft.com/office/drawing/2014/main" id="{7D9641DE-0783-4278-A09D-A7D1F73F28B6}"/>
              </a:ext>
            </a:extLst>
          </p:cNvPr>
          <p:cNvPicPr>
            <a:picLocks noChangeAspect="1"/>
          </p:cNvPicPr>
          <p:nvPr/>
        </p:nvPicPr>
        <p:blipFill>
          <a:blip r:embed="rId3"/>
          <a:stretch>
            <a:fillRect/>
          </a:stretch>
        </p:blipFill>
        <p:spPr>
          <a:xfrm>
            <a:off x="301780" y="1676400"/>
            <a:ext cx="11824939" cy="1905000"/>
          </a:xfrm>
          <a:prstGeom prst="rect">
            <a:avLst/>
          </a:prstGeom>
        </p:spPr>
      </p:pic>
      <p:pic>
        <p:nvPicPr>
          <p:cNvPr id="5" name="Picture 4">
            <a:extLst>
              <a:ext uri="{FF2B5EF4-FFF2-40B4-BE49-F238E27FC236}">
                <a16:creationId xmlns:a16="http://schemas.microsoft.com/office/drawing/2014/main" id="{19145FB2-DCE8-409F-BB39-9B7763444550}"/>
              </a:ext>
            </a:extLst>
          </p:cNvPr>
          <p:cNvPicPr>
            <a:picLocks noChangeAspect="1"/>
          </p:cNvPicPr>
          <p:nvPr/>
        </p:nvPicPr>
        <p:blipFill>
          <a:blip r:embed="rId4"/>
          <a:stretch>
            <a:fillRect/>
          </a:stretch>
        </p:blipFill>
        <p:spPr>
          <a:xfrm>
            <a:off x="291021" y="4199942"/>
            <a:ext cx="11814181" cy="1331991"/>
          </a:xfrm>
          <a:prstGeom prst="rect">
            <a:avLst/>
          </a:prstGeom>
        </p:spPr>
      </p:pic>
    </p:spTree>
    <p:extLst>
      <p:ext uri="{BB962C8B-B14F-4D97-AF65-F5344CB8AC3E}">
        <p14:creationId xmlns:p14="http://schemas.microsoft.com/office/powerpoint/2010/main" val="15372881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147409"/>
            <a:ext cx="12192000" cy="1112838"/>
          </a:xfrm>
        </p:spPr>
        <p:txBody>
          <a:bodyPr>
            <a:noAutofit/>
          </a:bodyPr>
          <a:lstStyle/>
          <a:p>
            <a:r>
              <a:rPr lang="en-US" sz="3200" dirty="0"/>
              <a:t>Illustrative Financials</a:t>
            </a:r>
            <a:br>
              <a:rPr lang="en-US" sz="3200" dirty="0"/>
            </a:br>
            <a:r>
              <a:rPr lang="en-US" sz="3200" dirty="0"/>
              <a:t>Scenario A-1 Base Case</a:t>
            </a:r>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4" name="Picture 3">
            <a:extLst>
              <a:ext uri="{FF2B5EF4-FFF2-40B4-BE49-F238E27FC236}">
                <a16:creationId xmlns:a16="http://schemas.microsoft.com/office/drawing/2014/main" id="{B7AA7329-A9BF-4F69-ADBB-2C0F76DD3F03}"/>
              </a:ext>
            </a:extLst>
          </p:cNvPr>
          <p:cNvPicPr>
            <a:picLocks noChangeAspect="1"/>
          </p:cNvPicPr>
          <p:nvPr/>
        </p:nvPicPr>
        <p:blipFill>
          <a:blip r:embed="rId3"/>
          <a:stretch>
            <a:fillRect/>
          </a:stretch>
        </p:blipFill>
        <p:spPr>
          <a:xfrm>
            <a:off x="2124986" y="1219200"/>
            <a:ext cx="7942027" cy="5491391"/>
          </a:xfrm>
          <a:prstGeom prst="rect">
            <a:avLst/>
          </a:prstGeom>
        </p:spPr>
      </p:pic>
    </p:spTree>
    <p:extLst>
      <p:ext uri="{BB962C8B-B14F-4D97-AF65-F5344CB8AC3E}">
        <p14:creationId xmlns:p14="http://schemas.microsoft.com/office/powerpoint/2010/main" val="33559113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228600"/>
            <a:ext cx="12192000" cy="1112838"/>
          </a:xfrm>
        </p:spPr>
        <p:txBody>
          <a:bodyPr>
            <a:noAutofit/>
          </a:bodyPr>
          <a:lstStyle/>
          <a:p>
            <a:r>
              <a:rPr lang="en-US" sz="2400" dirty="0"/>
              <a:t>Set A of Scenarios: </a:t>
            </a:r>
            <a:r>
              <a:rPr lang="en-US" sz="2400" dirty="0">
                <a:cs typeface="Arial" panose="020B0604020202020204" pitchFamily="34" charset="0"/>
              </a:rPr>
              <a:t>3.0% Non-resident tuition rate increase </a:t>
            </a:r>
            <a:br>
              <a:rPr lang="en-US" sz="2400" dirty="0">
                <a:cs typeface="Arial" panose="020B0604020202020204" pitchFamily="34" charset="0"/>
              </a:rPr>
            </a:br>
            <a:r>
              <a:rPr lang="en-US" sz="2400" dirty="0">
                <a:cs typeface="Arial" panose="020B0604020202020204" pitchFamily="34" charset="0"/>
              </a:rPr>
              <a:t>&amp; 4.5% resident tuition rate increase (entering cohorts)</a:t>
            </a:r>
            <a:endParaRPr lang="en-US" sz="2400" dirty="0"/>
          </a:p>
        </p:txBody>
      </p:sp>
      <p:cxnSp>
        <p:nvCxnSpPr>
          <p:cNvPr id="8" name="Straight Connector 7"/>
          <p:cNvCxnSpPr/>
          <p:nvPr/>
        </p:nvCxnSpPr>
        <p:spPr bwMode="auto">
          <a:xfrm>
            <a:off x="914400" y="1143000"/>
            <a:ext cx="105156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pic>
        <p:nvPicPr>
          <p:cNvPr id="3" name="Picture 2">
            <a:extLst>
              <a:ext uri="{FF2B5EF4-FFF2-40B4-BE49-F238E27FC236}">
                <a16:creationId xmlns:a16="http://schemas.microsoft.com/office/drawing/2014/main" id="{C650F370-D632-FBCF-169F-524C6B930109}"/>
              </a:ext>
            </a:extLst>
          </p:cNvPr>
          <p:cNvPicPr>
            <a:picLocks noChangeAspect="1"/>
          </p:cNvPicPr>
          <p:nvPr/>
        </p:nvPicPr>
        <p:blipFill>
          <a:blip r:embed="rId3"/>
          <a:stretch>
            <a:fillRect/>
          </a:stretch>
        </p:blipFill>
        <p:spPr>
          <a:xfrm>
            <a:off x="304800" y="1156108"/>
            <a:ext cx="11734800" cy="5692367"/>
          </a:xfrm>
          <a:prstGeom prst="rect">
            <a:avLst/>
          </a:prstGeom>
        </p:spPr>
      </p:pic>
    </p:spTree>
    <p:extLst>
      <p:ext uri="{BB962C8B-B14F-4D97-AF65-F5344CB8AC3E}">
        <p14:creationId xmlns:p14="http://schemas.microsoft.com/office/powerpoint/2010/main" val="36704861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0" y="228600"/>
            <a:ext cx="12192000" cy="1112838"/>
          </a:xfrm>
        </p:spPr>
        <p:txBody>
          <a:bodyPr>
            <a:noAutofit/>
          </a:bodyPr>
          <a:lstStyle/>
          <a:p>
            <a:r>
              <a:rPr lang="en-US" sz="2400" dirty="0"/>
              <a:t>Set B of Scenarios: </a:t>
            </a:r>
            <a:r>
              <a:rPr lang="en-US" sz="2400" dirty="0">
                <a:cs typeface="Arial" panose="020B0604020202020204" pitchFamily="34" charset="0"/>
              </a:rPr>
              <a:t>3.0% Non-resident tuition rate increase </a:t>
            </a:r>
            <a:br>
              <a:rPr lang="en-US" sz="2400" dirty="0">
                <a:cs typeface="Arial" panose="020B0604020202020204" pitchFamily="34" charset="0"/>
              </a:rPr>
            </a:br>
            <a:r>
              <a:rPr lang="en-US" sz="2400" dirty="0">
                <a:cs typeface="Arial" panose="020B0604020202020204" pitchFamily="34" charset="0"/>
              </a:rPr>
              <a:t>&amp; 3.0% resident tuition rate increase (entering cohorts)</a:t>
            </a:r>
            <a:endParaRPr lang="en-US" sz="2400" dirty="0"/>
          </a:p>
        </p:txBody>
      </p:sp>
      <p:pic>
        <p:nvPicPr>
          <p:cNvPr id="6" name="Picture 5">
            <a:extLst>
              <a:ext uri="{FF2B5EF4-FFF2-40B4-BE49-F238E27FC236}">
                <a16:creationId xmlns:a16="http://schemas.microsoft.com/office/drawing/2014/main" id="{0212E0DE-2EBD-7F01-C4A1-BC153162720D}"/>
              </a:ext>
            </a:extLst>
          </p:cNvPr>
          <p:cNvPicPr>
            <a:picLocks noChangeAspect="1"/>
          </p:cNvPicPr>
          <p:nvPr/>
        </p:nvPicPr>
        <p:blipFill>
          <a:blip r:embed="rId3"/>
          <a:stretch>
            <a:fillRect/>
          </a:stretch>
        </p:blipFill>
        <p:spPr>
          <a:xfrm>
            <a:off x="275009" y="1143001"/>
            <a:ext cx="11688391" cy="5715000"/>
          </a:xfrm>
          <a:prstGeom prst="rect">
            <a:avLst/>
          </a:prstGeom>
        </p:spPr>
      </p:pic>
    </p:spTree>
    <p:extLst>
      <p:ext uri="{BB962C8B-B14F-4D97-AF65-F5344CB8AC3E}">
        <p14:creationId xmlns:p14="http://schemas.microsoft.com/office/powerpoint/2010/main" val="509007505"/>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Custom 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0069B8"/>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42510</TotalTime>
  <Words>480</Words>
  <Application>Microsoft Office PowerPoint</Application>
  <PresentationFormat>Widescreen</PresentationFormat>
  <Paragraphs>42</Paragraphs>
  <Slides>10</Slides>
  <Notes>10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10</vt:i4>
      </vt:variant>
    </vt:vector>
  </HeadingPairs>
  <TitlesOfParts>
    <vt:vector size="12" baseType="lpstr">
      <vt:lpstr>Arial</vt:lpstr>
      <vt:lpstr>Default Design</vt:lpstr>
      <vt:lpstr>Long-Term Projections Education &amp; General Fund</vt:lpstr>
      <vt:lpstr>Long-Term Projection Model Scenarios</vt:lpstr>
      <vt:lpstr>Long-Term Projection Model Scenarios</vt:lpstr>
      <vt:lpstr>Long-Term Projection Model Scenarios</vt:lpstr>
      <vt:lpstr>Illustrative Assumptions Scenario A-1 Base Case</vt:lpstr>
      <vt:lpstr>PowerPoint Presentation</vt:lpstr>
      <vt:lpstr>Illustrative Financials Scenario A-1 Base Case</vt:lpstr>
      <vt:lpstr>Set A of Scenarios: 3.0% Non-resident tuition rate increase  &amp; 4.5% resident tuition rate increase (entering cohorts)</vt:lpstr>
      <vt:lpstr>Set B of Scenarios: 3.0% Non-resident tuition rate increase  &amp; 3.0% resident tuition rate increase (entering cohorts)</vt:lpstr>
      <vt:lpstr>Set C of Scenarios: 2.5% Non-resident tuition rate increase  &amp; 4.5% resident tuition rate increase (entering cohorts)</vt:lpstr>
    </vt:vector>
  </TitlesOfParts>
  <Company>ORSA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University of Oregon</dc:creator>
  <cp:lastModifiedBy>Debbie Sharp</cp:lastModifiedBy>
  <cp:revision>1430</cp:revision>
  <cp:lastPrinted>2022-11-18T01:09:43Z</cp:lastPrinted>
  <dcterms:created xsi:type="dcterms:W3CDTF">2006-10-01T23:20:38Z</dcterms:created>
  <dcterms:modified xsi:type="dcterms:W3CDTF">2022-11-18T20:37:40Z</dcterms:modified>
</cp:coreProperties>
</file>