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56" r:id="rId5"/>
    <p:sldId id="257" r:id="rId6"/>
    <p:sldId id="259" r:id="rId7"/>
    <p:sldId id="260" r:id="rId8"/>
    <p:sldId id="258" r:id="rId9"/>
    <p:sldId id="261" r:id="rId10"/>
  </p:sldIdLst>
  <p:sldSz cx="12192000" cy="6858000"/>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05" d="100"/>
          <a:sy n="105" d="100"/>
        </p:scale>
        <p:origin x="7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937" cy="36648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438180" y="0"/>
            <a:ext cx="4160937" cy="366486"/>
          </a:xfrm>
          <a:prstGeom prst="rect">
            <a:avLst/>
          </a:prstGeom>
        </p:spPr>
        <p:txBody>
          <a:bodyPr vert="horz" lIns="91440" tIns="45720" rIns="91440" bIns="45720" rtlCol="0"/>
          <a:lstStyle>
            <a:lvl1pPr algn="r">
              <a:defRPr sz="1200"/>
            </a:lvl1pPr>
          </a:lstStyle>
          <a:p>
            <a:fld id="{9FC4AA4A-587B-48D7-9890-AF545B22EEE6}" type="datetimeFigureOut">
              <a:rPr lang="en-US" smtClean="0"/>
              <a:t>1/26/2023</a:t>
            </a:fld>
            <a:endParaRPr lang="en-US"/>
          </a:p>
        </p:txBody>
      </p:sp>
      <p:sp>
        <p:nvSpPr>
          <p:cNvPr id="4" name="Footer Placeholder 3"/>
          <p:cNvSpPr>
            <a:spLocks noGrp="1"/>
          </p:cNvSpPr>
          <p:nvPr>
            <p:ph type="ftr" sz="quarter" idx="2"/>
          </p:nvPr>
        </p:nvSpPr>
        <p:spPr>
          <a:xfrm>
            <a:off x="0" y="6948715"/>
            <a:ext cx="4160937" cy="36648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438180" y="6948715"/>
            <a:ext cx="4160937" cy="366485"/>
          </a:xfrm>
          <a:prstGeom prst="rect">
            <a:avLst/>
          </a:prstGeom>
        </p:spPr>
        <p:txBody>
          <a:bodyPr vert="horz" lIns="91440" tIns="45720" rIns="91440" bIns="45720" rtlCol="0" anchor="b"/>
          <a:lstStyle>
            <a:lvl1pPr algn="r">
              <a:defRPr sz="1200"/>
            </a:lvl1pPr>
          </a:lstStyle>
          <a:p>
            <a:fld id="{B2EC3969-237E-4070-A262-83B9B8BEEF98}" type="slidenum">
              <a:rPr lang="en-US" smtClean="0"/>
              <a:t>‹#›</a:t>
            </a:fld>
            <a:endParaRPr lang="en-US"/>
          </a:p>
        </p:txBody>
      </p:sp>
    </p:spTree>
    <p:extLst>
      <p:ext uri="{BB962C8B-B14F-4D97-AF65-F5344CB8AC3E}">
        <p14:creationId xmlns:p14="http://schemas.microsoft.com/office/powerpoint/2010/main" val="21639573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703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5438458" y="0"/>
            <a:ext cx="4160520" cy="367030"/>
          </a:xfrm>
          <a:prstGeom prst="rect">
            <a:avLst/>
          </a:prstGeom>
        </p:spPr>
        <p:txBody>
          <a:bodyPr vert="horz" lIns="96661" tIns="48331" rIns="96661" bIns="48331" rtlCol="0"/>
          <a:lstStyle>
            <a:lvl1pPr algn="r">
              <a:defRPr sz="1300"/>
            </a:lvl1pPr>
          </a:lstStyle>
          <a:p>
            <a:fld id="{34720263-4FA9-46A2-90ED-FEA9EA51AEDC}" type="datetimeFigureOut">
              <a:rPr lang="en-US" smtClean="0"/>
              <a:t>1/26/2023</a:t>
            </a:fld>
            <a:endParaRPr lang="en-US"/>
          </a:p>
        </p:txBody>
      </p:sp>
      <p:sp>
        <p:nvSpPr>
          <p:cNvPr id="4" name="Slide Image Placeholder 3"/>
          <p:cNvSpPr>
            <a:spLocks noGrp="1" noRot="1" noChangeAspect="1"/>
          </p:cNvSpPr>
          <p:nvPr>
            <p:ph type="sldImg" idx="2"/>
          </p:nvPr>
        </p:nvSpPr>
        <p:spPr>
          <a:xfrm>
            <a:off x="2606675" y="914400"/>
            <a:ext cx="4387850" cy="2468563"/>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960120" y="3520440"/>
            <a:ext cx="7680960" cy="288036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948171"/>
            <a:ext cx="4160520" cy="367029"/>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5438458" y="6948171"/>
            <a:ext cx="4160520" cy="367029"/>
          </a:xfrm>
          <a:prstGeom prst="rect">
            <a:avLst/>
          </a:prstGeom>
        </p:spPr>
        <p:txBody>
          <a:bodyPr vert="horz" lIns="96661" tIns="48331" rIns="96661" bIns="48331" rtlCol="0" anchor="b"/>
          <a:lstStyle>
            <a:lvl1pPr algn="r">
              <a:defRPr sz="1300"/>
            </a:lvl1pPr>
          </a:lstStyle>
          <a:p>
            <a:fld id="{DA18D06D-9567-4F51-970E-AEAF0F0BF712}" type="slidenum">
              <a:rPr lang="en-US" smtClean="0"/>
              <a:t>‹#›</a:t>
            </a:fld>
            <a:endParaRPr lang="en-US"/>
          </a:p>
        </p:txBody>
      </p:sp>
    </p:spTree>
    <p:extLst>
      <p:ext uri="{BB962C8B-B14F-4D97-AF65-F5344CB8AC3E}">
        <p14:creationId xmlns:p14="http://schemas.microsoft.com/office/powerpoint/2010/main" val="17505681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D8C63-1C95-AD19-587D-23F8EFD2CA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D4706F4-E669-3306-FEF6-684DA3D97E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70E665F-8220-F3F4-56E3-0C8A55DE872E}"/>
              </a:ext>
            </a:extLst>
          </p:cNvPr>
          <p:cNvSpPr>
            <a:spLocks noGrp="1"/>
          </p:cNvSpPr>
          <p:nvPr>
            <p:ph type="dt" sz="half" idx="10"/>
          </p:nvPr>
        </p:nvSpPr>
        <p:spPr/>
        <p:txBody>
          <a:bodyPr/>
          <a:lstStyle/>
          <a:p>
            <a:fld id="{C0A10DAB-C591-4786-A364-AD1F42FE9F14}" type="datetimeFigureOut">
              <a:rPr lang="en-US" smtClean="0"/>
              <a:t>1/26/2023</a:t>
            </a:fld>
            <a:endParaRPr lang="en-US"/>
          </a:p>
        </p:txBody>
      </p:sp>
      <p:sp>
        <p:nvSpPr>
          <p:cNvPr id="5" name="Footer Placeholder 4">
            <a:extLst>
              <a:ext uri="{FF2B5EF4-FFF2-40B4-BE49-F238E27FC236}">
                <a16:creationId xmlns:a16="http://schemas.microsoft.com/office/drawing/2014/main" id="{05EEA0F2-B095-AD37-7094-186026672F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39C277-784A-BEC4-EB08-8A60A5A586FC}"/>
              </a:ext>
            </a:extLst>
          </p:cNvPr>
          <p:cNvSpPr>
            <a:spLocks noGrp="1"/>
          </p:cNvSpPr>
          <p:nvPr>
            <p:ph type="sldNum" sz="quarter" idx="12"/>
          </p:nvPr>
        </p:nvSpPr>
        <p:spPr/>
        <p:txBody>
          <a:bodyPr/>
          <a:lstStyle/>
          <a:p>
            <a:fld id="{2621595C-2D91-4C6F-A619-79FF89B88E07}" type="slidenum">
              <a:rPr lang="en-US" smtClean="0"/>
              <a:t>‹#›</a:t>
            </a:fld>
            <a:endParaRPr lang="en-US"/>
          </a:p>
        </p:txBody>
      </p:sp>
    </p:spTree>
    <p:extLst>
      <p:ext uri="{BB962C8B-B14F-4D97-AF65-F5344CB8AC3E}">
        <p14:creationId xmlns:p14="http://schemas.microsoft.com/office/powerpoint/2010/main" val="3206109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816DA-32B4-6161-E9BF-12AC535CE76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4B5C26B-57FE-54F6-24C7-711434F7BD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38C660-D0DB-D81F-D50A-B4C4CF594BFC}"/>
              </a:ext>
            </a:extLst>
          </p:cNvPr>
          <p:cNvSpPr>
            <a:spLocks noGrp="1"/>
          </p:cNvSpPr>
          <p:nvPr>
            <p:ph type="dt" sz="half" idx="10"/>
          </p:nvPr>
        </p:nvSpPr>
        <p:spPr/>
        <p:txBody>
          <a:bodyPr/>
          <a:lstStyle/>
          <a:p>
            <a:fld id="{C0A10DAB-C591-4786-A364-AD1F42FE9F14}" type="datetimeFigureOut">
              <a:rPr lang="en-US" smtClean="0"/>
              <a:t>1/26/2023</a:t>
            </a:fld>
            <a:endParaRPr lang="en-US"/>
          </a:p>
        </p:txBody>
      </p:sp>
      <p:sp>
        <p:nvSpPr>
          <p:cNvPr id="5" name="Footer Placeholder 4">
            <a:extLst>
              <a:ext uri="{FF2B5EF4-FFF2-40B4-BE49-F238E27FC236}">
                <a16:creationId xmlns:a16="http://schemas.microsoft.com/office/drawing/2014/main" id="{97EE2F40-13D9-397D-6701-02A1AF651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9D08D5-3253-7812-569D-F4817CA4E667}"/>
              </a:ext>
            </a:extLst>
          </p:cNvPr>
          <p:cNvSpPr>
            <a:spLocks noGrp="1"/>
          </p:cNvSpPr>
          <p:nvPr>
            <p:ph type="sldNum" sz="quarter" idx="12"/>
          </p:nvPr>
        </p:nvSpPr>
        <p:spPr/>
        <p:txBody>
          <a:bodyPr/>
          <a:lstStyle/>
          <a:p>
            <a:fld id="{2621595C-2D91-4C6F-A619-79FF89B88E07}" type="slidenum">
              <a:rPr lang="en-US" smtClean="0"/>
              <a:t>‹#›</a:t>
            </a:fld>
            <a:endParaRPr lang="en-US"/>
          </a:p>
        </p:txBody>
      </p:sp>
    </p:spTree>
    <p:extLst>
      <p:ext uri="{BB962C8B-B14F-4D97-AF65-F5344CB8AC3E}">
        <p14:creationId xmlns:p14="http://schemas.microsoft.com/office/powerpoint/2010/main" val="1192864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2DE10E-91AC-8474-A329-55A61E158A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00938D-6D2B-ACD3-7EBA-4C76BDC239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B3C745-899F-0C56-81D9-4DDC46C8FA58}"/>
              </a:ext>
            </a:extLst>
          </p:cNvPr>
          <p:cNvSpPr>
            <a:spLocks noGrp="1"/>
          </p:cNvSpPr>
          <p:nvPr>
            <p:ph type="dt" sz="half" idx="10"/>
          </p:nvPr>
        </p:nvSpPr>
        <p:spPr/>
        <p:txBody>
          <a:bodyPr/>
          <a:lstStyle/>
          <a:p>
            <a:fld id="{C0A10DAB-C591-4786-A364-AD1F42FE9F14}" type="datetimeFigureOut">
              <a:rPr lang="en-US" smtClean="0"/>
              <a:t>1/26/2023</a:t>
            </a:fld>
            <a:endParaRPr lang="en-US"/>
          </a:p>
        </p:txBody>
      </p:sp>
      <p:sp>
        <p:nvSpPr>
          <p:cNvPr id="5" name="Footer Placeholder 4">
            <a:extLst>
              <a:ext uri="{FF2B5EF4-FFF2-40B4-BE49-F238E27FC236}">
                <a16:creationId xmlns:a16="http://schemas.microsoft.com/office/drawing/2014/main" id="{F0594F72-3B26-AE5F-EDD8-46976C645B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C282EC-85EA-CDE7-FB1D-649E6DE0BBDC}"/>
              </a:ext>
            </a:extLst>
          </p:cNvPr>
          <p:cNvSpPr>
            <a:spLocks noGrp="1"/>
          </p:cNvSpPr>
          <p:nvPr>
            <p:ph type="sldNum" sz="quarter" idx="12"/>
          </p:nvPr>
        </p:nvSpPr>
        <p:spPr/>
        <p:txBody>
          <a:bodyPr/>
          <a:lstStyle/>
          <a:p>
            <a:fld id="{2621595C-2D91-4C6F-A619-79FF89B88E07}" type="slidenum">
              <a:rPr lang="en-US" smtClean="0"/>
              <a:t>‹#›</a:t>
            </a:fld>
            <a:endParaRPr lang="en-US"/>
          </a:p>
        </p:txBody>
      </p:sp>
    </p:spTree>
    <p:extLst>
      <p:ext uri="{BB962C8B-B14F-4D97-AF65-F5344CB8AC3E}">
        <p14:creationId xmlns:p14="http://schemas.microsoft.com/office/powerpoint/2010/main" val="567634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A6E2E-9D6F-E85B-72A1-BC0D7450D1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A851844-F6DA-4186-820F-9043A2DDB7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D8385F-FBCE-1F5C-E531-AD7733F6A112}"/>
              </a:ext>
            </a:extLst>
          </p:cNvPr>
          <p:cNvSpPr>
            <a:spLocks noGrp="1"/>
          </p:cNvSpPr>
          <p:nvPr>
            <p:ph type="dt" sz="half" idx="10"/>
          </p:nvPr>
        </p:nvSpPr>
        <p:spPr/>
        <p:txBody>
          <a:bodyPr/>
          <a:lstStyle/>
          <a:p>
            <a:fld id="{C0A10DAB-C591-4786-A364-AD1F42FE9F14}" type="datetimeFigureOut">
              <a:rPr lang="en-US" smtClean="0"/>
              <a:t>1/26/2023</a:t>
            </a:fld>
            <a:endParaRPr lang="en-US"/>
          </a:p>
        </p:txBody>
      </p:sp>
      <p:sp>
        <p:nvSpPr>
          <p:cNvPr id="5" name="Footer Placeholder 4">
            <a:extLst>
              <a:ext uri="{FF2B5EF4-FFF2-40B4-BE49-F238E27FC236}">
                <a16:creationId xmlns:a16="http://schemas.microsoft.com/office/drawing/2014/main" id="{5B393C59-3FA0-5D8C-4DE8-DD0A07D36D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376AD2-E4E5-044D-237B-D12A319A8511}"/>
              </a:ext>
            </a:extLst>
          </p:cNvPr>
          <p:cNvSpPr>
            <a:spLocks noGrp="1"/>
          </p:cNvSpPr>
          <p:nvPr>
            <p:ph type="sldNum" sz="quarter" idx="12"/>
          </p:nvPr>
        </p:nvSpPr>
        <p:spPr/>
        <p:txBody>
          <a:bodyPr/>
          <a:lstStyle/>
          <a:p>
            <a:fld id="{2621595C-2D91-4C6F-A619-79FF89B88E07}" type="slidenum">
              <a:rPr lang="en-US" smtClean="0"/>
              <a:t>‹#›</a:t>
            </a:fld>
            <a:endParaRPr lang="en-US"/>
          </a:p>
        </p:txBody>
      </p:sp>
    </p:spTree>
    <p:extLst>
      <p:ext uri="{BB962C8B-B14F-4D97-AF65-F5344CB8AC3E}">
        <p14:creationId xmlns:p14="http://schemas.microsoft.com/office/powerpoint/2010/main" val="2129891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38F1F-0525-ECB7-A790-5AAA39C128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83FF9D8-890D-D296-E8A4-53E3B5D664B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28BBC0-0F5D-CE3E-09E0-1092D5AE3825}"/>
              </a:ext>
            </a:extLst>
          </p:cNvPr>
          <p:cNvSpPr>
            <a:spLocks noGrp="1"/>
          </p:cNvSpPr>
          <p:nvPr>
            <p:ph type="dt" sz="half" idx="10"/>
          </p:nvPr>
        </p:nvSpPr>
        <p:spPr/>
        <p:txBody>
          <a:bodyPr/>
          <a:lstStyle/>
          <a:p>
            <a:fld id="{C0A10DAB-C591-4786-A364-AD1F42FE9F14}" type="datetimeFigureOut">
              <a:rPr lang="en-US" smtClean="0"/>
              <a:t>1/26/2023</a:t>
            </a:fld>
            <a:endParaRPr lang="en-US"/>
          </a:p>
        </p:txBody>
      </p:sp>
      <p:sp>
        <p:nvSpPr>
          <p:cNvPr id="5" name="Footer Placeholder 4">
            <a:extLst>
              <a:ext uri="{FF2B5EF4-FFF2-40B4-BE49-F238E27FC236}">
                <a16:creationId xmlns:a16="http://schemas.microsoft.com/office/drawing/2014/main" id="{961F5AD2-6E8D-880F-F7E5-CDA39D426A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E14D5E-66E5-EEE9-F0D8-B41D34657A65}"/>
              </a:ext>
            </a:extLst>
          </p:cNvPr>
          <p:cNvSpPr>
            <a:spLocks noGrp="1"/>
          </p:cNvSpPr>
          <p:nvPr>
            <p:ph type="sldNum" sz="quarter" idx="12"/>
          </p:nvPr>
        </p:nvSpPr>
        <p:spPr/>
        <p:txBody>
          <a:bodyPr/>
          <a:lstStyle/>
          <a:p>
            <a:fld id="{2621595C-2D91-4C6F-A619-79FF89B88E07}" type="slidenum">
              <a:rPr lang="en-US" smtClean="0"/>
              <a:t>‹#›</a:t>
            </a:fld>
            <a:endParaRPr lang="en-US"/>
          </a:p>
        </p:txBody>
      </p:sp>
    </p:spTree>
    <p:extLst>
      <p:ext uri="{BB962C8B-B14F-4D97-AF65-F5344CB8AC3E}">
        <p14:creationId xmlns:p14="http://schemas.microsoft.com/office/powerpoint/2010/main" val="199364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7E7E3-A277-4B26-CD0F-A024FC6CBB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9AF771-9E3F-EEC2-ED03-52C79F7BEB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929965-C56C-6DF8-1A78-D5C2C967DF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C4159D-9CBB-6D36-3262-01EC28DCE12E}"/>
              </a:ext>
            </a:extLst>
          </p:cNvPr>
          <p:cNvSpPr>
            <a:spLocks noGrp="1"/>
          </p:cNvSpPr>
          <p:nvPr>
            <p:ph type="dt" sz="half" idx="10"/>
          </p:nvPr>
        </p:nvSpPr>
        <p:spPr/>
        <p:txBody>
          <a:bodyPr/>
          <a:lstStyle/>
          <a:p>
            <a:fld id="{C0A10DAB-C591-4786-A364-AD1F42FE9F14}" type="datetimeFigureOut">
              <a:rPr lang="en-US" smtClean="0"/>
              <a:t>1/26/2023</a:t>
            </a:fld>
            <a:endParaRPr lang="en-US"/>
          </a:p>
        </p:txBody>
      </p:sp>
      <p:sp>
        <p:nvSpPr>
          <p:cNvPr id="6" name="Footer Placeholder 5">
            <a:extLst>
              <a:ext uri="{FF2B5EF4-FFF2-40B4-BE49-F238E27FC236}">
                <a16:creationId xmlns:a16="http://schemas.microsoft.com/office/drawing/2014/main" id="{23B7D372-FC1E-9C5F-7A0F-A0FA9BBA8C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569DAC-61E7-6499-016A-E26AE627EB87}"/>
              </a:ext>
            </a:extLst>
          </p:cNvPr>
          <p:cNvSpPr>
            <a:spLocks noGrp="1"/>
          </p:cNvSpPr>
          <p:nvPr>
            <p:ph type="sldNum" sz="quarter" idx="12"/>
          </p:nvPr>
        </p:nvSpPr>
        <p:spPr/>
        <p:txBody>
          <a:bodyPr/>
          <a:lstStyle/>
          <a:p>
            <a:fld id="{2621595C-2D91-4C6F-A619-79FF89B88E07}" type="slidenum">
              <a:rPr lang="en-US" smtClean="0"/>
              <a:t>‹#›</a:t>
            </a:fld>
            <a:endParaRPr lang="en-US"/>
          </a:p>
        </p:txBody>
      </p:sp>
    </p:spTree>
    <p:extLst>
      <p:ext uri="{BB962C8B-B14F-4D97-AF65-F5344CB8AC3E}">
        <p14:creationId xmlns:p14="http://schemas.microsoft.com/office/powerpoint/2010/main" val="2652621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15BED-E8BE-1CB9-5C70-9F5AA692447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60D993-D639-C9D6-5AAE-833E279637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065EB1-6E51-83E4-FFDD-EA70DBBDC6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3CF28DF-C54F-6997-6A46-A67769C51B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F40957D-F66E-3F35-5A47-896690F566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3B7E7A-3EAB-DE49-3E87-56645CA1BFA5}"/>
              </a:ext>
            </a:extLst>
          </p:cNvPr>
          <p:cNvSpPr>
            <a:spLocks noGrp="1"/>
          </p:cNvSpPr>
          <p:nvPr>
            <p:ph type="dt" sz="half" idx="10"/>
          </p:nvPr>
        </p:nvSpPr>
        <p:spPr/>
        <p:txBody>
          <a:bodyPr/>
          <a:lstStyle/>
          <a:p>
            <a:fld id="{C0A10DAB-C591-4786-A364-AD1F42FE9F14}" type="datetimeFigureOut">
              <a:rPr lang="en-US" smtClean="0"/>
              <a:t>1/26/2023</a:t>
            </a:fld>
            <a:endParaRPr lang="en-US"/>
          </a:p>
        </p:txBody>
      </p:sp>
      <p:sp>
        <p:nvSpPr>
          <p:cNvPr id="8" name="Footer Placeholder 7">
            <a:extLst>
              <a:ext uri="{FF2B5EF4-FFF2-40B4-BE49-F238E27FC236}">
                <a16:creationId xmlns:a16="http://schemas.microsoft.com/office/drawing/2014/main" id="{68021F15-96DD-62F6-25F3-2F98BC6E42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D2B10E9-6DB2-5C41-4B47-5A4A39E33657}"/>
              </a:ext>
            </a:extLst>
          </p:cNvPr>
          <p:cNvSpPr>
            <a:spLocks noGrp="1"/>
          </p:cNvSpPr>
          <p:nvPr>
            <p:ph type="sldNum" sz="quarter" idx="12"/>
          </p:nvPr>
        </p:nvSpPr>
        <p:spPr/>
        <p:txBody>
          <a:bodyPr/>
          <a:lstStyle/>
          <a:p>
            <a:fld id="{2621595C-2D91-4C6F-A619-79FF89B88E07}" type="slidenum">
              <a:rPr lang="en-US" smtClean="0"/>
              <a:t>‹#›</a:t>
            </a:fld>
            <a:endParaRPr lang="en-US"/>
          </a:p>
        </p:txBody>
      </p:sp>
    </p:spTree>
    <p:extLst>
      <p:ext uri="{BB962C8B-B14F-4D97-AF65-F5344CB8AC3E}">
        <p14:creationId xmlns:p14="http://schemas.microsoft.com/office/powerpoint/2010/main" val="3110507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16175-0F8A-5567-DC7A-F28D474887C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43EEFEC-B3E7-38A6-525A-8FDDE5F0C68B}"/>
              </a:ext>
            </a:extLst>
          </p:cNvPr>
          <p:cNvSpPr>
            <a:spLocks noGrp="1"/>
          </p:cNvSpPr>
          <p:nvPr>
            <p:ph type="dt" sz="half" idx="10"/>
          </p:nvPr>
        </p:nvSpPr>
        <p:spPr/>
        <p:txBody>
          <a:bodyPr/>
          <a:lstStyle/>
          <a:p>
            <a:fld id="{C0A10DAB-C591-4786-A364-AD1F42FE9F14}" type="datetimeFigureOut">
              <a:rPr lang="en-US" smtClean="0"/>
              <a:t>1/26/2023</a:t>
            </a:fld>
            <a:endParaRPr lang="en-US"/>
          </a:p>
        </p:txBody>
      </p:sp>
      <p:sp>
        <p:nvSpPr>
          <p:cNvPr id="4" name="Footer Placeholder 3">
            <a:extLst>
              <a:ext uri="{FF2B5EF4-FFF2-40B4-BE49-F238E27FC236}">
                <a16:creationId xmlns:a16="http://schemas.microsoft.com/office/drawing/2014/main" id="{EBCC4380-17A2-450C-7772-8F891ABE49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2B61DFD-91A2-2B8C-0C52-BE8B7EECC213}"/>
              </a:ext>
            </a:extLst>
          </p:cNvPr>
          <p:cNvSpPr>
            <a:spLocks noGrp="1"/>
          </p:cNvSpPr>
          <p:nvPr>
            <p:ph type="sldNum" sz="quarter" idx="12"/>
          </p:nvPr>
        </p:nvSpPr>
        <p:spPr/>
        <p:txBody>
          <a:bodyPr/>
          <a:lstStyle/>
          <a:p>
            <a:fld id="{2621595C-2D91-4C6F-A619-79FF89B88E07}" type="slidenum">
              <a:rPr lang="en-US" smtClean="0"/>
              <a:t>‹#›</a:t>
            </a:fld>
            <a:endParaRPr lang="en-US"/>
          </a:p>
        </p:txBody>
      </p:sp>
    </p:spTree>
    <p:extLst>
      <p:ext uri="{BB962C8B-B14F-4D97-AF65-F5344CB8AC3E}">
        <p14:creationId xmlns:p14="http://schemas.microsoft.com/office/powerpoint/2010/main" val="1369250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417898-8F67-E8AB-DD75-65BA80E8B110}"/>
              </a:ext>
            </a:extLst>
          </p:cNvPr>
          <p:cNvSpPr>
            <a:spLocks noGrp="1"/>
          </p:cNvSpPr>
          <p:nvPr>
            <p:ph type="dt" sz="half" idx="10"/>
          </p:nvPr>
        </p:nvSpPr>
        <p:spPr/>
        <p:txBody>
          <a:bodyPr/>
          <a:lstStyle/>
          <a:p>
            <a:fld id="{C0A10DAB-C591-4786-A364-AD1F42FE9F14}" type="datetimeFigureOut">
              <a:rPr lang="en-US" smtClean="0"/>
              <a:t>1/26/2023</a:t>
            </a:fld>
            <a:endParaRPr lang="en-US"/>
          </a:p>
        </p:txBody>
      </p:sp>
      <p:sp>
        <p:nvSpPr>
          <p:cNvPr id="3" name="Footer Placeholder 2">
            <a:extLst>
              <a:ext uri="{FF2B5EF4-FFF2-40B4-BE49-F238E27FC236}">
                <a16:creationId xmlns:a16="http://schemas.microsoft.com/office/drawing/2014/main" id="{A2BB2B99-1B9B-2447-988A-D902AD3CB89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F775E0A-2B8A-B33A-1FA3-A9DEAA41E4BB}"/>
              </a:ext>
            </a:extLst>
          </p:cNvPr>
          <p:cNvSpPr>
            <a:spLocks noGrp="1"/>
          </p:cNvSpPr>
          <p:nvPr>
            <p:ph type="sldNum" sz="quarter" idx="12"/>
          </p:nvPr>
        </p:nvSpPr>
        <p:spPr/>
        <p:txBody>
          <a:bodyPr/>
          <a:lstStyle/>
          <a:p>
            <a:fld id="{2621595C-2D91-4C6F-A619-79FF89B88E07}" type="slidenum">
              <a:rPr lang="en-US" smtClean="0"/>
              <a:t>‹#›</a:t>
            </a:fld>
            <a:endParaRPr lang="en-US"/>
          </a:p>
        </p:txBody>
      </p:sp>
    </p:spTree>
    <p:extLst>
      <p:ext uri="{BB962C8B-B14F-4D97-AF65-F5344CB8AC3E}">
        <p14:creationId xmlns:p14="http://schemas.microsoft.com/office/powerpoint/2010/main" val="2964090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BB64C-EFF6-DF67-3614-0BBE7103BB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B9BA18-0C86-182B-20B1-779CC98188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02D268-827C-24E8-7471-8ABAD676A0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A5569B-1FA4-9E03-7297-578999FAAEB8}"/>
              </a:ext>
            </a:extLst>
          </p:cNvPr>
          <p:cNvSpPr>
            <a:spLocks noGrp="1"/>
          </p:cNvSpPr>
          <p:nvPr>
            <p:ph type="dt" sz="half" idx="10"/>
          </p:nvPr>
        </p:nvSpPr>
        <p:spPr/>
        <p:txBody>
          <a:bodyPr/>
          <a:lstStyle/>
          <a:p>
            <a:fld id="{C0A10DAB-C591-4786-A364-AD1F42FE9F14}" type="datetimeFigureOut">
              <a:rPr lang="en-US" smtClean="0"/>
              <a:t>1/26/2023</a:t>
            </a:fld>
            <a:endParaRPr lang="en-US"/>
          </a:p>
        </p:txBody>
      </p:sp>
      <p:sp>
        <p:nvSpPr>
          <p:cNvPr id="6" name="Footer Placeholder 5">
            <a:extLst>
              <a:ext uri="{FF2B5EF4-FFF2-40B4-BE49-F238E27FC236}">
                <a16:creationId xmlns:a16="http://schemas.microsoft.com/office/drawing/2014/main" id="{C33B9255-B956-FB16-1F33-5925886ED9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F4D9F3-1575-0136-0401-97857C2AA0F7}"/>
              </a:ext>
            </a:extLst>
          </p:cNvPr>
          <p:cNvSpPr>
            <a:spLocks noGrp="1"/>
          </p:cNvSpPr>
          <p:nvPr>
            <p:ph type="sldNum" sz="quarter" idx="12"/>
          </p:nvPr>
        </p:nvSpPr>
        <p:spPr/>
        <p:txBody>
          <a:bodyPr/>
          <a:lstStyle/>
          <a:p>
            <a:fld id="{2621595C-2D91-4C6F-A619-79FF89B88E07}" type="slidenum">
              <a:rPr lang="en-US" smtClean="0"/>
              <a:t>‹#›</a:t>
            </a:fld>
            <a:endParaRPr lang="en-US"/>
          </a:p>
        </p:txBody>
      </p:sp>
    </p:spTree>
    <p:extLst>
      <p:ext uri="{BB962C8B-B14F-4D97-AF65-F5344CB8AC3E}">
        <p14:creationId xmlns:p14="http://schemas.microsoft.com/office/powerpoint/2010/main" val="2508174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8C411-C2F4-60D7-5310-2477229450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875C105-C7DE-1326-AFFD-783E18C01E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A1A7F8-D914-DAA1-65C0-EE89640A67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5341FA-F224-729C-4117-2709E5218D92}"/>
              </a:ext>
            </a:extLst>
          </p:cNvPr>
          <p:cNvSpPr>
            <a:spLocks noGrp="1"/>
          </p:cNvSpPr>
          <p:nvPr>
            <p:ph type="dt" sz="half" idx="10"/>
          </p:nvPr>
        </p:nvSpPr>
        <p:spPr/>
        <p:txBody>
          <a:bodyPr/>
          <a:lstStyle/>
          <a:p>
            <a:fld id="{C0A10DAB-C591-4786-A364-AD1F42FE9F14}" type="datetimeFigureOut">
              <a:rPr lang="en-US" smtClean="0"/>
              <a:t>1/26/2023</a:t>
            </a:fld>
            <a:endParaRPr lang="en-US"/>
          </a:p>
        </p:txBody>
      </p:sp>
      <p:sp>
        <p:nvSpPr>
          <p:cNvPr id="6" name="Footer Placeholder 5">
            <a:extLst>
              <a:ext uri="{FF2B5EF4-FFF2-40B4-BE49-F238E27FC236}">
                <a16:creationId xmlns:a16="http://schemas.microsoft.com/office/drawing/2014/main" id="{E93FD438-0455-1C08-44FF-F62719734A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ED2E71-BED7-33F5-98E0-43170E6C3692}"/>
              </a:ext>
            </a:extLst>
          </p:cNvPr>
          <p:cNvSpPr>
            <a:spLocks noGrp="1"/>
          </p:cNvSpPr>
          <p:nvPr>
            <p:ph type="sldNum" sz="quarter" idx="12"/>
          </p:nvPr>
        </p:nvSpPr>
        <p:spPr/>
        <p:txBody>
          <a:bodyPr/>
          <a:lstStyle/>
          <a:p>
            <a:fld id="{2621595C-2D91-4C6F-A619-79FF89B88E07}" type="slidenum">
              <a:rPr lang="en-US" smtClean="0"/>
              <a:t>‹#›</a:t>
            </a:fld>
            <a:endParaRPr lang="en-US"/>
          </a:p>
        </p:txBody>
      </p:sp>
    </p:spTree>
    <p:extLst>
      <p:ext uri="{BB962C8B-B14F-4D97-AF65-F5344CB8AC3E}">
        <p14:creationId xmlns:p14="http://schemas.microsoft.com/office/powerpoint/2010/main" val="365247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BD85EF-E4BF-7206-9AD7-BC28B4ACF8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2A3416A-9DAF-0642-CBC9-3825D1B489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CE7197-5C24-0CA8-2959-CD03171151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A10DAB-C591-4786-A364-AD1F42FE9F14}" type="datetimeFigureOut">
              <a:rPr lang="en-US" smtClean="0"/>
              <a:t>1/26/2023</a:t>
            </a:fld>
            <a:endParaRPr lang="en-US"/>
          </a:p>
        </p:txBody>
      </p:sp>
      <p:sp>
        <p:nvSpPr>
          <p:cNvPr id="5" name="Footer Placeholder 4">
            <a:extLst>
              <a:ext uri="{FF2B5EF4-FFF2-40B4-BE49-F238E27FC236}">
                <a16:creationId xmlns:a16="http://schemas.microsoft.com/office/drawing/2014/main" id="{B033C46F-2292-6B5F-3DF1-05F2A48451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F94D957-3906-02D0-BB9D-96F9B8F766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21595C-2D91-4C6F-A619-79FF89B88E07}" type="slidenum">
              <a:rPr lang="en-US" smtClean="0"/>
              <a:t>‹#›</a:t>
            </a:fld>
            <a:endParaRPr lang="en-US"/>
          </a:p>
        </p:txBody>
      </p:sp>
    </p:spTree>
    <p:extLst>
      <p:ext uri="{BB962C8B-B14F-4D97-AF65-F5344CB8AC3E}">
        <p14:creationId xmlns:p14="http://schemas.microsoft.com/office/powerpoint/2010/main" val="1307807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9D32F93-50AC-4C46-A5DB-291C60DDB7B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52FD52B-2F82-6934-9A25-3884E8A6C0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9303" y="1709214"/>
            <a:ext cx="9613397" cy="1033438"/>
          </a:xfrm>
          <a:prstGeom prst="rect">
            <a:avLst/>
          </a:prstGeom>
        </p:spPr>
      </p:pic>
      <p:sp>
        <p:nvSpPr>
          <p:cNvPr id="11" name="Right Triangle 10">
            <a:extLst>
              <a:ext uri="{FF2B5EF4-FFF2-40B4-BE49-F238E27FC236}">
                <a16:creationId xmlns:a16="http://schemas.microsoft.com/office/drawing/2014/main" id="{827DC2C4-B485-428A-BF4A-472D2967F47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E04B5EB-F158-4507-90DD-BD23620C7C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BB175F-7A5B-2FC9-716B-6411A867267B}"/>
              </a:ext>
            </a:extLst>
          </p:cNvPr>
          <p:cNvSpPr>
            <a:spLocks noGrp="1"/>
          </p:cNvSpPr>
          <p:nvPr>
            <p:ph type="ctrTitle"/>
          </p:nvPr>
        </p:nvSpPr>
        <p:spPr>
          <a:xfrm>
            <a:off x="1289304" y="3429000"/>
            <a:ext cx="8921672" cy="1713305"/>
          </a:xfrm>
        </p:spPr>
        <p:txBody>
          <a:bodyPr anchor="b">
            <a:normAutofit fontScale="90000"/>
          </a:bodyPr>
          <a:lstStyle/>
          <a:p>
            <a:pPr algn="l"/>
            <a:r>
              <a:rPr lang="en-US" sz="8000"/>
              <a:t>The Ballmer Institute</a:t>
            </a:r>
            <a:br>
              <a:rPr lang="en-US" sz="8000"/>
            </a:br>
            <a:r>
              <a:rPr lang="en-US" sz="4400"/>
              <a:t>for Children’s Behavioral Health</a:t>
            </a:r>
            <a:endParaRPr lang="en-US" sz="8000"/>
          </a:p>
        </p:txBody>
      </p:sp>
      <p:sp>
        <p:nvSpPr>
          <p:cNvPr id="3" name="Subtitle 2">
            <a:extLst>
              <a:ext uri="{FF2B5EF4-FFF2-40B4-BE49-F238E27FC236}">
                <a16:creationId xmlns:a16="http://schemas.microsoft.com/office/drawing/2014/main" id="{B0F8264B-2AAE-95AF-2EA8-E5873CB36155}"/>
              </a:ext>
            </a:extLst>
          </p:cNvPr>
          <p:cNvSpPr>
            <a:spLocks noGrp="1"/>
          </p:cNvSpPr>
          <p:nvPr>
            <p:ph type="subTitle" idx="1"/>
          </p:nvPr>
        </p:nvSpPr>
        <p:spPr>
          <a:xfrm>
            <a:off x="1289303" y="5142305"/>
            <a:ext cx="7321298" cy="753165"/>
          </a:xfrm>
        </p:spPr>
        <p:txBody>
          <a:bodyPr anchor="t">
            <a:normAutofit/>
          </a:bodyPr>
          <a:lstStyle/>
          <a:p>
            <a:pPr algn="l"/>
            <a:r>
              <a:rPr lang="en-US"/>
              <a:t>Tuition and Fee Proposal 2023-24</a:t>
            </a:r>
          </a:p>
        </p:txBody>
      </p:sp>
    </p:spTree>
    <p:extLst>
      <p:ext uri="{BB962C8B-B14F-4D97-AF65-F5344CB8AC3E}">
        <p14:creationId xmlns:p14="http://schemas.microsoft.com/office/powerpoint/2010/main" val="37893119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DFC36-04B2-94B5-C6D4-F12A03A9290A}"/>
              </a:ext>
            </a:extLst>
          </p:cNvPr>
          <p:cNvSpPr>
            <a:spLocks noGrp="1"/>
          </p:cNvSpPr>
          <p:nvPr>
            <p:ph type="title"/>
          </p:nvPr>
        </p:nvSpPr>
        <p:spPr>
          <a:xfrm>
            <a:off x="838200" y="365126"/>
            <a:ext cx="5340605" cy="1146176"/>
          </a:xfrm>
        </p:spPr>
        <p:txBody>
          <a:bodyPr>
            <a:normAutofit/>
          </a:bodyPr>
          <a:lstStyle/>
          <a:p>
            <a:r>
              <a:rPr lang="en-US" sz="3700"/>
              <a:t>Graduate Microcredential</a:t>
            </a:r>
          </a:p>
        </p:txBody>
      </p:sp>
      <p:sp>
        <p:nvSpPr>
          <p:cNvPr id="21" name="Freeform: Shape 20">
            <a:extLst>
              <a:ext uri="{FF2B5EF4-FFF2-40B4-BE49-F238E27FC236}">
                <a16:creationId xmlns:a16="http://schemas.microsoft.com/office/drawing/2014/main" id="{05C7EBC3-4672-4DAB-81C2-58661FAFAE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78805" y="-2"/>
            <a:ext cx="6013194" cy="1511304"/>
          </a:xfrm>
          <a:custGeom>
            <a:avLst/>
            <a:gdLst>
              <a:gd name="connsiteX0" fmla="*/ 4545473 w 6013194"/>
              <a:gd name="connsiteY0" fmla="*/ 0 h 1511304"/>
              <a:gd name="connsiteX1" fmla="*/ 6013194 w 6013194"/>
              <a:gd name="connsiteY1" fmla="*/ 0 h 1511304"/>
              <a:gd name="connsiteX2" fmla="*/ 6013194 w 6013194"/>
              <a:gd name="connsiteY2" fmla="*/ 1508760 h 1511304"/>
              <a:gd name="connsiteX3" fmla="*/ 4545474 w 6013194"/>
              <a:gd name="connsiteY3" fmla="*/ 1508760 h 1511304"/>
              <a:gd name="connsiteX4" fmla="*/ 4545474 w 6013194"/>
              <a:gd name="connsiteY4" fmla="*/ 1511304 h 1511304"/>
              <a:gd name="connsiteX5" fmla="*/ 0 w 6013194"/>
              <a:gd name="connsiteY5" fmla="*/ 1511304 h 1511304"/>
              <a:gd name="connsiteX6" fmla="*/ 697617 w 6013194"/>
              <a:gd name="connsiteY6" fmla="*/ 3 h 1511304"/>
              <a:gd name="connsiteX7" fmla="*/ 4545473 w 6013194"/>
              <a:gd name="connsiteY7" fmla="*/ 3 h 1511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13194" h="1511304">
                <a:moveTo>
                  <a:pt x="4545473" y="0"/>
                </a:moveTo>
                <a:lnTo>
                  <a:pt x="6013194" y="0"/>
                </a:lnTo>
                <a:lnTo>
                  <a:pt x="6013194" y="1508760"/>
                </a:lnTo>
                <a:lnTo>
                  <a:pt x="4545474" y="1508760"/>
                </a:lnTo>
                <a:lnTo>
                  <a:pt x="4545474" y="1511304"/>
                </a:lnTo>
                <a:lnTo>
                  <a:pt x="0" y="1511304"/>
                </a:lnTo>
                <a:lnTo>
                  <a:pt x="697617" y="3"/>
                </a:lnTo>
                <a:lnTo>
                  <a:pt x="4545473" y="3"/>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40BF962F-4C6F-461E-86F2-C43F56CC939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80797" y="1690688"/>
            <a:ext cx="8711202" cy="5167312"/>
          </a:xfrm>
          <a:custGeom>
            <a:avLst/>
            <a:gdLst>
              <a:gd name="connsiteX0" fmla="*/ 0 w 8711202"/>
              <a:gd name="connsiteY0" fmla="*/ 0 h 5167312"/>
              <a:gd name="connsiteX1" fmla="*/ 7243482 w 8711202"/>
              <a:gd name="connsiteY1" fmla="*/ 0 h 5167312"/>
              <a:gd name="connsiteX2" fmla="*/ 8711202 w 8711202"/>
              <a:gd name="connsiteY2" fmla="*/ 0 h 5167312"/>
              <a:gd name="connsiteX3" fmla="*/ 8711202 w 8711202"/>
              <a:gd name="connsiteY3" fmla="*/ 5167312 h 5167312"/>
              <a:gd name="connsiteX4" fmla="*/ 7243482 w 8711202"/>
              <a:gd name="connsiteY4" fmla="*/ 5167312 h 5167312"/>
              <a:gd name="connsiteX5" fmla="*/ 221324 w 8711202"/>
              <a:gd name="connsiteY5" fmla="*/ 5167312 h 5167312"/>
              <a:gd name="connsiteX6" fmla="*/ 2615203 w 8711202"/>
              <a:gd name="connsiteY6" fmla="*/ 952 h 5167312"/>
              <a:gd name="connsiteX7" fmla="*/ 0 w 8711202"/>
              <a:gd name="connsiteY7" fmla="*/ 952 h 5167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1202" h="5167312">
                <a:moveTo>
                  <a:pt x="0" y="0"/>
                </a:moveTo>
                <a:lnTo>
                  <a:pt x="7243482" y="0"/>
                </a:lnTo>
                <a:lnTo>
                  <a:pt x="8711202" y="0"/>
                </a:lnTo>
                <a:lnTo>
                  <a:pt x="8711202" y="5167312"/>
                </a:lnTo>
                <a:lnTo>
                  <a:pt x="7243482" y="5167312"/>
                </a:lnTo>
                <a:lnTo>
                  <a:pt x="221324" y="5167312"/>
                </a:lnTo>
                <a:lnTo>
                  <a:pt x="2615203" y="952"/>
                </a:lnTo>
                <a:lnTo>
                  <a:pt x="0" y="952"/>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2E94A4F7-38E4-45EA-8E2E-CE1B5766B4F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5931454" cy="5166360"/>
          </a:xfrm>
          <a:custGeom>
            <a:avLst/>
            <a:gdLst>
              <a:gd name="connsiteX0" fmla="*/ 0 w 5931454"/>
              <a:gd name="connsiteY0" fmla="*/ 0 h 5166360"/>
              <a:gd name="connsiteX1" fmla="*/ 5931454 w 5931454"/>
              <a:gd name="connsiteY1" fmla="*/ 0 h 5166360"/>
              <a:gd name="connsiteX2" fmla="*/ 3537575 w 5931454"/>
              <a:gd name="connsiteY2" fmla="*/ 5166360 h 5166360"/>
              <a:gd name="connsiteX3" fmla="*/ 0 w 5931454"/>
              <a:gd name="connsiteY3" fmla="*/ 5166360 h 5166360"/>
            </a:gdLst>
            <a:ahLst/>
            <a:cxnLst>
              <a:cxn ang="0">
                <a:pos x="connsiteX0" y="connsiteY0"/>
              </a:cxn>
              <a:cxn ang="0">
                <a:pos x="connsiteX1" y="connsiteY1"/>
              </a:cxn>
              <a:cxn ang="0">
                <a:pos x="connsiteX2" y="connsiteY2"/>
              </a:cxn>
              <a:cxn ang="0">
                <a:pos x="connsiteX3" y="connsiteY3"/>
              </a:cxn>
            </a:cxnLst>
            <a:rect l="l" t="t" r="r" b="b"/>
            <a:pathLst>
              <a:path w="5931454" h="5166360">
                <a:moveTo>
                  <a:pt x="0" y="0"/>
                </a:moveTo>
                <a:lnTo>
                  <a:pt x="5931454" y="0"/>
                </a:lnTo>
                <a:lnTo>
                  <a:pt x="3537575" y="5166360"/>
                </a:lnTo>
                <a:lnTo>
                  <a:pt x="0" y="5166360"/>
                </a:lnTo>
                <a:close/>
              </a:path>
            </a:pathLst>
          </a:custGeom>
          <a:solidFill>
            <a:srgbClr val="30303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1F375651-DA43-5EEE-9F15-F2241D7102DF}"/>
              </a:ext>
            </a:extLst>
          </p:cNvPr>
          <p:cNvSpPr>
            <a:spLocks noGrp="1"/>
          </p:cNvSpPr>
          <p:nvPr>
            <p:ph idx="1"/>
          </p:nvPr>
        </p:nvSpPr>
        <p:spPr>
          <a:xfrm>
            <a:off x="342132" y="2132375"/>
            <a:ext cx="3603171" cy="3639684"/>
          </a:xfrm>
        </p:spPr>
        <p:txBody>
          <a:bodyPr anchor="ctr">
            <a:normAutofit/>
          </a:bodyPr>
          <a:lstStyle/>
          <a:p>
            <a:r>
              <a:rPr lang="en-US" sz="2000" dirty="0">
                <a:solidFill>
                  <a:schemeClr val="bg1"/>
                </a:solidFill>
                <a:ea typeface="+mn-lt"/>
                <a:cs typeface="+mn-lt"/>
              </a:rPr>
              <a:t>Distance Delivered</a:t>
            </a:r>
            <a:endParaRPr lang="en-US" dirty="0">
              <a:solidFill>
                <a:schemeClr val="bg1"/>
              </a:solidFill>
              <a:ea typeface="+mn-lt"/>
              <a:cs typeface="+mn-lt"/>
            </a:endParaRPr>
          </a:p>
          <a:p>
            <a:r>
              <a:rPr lang="en-US" sz="2000" dirty="0">
                <a:solidFill>
                  <a:schemeClr val="bg1"/>
                </a:solidFill>
                <a:ea typeface="+mn-lt"/>
                <a:cs typeface="+mn-lt"/>
              </a:rPr>
              <a:t>This will be the first offering of the program through the Division of Graduate Studies</a:t>
            </a:r>
            <a:endParaRPr lang="en-US" dirty="0">
              <a:solidFill>
                <a:schemeClr val="bg1"/>
              </a:solidFill>
              <a:ea typeface="+mn-lt"/>
              <a:cs typeface="+mn-lt"/>
            </a:endParaRPr>
          </a:p>
          <a:p>
            <a:r>
              <a:rPr lang="en-US" sz="2000" dirty="0">
                <a:solidFill>
                  <a:schemeClr val="bg1"/>
                </a:solidFill>
                <a:ea typeface="+mn-lt"/>
                <a:cs typeface="+mn-lt"/>
              </a:rPr>
              <a:t>Courses are transferrable</a:t>
            </a:r>
            <a:endParaRPr lang="en-US" dirty="0">
              <a:solidFill>
                <a:schemeClr val="bg1"/>
              </a:solidFill>
              <a:ea typeface="+mn-lt"/>
              <a:cs typeface="+mn-lt"/>
            </a:endParaRPr>
          </a:p>
          <a:p>
            <a:r>
              <a:rPr lang="en-US" sz="2000" dirty="0">
                <a:solidFill>
                  <a:schemeClr val="bg1"/>
                </a:solidFill>
                <a:ea typeface="+mn-lt"/>
                <a:cs typeface="+mn-lt"/>
              </a:rPr>
              <a:t>Currently offered through CPE at a flat rate of $8,000</a:t>
            </a:r>
            <a:endParaRPr lang="en-US">
              <a:solidFill>
                <a:schemeClr val="bg1"/>
              </a:solidFill>
              <a:cs typeface="Calibri"/>
            </a:endParaRPr>
          </a:p>
          <a:p>
            <a:pPr marL="0" indent="0">
              <a:buNone/>
            </a:pPr>
            <a:endParaRPr lang="en-US" sz="2000">
              <a:solidFill>
                <a:srgbClr val="FFFFFF"/>
              </a:solidFill>
              <a:cs typeface="Calibri"/>
            </a:endParaRPr>
          </a:p>
          <a:p>
            <a:endParaRPr lang="en-US" sz="2000">
              <a:solidFill>
                <a:srgbClr val="FFFFFF"/>
              </a:solidFill>
              <a:cs typeface="Calibri"/>
            </a:endParaRPr>
          </a:p>
        </p:txBody>
      </p:sp>
      <p:pic>
        <p:nvPicPr>
          <p:cNvPr id="4" name="Picture 3">
            <a:extLst>
              <a:ext uri="{FF2B5EF4-FFF2-40B4-BE49-F238E27FC236}">
                <a16:creationId xmlns:a16="http://schemas.microsoft.com/office/drawing/2014/main" id="{EDBF32D1-E503-0678-63A5-787AD387A9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26895" y="6160857"/>
            <a:ext cx="5170711" cy="555850"/>
          </a:xfrm>
          <a:custGeom>
            <a:avLst/>
            <a:gdLst/>
            <a:ahLst/>
            <a:cxnLst/>
            <a:rect l="l" t="t" r="r" b="b"/>
            <a:pathLst>
              <a:path w="4636009" h="5032375">
                <a:moveTo>
                  <a:pt x="0" y="0"/>
                </a:moveTo>
                <a:lnTo>
                  <a:pt x="4636009" y="0"/>
                </a:lnTo>
                <a:lnTo>
                  <a:pt x="4636009" y="5032375"/>
                </a:lnTo>
                <a:lnTo>
                  <a:pt x="0" y="5032375"/>
                </a:lnTo>
                <a:close/>
              </a:path>
            </a:pathLst>
          </a:custGeom>
        </p:spPr>
      </p:pic>
      <p:sp>
        <p:nvSpPr>
          <p:cNvPr id="5" name="TextBox 4">
            <a:extLst>
              <a:ext uri="{FF2B5EF4-FFF2-40B4-BE49-F238E27FC236}">
                <a16:creationId xmlns:a16="http://schemas.microsoft.com/office/drawing/2014/main" id="{5CF4A7E8-03EB-8A32-661D-902211A20722}"/>
              </a:ext>
            </a:extLst>
          </p:cNvPr>
          <p:cNvSpPr txBox="1"/>
          <p:nvPr/>
        </p:nvSpPr>
        <p:spPr>
          <a:xfrm>
            <a:off x="6883571" y="536980"/>
            <a:ext cx="3794656" cy="6617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700">
                <a:latin typeface="Calibri Light"/>
                <a:cs typeface="Calibri Light"/>
              </a:rPr>
              <a:t>(pending</a:t>
            </a:r>
            <a:r>
              <a:rPr lang="en-US" sz="3700">
                <a:latin typeface="+mj-lt"/>
                <a:ea typeface="+mj-ea"/>
                <a:cs typeface="+mj-cs"/>
              </a:rPr>
              <a:t> approval)</a:t>
            </a:r>
          </a:p>
        </p:txBody>
      </p:sp>
      <p:sp>
        <p:nvSpPr>
          <p:cNvPr id="6" name="TextBox 5">
            <a:extLst>
              <a:ext uri="{FF2B5EF4-FFF2-40B4-BE49-F238E27FC236}">
                <a16:creationId xmlns:a16="http://schemas.microsoft.com/office/drawing/2014/main" id="{DD81E25C-3479-179F-9738-DD227638811F}"/>
              </a:ext>
            </a:extLst>
          </p:cNvPr>
          <p:cNvSpPr txBox="1"/>
          <p:nvPr/>
        </p:nvSpPr>
        <p:spPr>
          <a:xfrm>
            <a:off x="6474443" y="2280885"/>
            <a:ext cx="5144778"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ea typeface="+mn-lt"/>
                <a:cs typeface="+mn-lt"/>
              </a:rPr>
              <a:t>Fall Term Course</a:t>
            </a:r>
          </a:p>
          <a:p>
            <a:r>
              <a:rPr lang="en-US">
                <a:ea typeface="+mn-lt"/>
                <a:cs typeface="+mn-lt"/>
              </a:rPr>
              <a:t>BEHT 621 Teaching Self-Regulation in Childhood and Adolescence</a:t>
            </a:r>
            <a:endParaRPr lang="en-US">
              <a:cs typeface="Calibri"/>
            </a:endParaRPr>
          </a:p>
          <a:p>
            <a:endParaRPr lang="en-US">
              <a:cs typeface="Calibri"/>
            </a:endParaRPr>
          </a:p>
          <a:p>
            <a:r>
              <a:rPr lang="en-US">
                <a:ea typeface="+mn-lt"/>
                <a:cs typeface="+mn-lt"/>
              </a:rPr>
              <a:t>Winter Term Course</a:t>
            </a:r>
          </a:p>
          <a:p>
            <a:r>
              <a:rPr lang="en-US">
                <a:ea typeface="+mn-lt"/>
                <a:cs typeface="+mn-lt"/>
              </a:rPr>
              <a:t>BEHT 622 Trauma Informed Supports for Children and Adolescents</a:t>
            </a:r>
            <a:endParaRPr lang="en-US"/>
          </a:p>
          <a:p>
            <a:endParaRPr lang="en-US">
              <a:ea typeface="+mn-lt"/>
              <a:cs typeface="+mn-lt"/>
            </a:endParaRPr>
          </a:p>
          <a:p>
            <a:r>
              <a:rPr lang="en-US">
                <a:ea typeface="+mn-lt"/>
                <a:cs typeface="+mn-lt"/>
              </a:rPr>
              <a:t>Spring Term Course</a:t>
            </a:r>
          </a:p>
          <a:p>
            <a:r>
              <a:rPr lang="en-US">
                <a:ea typeface="+mn-lt"/>
                <a:cs typeface="+mn-lt"/>
              </a:rPr>
              <a:t>623 Developing and Maintaining Healthy Relationships</a:t>
            </a:r>
            <a:endParaRPr lang="en-US">
              <a:cs typeface="Calibri"/>
            </a:endParaRPr>
          </a:p>
        </p:txBody>
      </p:sp>
    </p:spTree>
    <p:extLst>
      <p:ext uri="{BB962C8B-B14F-4D97-AF65-F5344CB8AC3E}">
        <p14:creationId xmlns:p14="http://schemas.microsoft.com/office/powerpoint/2010/main" val="3194448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BF06A5-4173-45DE-87B1-0791E098A3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Back shot of a row of graduates">
            <a:extLst>
              <a:ext uri="{FF2B5EF4-FFF2-40B4-BE49-F238E27FC236}">
                <a16:creationId xmlns:a16="http://schemas.microsoft.com/office/drawing/2014/main" id="{FD964ECE-8C16-139C-A38C-79583C20E448}"/>
              </a:ext>
            </a:extLst>
          </p:cNvPr>
          <p:cNvPicPr>
            <a:picLocks noChangeAspect="1"/>
          </p:cNvPicPr>
          <p:nvPr/>
        </p:nvPicPr>
        <p:blipFill rotWithShape="1">
          <a:blip r:embed="rId2"/>
          <a:srcRect l="10216" r="19210" b="-1"/>
          <a:stretch/>
        </p:blipFill>
        <p:spPr>
          <a:xfrm>
            <a:off x="6728728" y="1690688"/>
            <a:ext cx="5463273" cy="5167312"/>
          </a:xfrm>
          <a:custGeom>
            <a:avLst/>
            <a:gdLst/>
            <a:ahLst/>
            <a:cxnLst/>
            <a:rect l="l" t="t" r="r" b="b"/>
            <a:pathLst>
              <a:path w="5463273" h="5167312">
                <a:moveTo>
                  <a:pt x="2391664" y="0"/>
                </a:moveTo>
                <a:lnTo>
                  <a:pt x="2729598" y="0"/>
                </a:lnTo>
                <a:lnTo>
                  <a:pt x="3668014" y="0"/>
                </a:lnTo>
                <a:lnTo>
                  <a:pt x="5463273" y="0"/>
                </a:lnTo>
                <a:lnTo>
                  <a:pt x="5463273" y="5167310"/>
                </a:lnTo>
                <a:lnTo>
                  <a:pt x="3668014" y="5167310"/>
                </a:lnTo>
                <a:lnTo>
                  <a:pt x="3668014" y="5167312"/>
                </a:lnTo>
                <a:lnTo>
                  <a:pt x="0" y="5167312"/>
                </a:lnTo>
                <a:lnTo>
                  <a:pt x="2393879" y="952"/>
                </a:lnTo>
                <a:lnTo>
                  <a:pt x="2391664" y="952"/>
                </a:lnTo>
                <a:close/>
              </a:path>
            </a:pathLst>
          </a:custGeom>
        </p:spPr>
      </p:pic>
      <p:sp>
        <p:nvSpPr>
          <p:cNvPr id="11" name="Freeform: Shape 10">
            <a:extLst>
              <a:ext uri="{FF2B5EF4-FFF2-40B4-BE49-F238E27FC236}">
                <a16:creationId xmlns:a16="http://schemas.microsoft.com/office/drawing/2014/main" id="{581DAA37-DAFB-47C9-9EE7-11C030BEC8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0688"/>
            <a:ext cx="8958061" cy="5167312"/>
          </a:xfrm>
          <a:custGeom>
            <a:avLst/>
            <a:gdLst>
              <a:gd name="connsiteX0" fmla="*/ 0 w 8958061"/>
              <a:gd name="connsiteY0" fmla="*/ 0 h 5167312"/>
              <a:gd name="connsiteX1" fmla="*/ 7885684 w 8958061"/>
              <a:gd name="connsiteY1" fmla="*/ 0 h 5167312"/>
              <a:gd name="connsiteX2" fmla="*/ 7884964 w 8958061"/>
              <a:gd name="connsiteY2" fmla="*/ 952 h 5167312"/>
              <a:gd name="connsiteX3" fmla="*/ 8958061 w 8958061"/>
              <a:gd name="connsiteY3" fmla="*/ 952 h 5167312"/>
              <a:gd name="connsiteX4" fmla="*/ 6564182 w 8958061"/>
              <a:gd name="connsiteY4" fmla="*/ 5167312 h 5167312"/>
              <a:gd name="connsiteX5" fmla="*/ 3026607 w 8958061"/>
              <a:gd name="connsiteY5" fmla="*/ 5167312 h 5167312"/>
              <a:gd name="connsiteX6" fmla="*/ 3026607 w 8958061"/>
              <a:gd name="connsiteY6" fmla="*/ 5166360 h 5167312"/>
              <a:gd name="connsiteX7" fmla="*/ 0 w 8958061"/>
              <a:gd name="connsiteY7" fmla="*/ 5166360 h 5167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958061" h="5167312">
                <a:moveTo>
                  <a:pt x="0" y="0"/>
                </a:moveTo>
                <a:lnTo>
                  <a:pt x="7885684" y="0"/>
                </a:lnTo>
                <a:lnTo>
                  <a:pt x="7884964" y="952"/>
                </a:lnTo>
                <a:lnTo>
                  <a:pt x="8958061" y="952"/>
                </a:lnTo>
                <a:lnTo>
                  <a:pt x="6564182" y="5167312"/>
                </a:lnTo>
                <a:lnTo>
                  <a:pt x="3026607" y="5167312"/>
                </a:lnTo>
                <a:lnTo>
                  <a:pt x="3026607" y="5166360"/>
                </a:lnTo>
                <a:lnTo>
                  <a:pt x="0" y="5166360"/>
                </a:lnTo>
                <a:close/>
              </a:path>
            </a:pathLst>
          </a:custGeom>
          <a:solidFill>
            <a:srgbClr val="30303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37D690B-12E9-4FAB-2E43-013465C4D25E}"/>
              </a:ext>
            </a:extLst>
          </p:cNvPr>
          <p:cNvSpPr>
            <a:spLocks noGrp="1"/>
          </p:cNvSpPr>
          <p:nvPr>
            <p:ph type="title"/>
          </p:nvPr>
        </p:nvSpPr>
        <p:spPr>
          <a:xfrm>
            <a:off x="841248" y="213359"/>
            <a:ext cx="7769352" cy="1325880"/>
          </a:xfrm>
        </p:spPr>
        <p:txBody>
          <a:bodyPr anchor="ctr">
            <a:normAutofit/>
          </a:bodyPr>
          <a:lstStyle/>
          <a:p>
            <a:r>
              <a:rPr lang="en-US">
                <a:solidFill>
                  <a:schemeClr val="bg1"/>
                </a:solidFill>
              </a:rPr>
              <a:t>Peer Analysis</a:t>
            </a:r>
          </a:p>
        </p:txBody>
      </p:sp>
      <p:sp>
        <p:nvSpPr>
          <p:cNvPr id="13" name="Freeform: Shape 12">
            <a:extLst>
              <a:ext uri="{FF2B5EF4-FFF2-40B4-BE49-F238E27FC236}">
                <a16:creationId xmlns:a16="http://schemas.microsoft.com/office/drawing/2014/main" id="{F4CBD955-7E14-485C-919F-EC1D1B9BC25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5410" y="2"/>
            <a:ext cx="2986590" cy="1511301"/>
          </a:xfrm>
          <a:custGeom>
            <a:avLst/>
            <a:gdLst>
              <a:gd name="connsiteX0" fmla="*/ 697617 w 2986590"/>
              <a:gd name="connsiteY0" fmla="*/ 0 h 1511301"/>
              <a:gd name="connsiteX1" fmla="*/ 1096710 w 2986590"/>
              <a:gd name="connsiteY1" fmla="*/ 0 h 1511301"/>
              <a:gd name="connsiteX2" fmla="*/ 1191330 w 2986590"/>
              <a:gd name="connsiteY2" fmla="*/ 0 h 1511301"/>
              <a:gd name="connsiteX3" fmla="*/ 2986590 w 2986590"/>
              <a:gd name="connsiteY3" fmla="*/ 0 h 1511301"/>
              <a:gd name="connsiteX4" fmla="*/ 2986590 w 2986590"/>
              <a:gd name="connsiteY4" fmla="*/ 1511301 h 1511301"/>
              <a:gd name="connsiteX5" fmla="*/ 1191330 w 2986590"/>
              <a:gd name="connsiteY5" fmla="*/ 1511301 h 1511301"/>
              <a:gd name="connsiteX6" fmla="*/ 399093 w 2986590"/>
              <a:gd name="connsiteY6" fmla="*/ 1511301 h 1511301"/>
              <a:gd name="connsiteX7" fmla="*/ 0 w 2986590"/>
              <a:gd name="connsiteY7" fmla="*/ 1511301 h 1511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86590" h="1511301">
                <a:moveTo>
                  <a:pt x="697617" y="0"/>
                </a:moveTo>
                <a:lnTo>
                  <a:pt x="1096710" y="0"/>
                </a:lnTo>
                <a:lnTo>
                  <a:pt x="1191330" y="0"/>
                </a:lnTo>
                <a:lnTo>
                  <a:pt x="2986590" y="0"/>
                </a:lnTo>
                <a:lnTo>
                  <a:pt x="2986590" y="1511301"/>
                </a:lnTo>
                <a:lnTo>
                  <a:pt x="1191330" y="1511301"/>
                </a:lnTo>
                <a:lnTo>
                  <a:pt x="399093" y="1511301"/>
                </a:lnTo>
                <a:lnTo>
                  <a:pt x="0" y="1511301"/>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E138C494-8119-1317-9E64-B81D48FEBCC1}"/>
              </a:ext>
            </a:extLst>
          </p:cNvPr>
          <p:cNvSpPr>
            <a:spLocks noGrp="1"/>
          </p:cNvSpPr>
          <p:nvPr>
            <p:ph idx="1"/>
          </p:nvPr>
        </p:nvSpPr>
        <p:spPr>
          <a:xfrm>
            <a:off x="841248" y="2209800"/>
            <a:ext cx="5887479" cy="4010025"/>
          </a:xfrm>
        </p:spPr>
        <p:txBody>
          <a:bodyPr anchor="t">
            <a:normAutofit fontScale="92500" lnSpcReduction="10000"/>
          </a:bodyPr>
          <a:lstStyle/>
          <a:p>
            <a:r>
              <a:rPr lang="en-US" sz="2400" dirty="0">
                <a:ea typeface="+mn-lt"/>
                <a:cs typeface="+mn-lt"/>
              </a:rPr>
              <a:t>Pricing Considerations</a:t>
            </a:r>
            <a:endParaRPr lang="en-US" dirty="0">
              <a:ea typeface="+mn-lt"/>
              <a:cs typeface="+mn-lt"/>
            </a:endParaRPr>
          </a:p>
          <a:p>
            <a:pPr lvl="1"/>
            <a:r>
              <a:rPr lang="en-US" sz="2000" dirty="0">
                <a:ea typeface="+mn-lt"/>
                <a:cs typeface="+mn-lt"/>
              </a:rPr>
              <a:t>First graduate </a:t>
            </a:r>
            <a:r>
              <a:rPr lang="en-US" sz="2000" dirty="0" err="1">
                <a:ea typeface="+mn-lt"/>
                <a:cs typeface="+mn-lt"/>
              </a:rPr>
              <a:t>microcredential</a:t>
            </a:r>
            <a:r>
              <a:rPr lang="en-US" sz="2000" dirty="0">
                <a:ea typeface="+mn-lt"/>
                <a:cs typeface="+mn-lt"/>
              </a:rPr>
              <a:t> at the university </a:t>
            </a:r>
          </a:p>
          <a:p>
            <a:pPr lvl="1"/>
            <a:r>
              <a:rPr lang="en-US" sz="2400" dirty="0">
                <a:ea typeface="+mn-lt"/>
                <a:cs typeface="+mn-lt"/>
              </a:rPr>
              <a:t>Desire to keep costs aligned to current offering through CPE </a:t>
            </a:r>
            <a:endParaRPr lang="en-US" sz="2000" dirty="0">
              <a:ea typeface="+mn-lt"/>
              <a:cs typeface="+mn-lt"/>
            </a:endParaRPr>
          </a:p>
          <a:p>
            <a:r>
              <a:rPr lang="en-US" sz="2400" dirty="0">
                <a:ea typeface="+mn-lt"/>
                <a:cs typeface="+mn-lt"/>
              </a:rPr>
              <a:t>Pricing Comparisons</a:t>
            </a:r>
            <a:endParaRPr lang="en-US" dirty="0">
              <a:ea typeface="+mn-lt"/>
              <a:cs typeface="+mn-lt"/>
            </a:endParaRPr>
          </a:p>
          <a:p>
            <a:pPr lvl="1"/>
            <a:r>
              <a:rPr lang="en-US" sz="2000" dirty="0">
                <a:ea typeface="+mn-lt"/>
                <a:cs typeface="+mn-lt"/>
              </a:rPr>
              <a:t>Proposed rate is aligned with the University’s and CAS’s base graduate tuition rate of $593 in AY22-23 with a 3% increase</a:t>
            </a:r>
          </a:p>
          <a:p>
            <a:pPr lvl="1"/>
            <a:r>
              <a:rPr lang="en-US" dirty="0">
                <a:ea typeface="+mn-lt"/>
                <a:cs typeface="+mn-lt"/>
              </a:rPr>
              <a:t>Proposed</a:t>
            </a:r>
            <a:r>
              <a:rPr lang="en-US" sz="2400" dirty="0">
                <a:ea typeface="+mn-lt"/>
                <a:cs typeface="+mn-lt"/>
              </a:rPr>
              <a:t> rate matches PSYCH online in that it provides a single per credit cost for both residents and non-residents</a:t>
            </a:r>
            <a:endParaRPr lang="en-US" dirty="0">
              <a:ea typeface="+mn-lt"/>
              <a:cs typeface="+mn-lt"/>
            </a:endParaRPr>
          </a:p>
          <a:p>
            <a:pPr lvl="1"/>
            <a:r>
              <a:rPr lang="en-US" dirty="0">
                <a:ea typeface="+mn-lt"/>
                <a:cs typeface="+mn-lt"/>
              </a:rPr>
              <a:t>Proposed</a:t>
            </a:r>
            <a:r>
              <a:rPr lang="en-US" sz="2400" dirty="0">
                <a:ea typeface="+mn-lt"/>
                <a:cs typeface="+mn-lt"/>
              </a:rPr>
              <a:t> rate does not include a “step in” tuition rate for the first credit</a:t>
            </a:r>
            <a:endParaRPr lang="en-US" dirty="0">
              <a:cs typeface="Calibri" panose="020F0502020204030204"/>
            </a:endParaRPr>
          </a:p>
          <a:p>
            <a:endParaRPr lang="en-US" sz="2400" dirty="0">
              <a:solidFill>
                <a:srgbClr val="FFFFFF"/>
              </a:solidFill>
              <a:cs typeface="Calibri"/>
            </a:endParaRPr>
          </a:p>
        </p:txBody>
      </p:sp>
      <p:pic>
        <p:nvPicPr>
          <p:cNvPr id="4" name="Picture 3">
            <a:extLst>
              <a:ext uri="{FF2B5EF4-FFF2-40B4-BE49-F238E27FC236}">
                <a16:creationId xmlns:a16="http://schemas.microsoft.com/office/drawing/2014/main" id="{B2663FDE-5AEE-34EE-D805-9684F100EC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35264" y="6157519"/>
            <a:ext cx="5201789" cy="548603"/>
          </a:xfrm>
          <a:prstGeom prst="rect">
            <a:avLst/>
          </a:prstGeom>
        </p:spPr>
      </p:pic>
    </p:spTree>
    <p:extLst>
      <p:ext uri="{BB962C8B-B14F-4D97-AF65-F5344CB8AC3E}">
        <p14:creationId xmlns:p14="http://schemas.microsoft.com/office/powerpoint/2010/main" val="522406144"/>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4AF7C-01E4-FBCB-2182-D1AFB42E0461}"/>
              </a:ext>
            </a:extLst>
          </p:cNvPr>
          <p:cNvSpPr>
            <a:spLocks noGrp="1"/>
          </p:cNvSpPr>
          <p:nvPr>
            <p:ph type="title"/>
          </p:nvPr>
        </p:nvSpPr>
        <p:spPr>
          <a:xfrm>
            <a:off x="838200" y="1262747"/>
            <a:ext cx="10515600" cy="1325563"/>
          </a:xfrm>
        </p:spPr>
        <p:txBody>
          <a:bodyPr/>
          <a:lstStyle/>
          <a:p>
            <a:r>
              <a:rPr lang="en-US"/>
              <a:t>Tuition and Fee Proposal</a:t>
            </a:r>
            <a:br>
              <a:rPr lang="en-US"/>
            </a:br>
            <a:r>
              <a:rPr lang="en-US" sz="1800" i="1"/>
              <a:t>2023-24</a:t>
            </a:r>
            <a:endParaRPr lang="en-US"/>
          </a:p>
        </p:txBody>
      </p:sp>
      <p:graphicFrame>
        <p:nvGraphicFramePr>
          <p:cNvPr id="4" name="Table 4">
            <a:extLst>
              <a:ext uri="{FF2B5EF4-FFF2-40B4-BE49-F238E27FC236}">
                <a16:creationId xmlns:a16="http://schemas.microsoft.com/office/drawing/2014/main" id="{AE50BC48-FE91-94AE-F60E-B7C461281126}"/>
              </a:ext>
            </a:extLst>
          </p:cNvPr>
          <p:cNvGraphicFramePr>
            <a:graphicFrameLocks noGrp="1"/>
          </p:cNvGraphicFramePr>
          <p:nvPr>
            <p:ph idx="1"/>
            <p:extLst>
              <p:ext uri="{D42A27DB-BD31-4B8C-83A1-F6EECF244321}">
                <p14:modId xmlns:p14="http://schemas.microsoft.com/office/powerpoint/2010/main" val="3035281904"/>
              </p:ext>
            </p:extLst>
          </p:nvPr>
        </p:nvGraphicFramePr>
        <p:xfrm>
          <a:off x="838200" y="2857471"/>
          <a:ext cx="10515600" cy="741680"/>
        </p:xfrm>
        <a:graphic>
          <a:graphicData uri="http://schemas.openxmlformats.org/drawingml/2006/table">
            <a:tbl>
              <a:tblPr firstRow="1" bandRow="1">
                <a:tableStyleId>{00A15C55-8517-42AA-B614-E9B94910E393}</a:tableStyleId>
              </a:tblPr>
              <a:tblGrid>
                <a:gridCol w="3505200">
                  <a:extLst>
                    <a:ext uri="{9D8B030D-6E8A-4147-A177-3AD203B41FA5}">
                      <a16:colId xmlns:a16="http://schemas.microsoft.com/office/drawing/2014/main" val="2758478935"/>
                    </a:ext>
                  </a:extLst>
                </a:gridCol>
                <a:gridCol w="3505200">
                  <a:extLst>
                    <a:ext uri="{9D8B030D-6E8A-4147-A177-3AD203B41FA5}">
                      <a16:colId xmlns:a16="http://schemas.microsoft.com/office/drawing/2014/main" val="3854710436"/>
                    </a:ext>
                  </a:extLst>
                </a:gridCol>
                <a:gridCol w="3505200">
                  <a:extLst>
                    <a:ext uri="{9D8B030D-6E8A-4147-A177-3AD203B41FA5}">
                      <a16:colId xmlns:a16="http://schemas.microsoft.com/office/drawing/2014/main" val="1058901072"/>
                    </a:ext>
                  </a:extLst>
                </a:gridCol>
              </a:tblGrid>
              <a:tr h="370840">
                <a:tc>
                  <a:txBody>
                    <a:bodyPr/>
                    <a:lstStyle/>
                    <a:p>
                      <a:r>
                        <a:rPr lang="en-US"/>
                        <a:t>Credits</a:t>
                      </a:r>
                    </a:p>
                  </a:txBody>
                  <a:tcPr/>
                </a:tc>
                <a:tc>
                  <a:txBody>
                    <a:bodyPr/>
                    <a:lstStyle/>
                    <a:p>
                      <a:r>
                        <a:rPr lang="en-US"/>
                        <a:t>Resident</a:t>
                      </a:r>
                    </a:p>
                  </a:txBody>
                  <a:tcPr/>
                </a:tc>
                <a:tc>
                  <a:txBody>
                    <a:bodyPr/>
                    <a:lstStyle/>
                    <a:p>
                      <a:r>
                        <a:rPr lang="en-US"/>
                        <a:t>Nonresident</a:t>
                      </a:r>
                    </a:p>
                  </a:txBody>
                  <a:tcPr/>
                </a:tc>
                <a:extLst>
                  <a:ext uri="{0D108BD9-81ED-4DB2-BD59-A6C34878D82A}">
                    <a16:rowId xmlns:a16="http://schemas.microsoft.com/office/drawing/2014/main" val="82851021"/>
                  </a:ext>
                </a:extLst>
              </a:tr>
              <a:tr h="370840">
                <a:tc>
                  <a:txBody>
                    <a:bodyPr/>
                    <a:lstStyle/>
                    <a:p>
                      <a:r>
                        <a:rPr lang="en-US"/>
                        <a:t>1-18</a:t>
                      </a:r>
                    </a:p>
                  </a:txBody>
                  <a:tcPr/>
                </a:tc>
                <a:tc>
                  <a:txBody>
                    <a:bodyPr/>
                    <a:lstStyle/>
                    <a:p>
                      <a:r>
                        <a:rPr lang="en-US"/>
                        <a:t>$611 per credit</a:t>
                      </a:r>
                    </a:p>
                  </a:txBody>
                  <a:tcPr/>
                </a:tc>
                <a:tc>
                  <a:txBody>
                    <a:bodyPr/>
                    <a:lstStyle/>
                    <a:p>
                      <a:r>
                        <a:rPr lang="en-US"/>
                        <a:t>$611 per credit</a:t>
                      </a:r>
                    </a:p>
                  </a:txBody>
                  <a:tcPr/>
                </a:tc>
                <a:extLst>
                  <a:ext uri="{0D108BD9-81ED-4DB2-BD59-A6C34878D82A}">
                    <a16:rowId xmlns:a16="http://schemas.microsoft.com/office/drawing/2014/main" val="1309246507"/>
                  </a:ext>
                </a:extLst>
              </a:tr>
            </a:tbl>
          </a:graphicData>
        </a:graphic>
      </p:graphicFrame>
      <p:pic>
        <p:nvPicPr>
          <p:cNvPr id="5" name="Picture 4">
            <a:extLst>
              <a:ext uri="{FF2B5EF4-FFF2-40B4-BE49-F238E27FC236}">
                <a16:creationId xmlns:a16="http://schemas.microsoft.com/office/drawing/2014/main" id="{F2288700-9E00-9D2F-46BC-DD77E5E34D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70725" y="6182687"/>
            <a:ext cx="5322827" cy="561368"/>
          </a:xfrm>
          <a:prstGeom prst="rect">
            <a:avLst/>
          </a:prstGeom>
        </p:spPr>
      </p:pic>
    </p:spTree>
    <p:extLst>
      <p:ext uri="{BB962C8B-B14F-4D97-AF65-F5344CB8AC3E}">
        <p14:creationId xmlns:p14="http://schemas.microsoft.com/office/powerpoint/2010/main" val="957185349"/>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C5A8E-B0EF-A9A4-2AF7-C877681F47A4}"/>
              </a:ext>
            </a:extLst>
          </p:cNvPr>
          <p:cNvSpPr>
            <a:spLocks noGrp="1"/>
          </p:cNvSpPr>
          <p:nvPr>
            <p:ph type="title"/>
          </p:nvPr>
        </p:nvSpPr>
        <p:spPr>
          <a:xfrm>
            <a:off x="838200" y="365126"/>
            <a:ext cx="5340605" cy="1146176"/>
          </a:xfrm>
        </p:spPr>
        <p:txBody>
          <a:bodyPr>
            <a:normAutofit/>
          </a:bodyPr>
          <a:lstStyle/>
          <a:p>
            <a:r>
              <a:rPr lang="en-US" dirty="0"/>
              <a:t>Student Involvement</a:t>
            </a:r>
          </a:p>
        </p:txBody>
      </p:sp>
      <p:sp>
        <p:nvSpPr>
          <p:cNvPr id="21" name="Freeform: Shape 20">
            <a:extLst>
              <a:ext uri="{FF2B5EF4-FFF2-40B4-BE49-F238E27FC236}">
                <a16:creationId xmlns:a16="http://schemas.microsoft.com/office/drawing/2014/main" id="{05C7EBC3-4672-4DAB-81C2-58661FAFAE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78805" y="-2"/>
            <a:ext cx="6013194" cy="1511304"/>
          </a:xfrm>
          <a:custGeom>
            <a:avLst/>
            <a:gdLst>
              <a:gd name="connsiteX0" fmla="*/ 4545473 w 6013194"/>
              <a:gd name="connsiteY0" fmla="*/ 0 h 1511304"/>
              <a:gd name="connsiteX1" fmla="*/ 6013194 w 6013194"/>
              <a:gd name="connsiteY1" fmla="*/ 0 h 1511304"/>
              <a:gd name="connsiteX2" fmla="*/ 6013194 w 6013194"/>
              <a:gd name="connsiteY2" fmla="*/ 1508760 h 1511304"/>
              <a:gd name="connsiteX3" fmla="*/ 4545474 w 6013194"/>
              <a:gd name="connsiteY3" fmla="*/ 1508760 h 1511304"/>
              <a:gd name="connsiteX4" fmla="*/ 4545474 w 6013194"/>
              <a:gd name="connsiteY4" fmla="*/ 1511304 h 1511304"/>
              <a:gd name="connsiteX5" fmla="*/ 0 w 6013194"/>
              <a:gd name="connsiteY5" fmla="*/ 1511304 h 1511304"/>
              <a:gd name="connsiteX6" fmla="*/ 697617 w 6013194"/>
              <a:gd name="connsiteY6" fmla="*/ 3 h 1511304"/>
              <a:gd name="connsiteX7" fmla="*/ 4545473 w 6013194"/>
              <a:gd name="connsiteY7" fmla="*/ 3 h 1511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13194" h="1511304">
                <a:moveTo>
                  <a:pt x="4545473" y="0"/>
                </a:moveTo>
                <a:lnTo>
                  <a:pt x="6013194" y="0"/>
                </a:lnTo>
                <a:lnTo>
                  <a:pt x="6013194" y="1508760"/>
                </a:lnTo>
                <a:lnTo>
                  <a:pt x="4545474" y="1508760"/>
                </a:lnTo>
                <a:lnTo>
                  <a:pt x="4545474" y="1511304"/>
                </a:lnTo>
                <a:lnTo>
                  <a:pt x="0" y="1511304"/>
                </a:lnTo>
                <a:lnTo>
                  <a:pt x="697617" y="3"/>
                </a:lnTo>
                <a:lnTo>
                  <a:pt x="4545473" y="3"/>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40BF962F-4C6F-461E-86F2-C43F56CC939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80797" y="1690688"/>
            <a:ext cx="8711202" cy="5167312"/>
          </a:xfrm>
          <a:custGeom>
            <a:avLst/>
            <a:gdLst>
              <a:gd name="connsiteX0" fmla="*/ 0 w 8711202"/>
              <a:gd name="connsiteY0" fmla="*/ 0 h 5167312"/>
              <a:gd name="connsiteX1" fmla="*/ 7243482 w 8711202"/>
              <a:gd name="connsiteY1" fmla="*/ 0 h 5167312"/>
              <a:gd name="connsiteX2" fmla="*/ 8711202 w 8711202"/>
              <a:gd name="connsiteY2" fmla="*/ 0 h 5167312"/>
              <a:gd name="connsiteX3" fmla="*/ 8711202 w 8711202"/>
              <a:gd name="connsiteY3" fmla="*/ 5167312 h 5167312"/>
              <a:gd name="connsiteX4" fmla="*/ 7243482 w 8711202"/>
              <a:gd name="connsiteY4" fmla="*/ 5167312 h 5167312"/>
              <a:gd name="connsiteX5" fmla="*/ 221324 w 8711202"/>
              <a:gd name="connsiteY5" fmla="*/ 5167312 h 5167312"/>
              <a:gd name="connsiteX6" fmla="*/ 2615203 w 8711202"/>
              <a:gd name="connsiteY6" fmla="*/ 952 h 5167312"/>
              <a:gd name="connsiteX7" fmla="*/ 0 w 8711202"/>
              <a:gd name="connsiteY7" fmla="*/ 952 h 5167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1202" h="5167312">
                <a:moveTo>
                  <a:pt x="0" y="0"/>
                </a:moveTo>
                <a:lnTo>
                  <a:pt x="7243482" y="0"/>
                </a:lnTo>
                <a:lnTo>
                  <a:pt x="8711202" y="0"/>
                </a:lnTo>
                <a:lnTo>
                  <a:pt x="8711202" y="5167312"/>
                </a:lnTo>
                <a:lnTo>
                  <a:pt x="7243482" y="5167312"/>
                </a:lnTo>
                <a:lnTo>
                  <a:pt x="221324" y="5167312"/>
                </a:lnTo>
                <a:lnTo>
                  <a:pt x="2615203" y="952"/>
                </a:lnTo>
                <a:lnTo>
                  <a:pt x="0" y="952"/>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2E94A4F7-38E4-45EA-8E2E-CE1B5766B4F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5931454" cy="5166360"/>
          </a:xfrm>
          <a:custGeom>
            <a:avLst/>
            <a:gdLst>
              <a:gd name="connsiteX0" fmla="*/ 0 w 5931454"/>
              <a:gd name="connsiteY0" fmla="*/ 0 h 5166360"/>
              <a:gd name="connsiteX1" fmla="*/ 5931454 w 5931454"/>
              <a:gd name="connsiteY1" fmla="*/ 0 h 5166360"/>
              <a:gd name="connsiteX2" fmla="*/ 3537575 w 5931454"/>
              <a:gd name="connsiteY2" fmla="*/ 5166360 h 5166360"/>
              <a:gd name="connsiteX3" fmla="*/ 0 w 5931454"/>
              <a:gd name="connsiteY3" fmla="*/ 5166360 h 5166360"/>
            </a:gdLst>
            <a:ahLst/>
            <a:cxnLst>
              <a:cxn ang="0">
                <a:pos x="connsiteX0" y="connsiteY0"/>
              </a:cxn>
              <a:cxn ang="0">
                <a:pos x="connsiteX1" y="connsiteY1"/>
              </a:cxn>
              <a:cxn ang="0">
                <a:pos x="connsiteX2" y="connsiteY2"/>
              </a:cxn>
              <a:cxn ang="0">
                <a:pos x="connsiteX3" y="connsiteY3"/>
              </a:cxn>
            </a:cxnLst>
            <a:rect l="l" t="t" r="r" b="b"/>
            <a:pathLst>
              <a:path w="5931454" h="5166360">
                <a:moveTo>
                  <a:pt x="0" y="0"/>
                </a:moveTo>
                <a:lnTo>
                  <a:pt x="5931454" y="0"/>
                </a:lnTo>
                <a:lnTo>
                  <a:pt x="3537575" y="5166360"/>
                </a:lnTo>
                <a:lnTo>
                  <a:pt x="0" y="5166360"/>
                </a:lnTo>
                <a:close/>
              </a:path>
            </a:pathLst>
          </a:custGeom>
          <a:solidFill>
            <a:srgbClr val="30303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41D401D9-45E4-79FE-E16C-5A6B9FE00A9D}"/>
              </a:ext>
            </a:extLst>
          </p:cNvPr>
          <p:cNvSpPr>
            <a:spLocks noGrp="1"/>
          </p:cNvSpPr>
          <p:nvPr>
            <p:ph idx="1"/>
          </p:nvPr>
        </p:nvSpPr>
        <p:spPr>
          <a:xfrm>
            <a:off x="6223000" y="2218444"/>
            <a:ext cx="5759348" cy="3639684"/>
          </a:xfrm>
        </p:spPr>
        <p:txBody>
          <a:bodyPr anchor="ctr">
            <a:normAutofit fontScale="92500" lnSpcReduction="10000"/>
          </a:bodyPr>
          <a:lstStyle/>
          <a:p>
            <a:endParaRPr lang="en-US" sz="2200" dirty="0">
              <a:ea typeface="+mn-lt"/>
              <a:cs typeface="+mn-lt"/>
            </a:endParaRPr>
          </a:p>
          <a:p>
            <a:endParaRPr lang="en-US" sz="2400" dirty="0">
              <a:ea typeface="+mn-lt"/>
              <a:cs typeface="+mn-lt"/>
            </a:endParaRPr>
          </a:p>
          <a:p>
            <a:r>
              <a:rPr lang="en-US" sz="2400" dirty="0">
                <a:ea typeface="+mn-lt"/>
                <a:cs typeface="+mn-lt"/>
              </a:rPr>
              <a:t>At present, the tuition proposal does not have an impact on </a:t>
            </a:r>
            <a:r>
              <a:rPr lang="en-US" sz="2400" i="1" dirty="0">
                <a:ea typeface="+mn-lt"/>
                <a:cs typeface="+mn-lt"/>
              </a:rPr>
              <a:t>current </a:t>
            </a:r>
            <a:r>
              <a:rPr lang="en-US" sz="2400" dirty="0">
                <a:ea typeface="+mn-lt"/>
                <a:cs typeface="+mn-lt"/>
              </a:rPr>
              <a:t>students</a:t>
            </a:r>
          </a:p>
          <a:p>
            <a:pPr lvl="1"/>
            <a:r>
              <a:rPr lang="en-US" sz="2200" dirty="0">
                <a:ea typeface="+mn-lt"/>
                <a:cs typeface="+mn-lt"/>
              </a:rPr>
              <a:t>Enrollment is supported by scholarships and district contribution</a:t>
            </a:r>
          </a:p>
          <a:p>
            <a:pPr lvl="1"/>
            <a:r>
              <a:rPr lang="en-US" sz="2200" dirty="0">
                <a:ea typeface="+mn-lt"/>
                <a:cs typeface="+mn-lt"/>
              </a:rPr>
              <a:t>Therefore, there is no impact on existing students</a:t>
            </a:r>
          </a:p>
          <a:p>
            <a:r>
              <a:rPr lang="en-US" sz="2400" dirty="0">
                <a:ea typeface="+mn-lt"/>
                <a:cs typeface="+mn-lt"/>
              </a:rPr>
              <a:t>For next year, the program will continue to be subsidized, largely, by Ballmer gift funds for partner school districts</a:t>
            </a:r>
            <a:endParaRPr lang="en-US" sz="2400" dirty="0"/>
          </a:p>
          <a:p>
            <a:pPr marL="0" indent="0">
              <a:buNone/>
            </a:pPr>
            <a:endParaRPr lang="en-US" sz="2200" dirty="0">
              <a:cs typeface="Calibri"/>
            </a:endParaRPr>
          </a:p>
          <a:p>
            <a:endParaRPr lang="en-US" sz="2200" dirty="0">
              <a:ea typeface="+mn-lt"/>
              <a:cs typeface="+mn-lt"/>
            </a:endParaRPr>
          </a:p>
          <a:p>
            <a:pPr lvl="1"/>
            <a:endParaRPr lang="en-US" sz="2200" dirty="0">
              <a:solidFill>
                <a:srgbClr val="FFFFFF"/>
              </a:solidFill>
              <a:cs typeface="Calibri"/>
            </a:endParaRPr>
          </a:p>
          <a:p>
            <a:pPr lvl="1"/>
            <a:endParaRPr lang="en-US" sz="1900" dirty="0">
              <a:solidFill>
                <a:srgbClr val="FFFFFF"/>
              </a:solidFill>
            </a:endParaRPr>
          </a:p>
        </p:txBody>
      </p:sp>
      <p:pic>
        <p:nvPicPr>
          <p:cNvPr id="4" name="Picture 3">
            <a:extLst>
              <a:ext uri="{FF2B5EF4-FFF2-40B4-BE49-F238E27FC236}">
                <a16:creationId xmlns:a16="http://schemas.microsoft.com/office/drawing/2014/main" id="{E6141D26-4FE9-1E9A-C1BF-7E624DB12F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00046" y="6127215"/>
            <a:ext cx="5170711" cy="555850"/>
          </a:xfrm>
          <a:custGeom>
            <a:avLst/>
            <a:gdLst/>
            <a:ahLst/>
            <a:cxnLst/>
            <a:rect l="l" t="t" r="r" b="b"/>
            <a:pathLst>
              <a:path w="4636009" h="5032375">
                <a:moveTo>
                  <a:pt x="0" y="0"/>
                </a:moveTo>
                <a:lnTo>
                  <a:pt x="4636009" y="0"/>
                </a:lnTo>
                <a:lnTo>
                  <a:pt x="4636009" y="5032375"/>
                </a:lnTo>
                <a:lnTo>
                  <a:pt x="0" y="5032375"/>
                </a:lnTo>
                <a:close/>
              </a:path>
            </a:pathLst>
          </a:custGeom>
        </p:spPr>
      </p:pic>
      <p:sp>
        <p:nvSpPr>
          <p:cNvPr id="5" name="TextBox 4">
            <a:extLst>
              <a:ext uri="{FF2B5EF4-FFF2-40B4-BE49-F238E27FC236}">
                <a16:creationId xmlns:a16="http://schemas.microsoft.com/office/drawing/2014/main" id="{1B5A6D3D-F7B1-5C0D-1455-46FB765ABEEB}"/>
              </a:ext>
            </a:extLst>
          </p:cNvPr>
          <p:cNvSpPr txBox="1"/>
          <p:nvPr/>
        </p:nvSpPr>
        <p:spPr>
          <a:xfrm>
            <a:off x="846666" y="2269066"/>
            <a:ext cx="3860799"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solidFill>
                  <a:schemeClr val="bg1"/>
                </a:solidFill>
                <a:cs typeface="Calibri"/>
              </a:rPr>
              <a:t>70 + educators currently enrolled from partner districts across Lane and Multnomah ESD.</a:t>
            </a:r>
          </a:p>
          <a:p>
            <a:endParaRPr lang="en-US">
              <a:solidFill>
                <a:schemeClr val="bg1"/>
              </a:solidFill>
              <a:cs typeface="Calibri"/>
            </a:endParaRPr>
          </a:p>
          <a:p>
            <a:r>
              <a:rPr lang="en-US" dirty="0">
                <a:solidFill>
                  <a:schemeClr val="bg1"/>
                </a:solidFill>
                <a:cs typeface="Calibri"/>
              </a:rPr>
              <a:t>Participating districts include:</a:t>
            </a:r>
            <a:endParaRPr lang="en-US" dirty="0">
              <a:solidFill>
                <a:schemeClr val="bg1"/>
              </a:solidFill>
            </a:endParaRPr>
          </a:p>
          <a:p>
            <a:pPr marL="285750" indent="-285750">
              <a:buFont typeface="Arial"/>
              <a:buChar char="•"/>
            </a:pPr>
            <a:r>
              <a:rPr lang="en-US" dirty="0">
                <a:solidFill>
                  <a:schemeClr val="bg1"/>
                </a:solidFill>
                <a:cs typeface="Calibri"/>
              </a:rPr>
              <a:t>Bethel School District</a:t>
            </a:r>
          </a:p>
          <a:p>
            <a:pPr marL="285750" indent="-285750">
              <a:buFont typeface="Arial"/>
              <a:buChar char="•"/>
            </a:pPr>
            <a:r>
              <a:rPr lang="en-US" dirty="0">
                <a:solidFill>
                  <a:schemeClr val="bg1"/>
                </a:solidFill>
                <a:cs typeface="Calibri"/>
              </a:rPr>
              <a:t>Creswell School District</a:t>
            </a:r>
          </a:p>
          <a:p>
            <a:pPr marL="285750" indent="-285750">
              <a:buFont typeface="Arial"/>
              <a:buChar char="•"/>
            </a:pPr>
            <a:r>
              <a:rPr lang="en-US" dirty="0">
                <a:solidFill>
                  <a:schemeClr val="bg1"/>
                </a:solidFill>
                <a:cs typeface="Calibri"/>
              </a:rPr>
              <a:t>David Douglas School District </a:t>
            </a:r>
          </a:p>
          <a:p>
            <a:pPr marL="285750" indent="-285750">
              <a:buFont typeface="Arial"/>
              <a:buChar char="•"/>
            </a:pPr>
            <a:r>
              <a:rPr lang="en-US" dirty="0">
                <a:solidFill>
                  <a:schemeClr val="bg1"/>
                </a:solidFill>
                <a:cs typeface="Calibri"/>
              </a:rPr>
              <a:t>Mapleton School District</a:t>
            </a:r>
          </a:p>
          <a:p>
            <a:pPr marL="285750" indent="-285750">
              <a:buFont typeface="Arial"/>
              <a:buChar char="•"/>
            </a:pPr>
            <a:r>
              <a:rPr lang="en-US" dirty="0">
                <a:solidFill>
                  <a:schemeClr val="bg1"/>
                </a:solidFill>
                <a:cs typeface="Calibri"/>
              </a:rPr>
              <a:t>Oakridge School District</a:t>
            </a:r>
          </a:p>
          <a:p>
            <a:pPr marL="285750" indent="-285750">
              <a:buFont typeface="Arial"/>
              <a:buChar char="•"/>
            </a:pPr>
            <a:r>
              <a:rPr lang="en-US" dirty="0">
                <a:solidFill>
                  <a:schemeClr val="bg1"/>
                </a:solidFill>
                <a:cs typeface="Calibri"/>
              </a:rPr>
              <a:t>Springfield Public Schools</a:t>
            </a:r>
          </a:p>
          <a:p>
            <a:pPr marL="285750" indent="-285750">
              <a:buFont typeface="Arial"/>
              <a:buChar char="•"/>
            </a:pPr>
            <a:r>
              <a:rPr lang="en-US" dirty="0">
                <a:solidFill>
                  <a:schemeClr val="bg1"/>
                </a:solidFill>
                <a:cs typeface="Calibri"/>
              </a:rPr>
              <a:t>Parkrose School District</a:t>
            </a:r>
          </a:p>
          <a:p>
            <a:pPr marL="285750" indent="-285750">
              <a:buFont typeface="Arial"/>
              <a:buChar char="•"/>
            </a:pPr>
            <a:r>
              <a:rPr lang="en-US" dirty="0">
                <a:solidFill>
                  <a:schemeClr val="bg1"/>
                </a:solidFill>
                <a:cs typeface="Calibri"/>
              </a:rPr>
              <a:t>Portland Public Schools</a:t>
            </a:r>
          </a:p>
          <a:p>
            <a:pPr marL="285750" indent="-285750">
              <a:buFont typeface="Arial"/>
              <a:buChar char="•"/>
            </a:pPr>
            <a:r>
              <a:rPr lang="en-US" dirty="0">
                <a:solidFill>
                  <a:schemeClr val="bg1"/>
                </a:solidFill>
                <a:cs typeface="Calibri"/>
              </a:rPr>
              <a:t>Siuslaw School District</a:t>
            </a:r>
            <a:endParaRPr lang="en-US" dirty="0">
              <a:solidFill>
                <a:schemeClr val="bg1"/>
              </a:solidFill>
            </a:endParaRPr>
          </a:p>
          <a:p>
            <a:pPr marL="285750" indent="-285750">
              <a:buFont typeface="Arial"/>
              <a:buChar char="•"/>
            </a:pPr>
            <a:r>
              <a:rPr lang="en-US" dirty="0">
                <a:solidFill>
                  <a:schemeClr val="bg1"/>
                </a:solidFill>
                <a:cs typeface="Calibri"/>
              </a:rPr>
              <a:t>Washougal School District</a:t>
            </a:r>
          </a:p>
        </p:txBody>
      </p:sp>
    </p:spTree>
    <p:extLst>
      <p:ext uri="{BB962C8B-B14F-4D97-AF65-F5344CB8AC3E}">
        <p14:creationId xmlns:p14="http://schemas.microsoft.com/office/powerpoint/2010/main" val="804819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BF06A5-4173-45DE-87B1-0791E098A37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High school teacher calling on student in classroom">
            <a:extLst>
              <a:ext uri="{FF2B5EF4-FFF2-40B4-BE49-F238E27FC236}">
                <a16:creationId xmlns:a16="http://schemas.microsoft.com/office/drawing/2014/main" id="{FD964ECE-8C16-139C-A38C-79583C20E448}"/>
              </a:ext>
            </a:extLst>
          </p:cNvPr>
          <p:cNvPicPr>
            <a:picLocks noChangeAspect="1"/>
          </p:cNvPicPr>
          <p:nvPr/>
        </p:nvPicPr>
        <p:blipFill>
          <a:blip r:embed="rId2">
            <a:extLst>
              <a:ext uri="{28A0092B-C50C-407E-A947-70E740481C1C}">
                <a14:useLocalDpi xmlns:a14="http://schemas.microsoft.com/office/drawing/2010/main" val="0"/>
              </a:ext>
            </a:extLst>
          </a:blip>
          <a:srcRect l="14792" r="14792"/>
          <a:stretch/>
        </p:blipFill>
        <p:spPr>
          <a:xfrm>
            <a:off x="6728728" y="1690688"/>
            <a:ext cx="5463273" cy="5167312"/>
          </a:xfrm>
          <a:custGeom>
            <a:avLst/>
            <a:gdLst/>
            <a:ahLst/>
            <a:cxnLst/>
            <a:rect l="l" t="t" r="r" b="b"/>
            <a:pathLst>
              <a:path w="5463273" h="5167312">
                <a:moveTo>
                  <a:pt x="2391664" y="0"/>
                </a:moveTo>
                <a:lnTo>
                  <a:pt x="2729598" y="0"/>
                </a:lnTo>
                <a:lnTo>
                  <a:pt x="3668014" y="0"/>
                </a:lnTo>
                <a:lnTo>
                  <a:pt x="5463273" y="0"/>
                </a:lnTo>
                <a:lnTo>
                  <a:pt x="5463273" y="5167310"/>
                </a:lnTo>
                <a:lnTo>
                  <a:pt x="3668014" y="5167310"/>
                </a:lnTo>
                <a:lnTo>
                  <a:pt x="3668014" y="5167312"/>
                </a:lnTo>
                <a:lnTo>
                  <a:pt x="0" y="5167312"/>
                </a:lnTo>
                <a:lnTo>
                  <a:pt x="2393879" y="952"/>
                </a:lnTo>
                <a:lnTo>
                  <a:pt x="2391664" y="952"/>
                </a:lnTo>
                <a:close/>
              </a:path>
            </a:pathLst>
          </a:custGeom>
        </p:spPr>
      </p:pic>
      <p:sp>
        <p:nvSpPr>
          <p:cNvPr id="11" name="Freeform: Shape 10">
            <a:extLst>
              <a:ext uri="{FF2B5EF4-FFF2-40B4-BE49-F238E27FC236}">
                <a16:creationId xmlns:a16="http://schemas.microsoft.com/office/drawing/2014/main" id="{581DAA37-DAFB-47C9-9EE7-11C030BEC8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0688"/>
            <a:ext cx="8958061" cy="5167312"/>
          </a:xfrm>
          <a:custGeom>
            <a:avLst/>
            <a:gdLst>
              <a:gd name="connsiteX0" fmla="*/ 0 w 8958061"/>
              <a:gd name="connsiteY0" fmla="*/ 0 h 5167312"/>
              <a:gd name="connsiteX1" fmla="*/ 7885684 w 8958061"/>
              <a:gd name="connsiteY1" fmla="*/ 0 h 5167312"/>
              <a:gd name="connsiteX2" fmla="*/ 7884964 w 8958061"/>
              <a:gd name="connsiteY2" fmla="*/ 952 h 5167312"/>
              <a:gd name="connsiteX3" fmla="*/ 8958061 w 8958061"/>
              <a:gd name="connsiteY3" fmla="*/ 952 h 5167312"/>
              <a:gd name="connsiteX4" fmla="*/ 6564182 w 8958061"/>
              <a:gd name="connsiteY4" fmla="*/ 5167312 h 5167312"/>
              <a:gd name="connsiteX5" fmla="*/ 3026607 w 8958061"/>
              <a:gd name="connsiteY5" fmla="*/ 5167312 h 5167312"/>
              <a:gd name="connsiteX6" fmla="*/ 3026607 w 8958061"/>
              <a:gd name="connsiteY6" fmla="*/ 5166360 h 5167312"/>
              <a:gd name="connsiteX7" fmla="*/ 0 w 8958061"/>
              <a:gd name="connsiteY7" fmla="*/ 5166360 h 5167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958061" h="5167312">
                <a:moveTo>
                  <a:pt x="0" y="0"/>
                </a:moveTo>
                <a:lnTo>
                  <a:pt x="7885684" y="0"/>
                </a:lnTo>
                <a:lnTo>
                  <a:pt x="7884964" y="952"/>
                </a:lnTo>
                <a:lnTo>
                  <a:pt x="8958061" y="952"/>
                </a:lnTo>
                <a:lnTo>
                  <a:pt x="6564182" y="5167312"/>
                </a:lnTo>
                <a:lnTo>
                  <a:pt x="3026607" y="5167312"/>
                </a:lnTo>
                <a:lnTo>
                  <a:pt x="3026607" y="5166360"/>
                </a:lnTo>
                <a:lnTo>
                  <a:pt x="0" y="5166360"/>
                </a:lnTo>
                <a:close/>
              </a:path>
            </a:pathLst>
          </a:custGeom>
          <a:solidFill>
            <a:srgbClr val="30303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37D690B-12E9-4FAB-2E43-013465C4D25E}"/>
              </a:ext>
            </a:extLst>
          </p:cNvPr>
          <p:cNvSpPr>
            <a:spLocks noGrp="1"/>
          </p:cNvSpPr>
          <p:nvPr>
            <p:ph type="title"/>
          </p:nvPr>
        </p:nvSpPr>
        <p:spPr>
          <a:xfrm>
            <a:off x="841248" y="213359"/>
            <a:ext cx="7769352" cy="1325880"/>
          </a:xfrm>
        </p:spPr>
        <p:txBody>
          <a:bodyPr anchor="ctr">
            <a:normAutofit/>
          </a:bodyPr>
          <a:lstStyle/>
          <a:p>
            <a:r>
              <a:rPr lang="en-US" dirty="0">
                <a:solidFill>
                  <a:schemeClr val="bg1"/>
                </a:solidFill>
              </a:rPr>
              <a:t>Student Testimonials</a:t>
            </a:r>
          </a:p>
        </p:txBody>
      </p:sp>
      <p:sp>
        <p:nvSpPr>
          <p:cNvPr id="13" name="Freeform: Shape 12">
            <a:extLst>
              <a:ext uri="{FF2B5EF4-FFF2-40B4-BE49-F238E27FC236}">
                <a16:creationId xmlns:a16="http://schemas.microsoft.com/office/drawing/2014/main" id="{F4CBD955-7E14-485C-919F-EC1D1B9BC25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5410" y="2"/>
            <a:ext cx="2986590" cy="1511301"/>
          </a:xfrm>
          <a:custGeom>
            <a:avLst/>
            <a:gdLst>
              <a:gd name="connsiteX0" fmla="*/ 697617 w 2986590"/>
              <a:gd name="connsiteY0" fmla="*/ 0 h 1511301"/>
              <a:gd name="connsiteX1" fmla="*/ 1096710 w 2986590"/>
              <a:gd name="connsiteY1" fmla="*/ 0 h 1511301"/>
              <a:gd name="connsiteX2" fmla="*/ 1191330 w 2986590"/>
              <a:gd name="connsiteY2" fmla="*/ 0 h 1511301"/>
              <a:gd name="connsiteX3" fmla="*/ 2986590 w 2986590"/>
              <a:gd name="connsiteY3" fmla="*/ 0 h 1511301"/>
              <a:gd name="connsiteX4" fmla="*/ 2986590 w 2986590"/>
              <a:gd name="connsiteY4" fmla="*/ 1511301 h 1511301"/>
              <a:gd name="connsiteX5" fmla="*/ 1191330 w 2986590"/>
              <a:gd name="connsiteY5" fmla="*/ 1511301 h 1511301"/>
              <a:gd name="connsiteX6" fmla="*/ 399093 w 2986590"/>
              <a:gd name="connsiteY6" fmla="*/ 1511301 h 1511301"/>
              <a:gd name="connsiteX7" fmla="*/ 0 w 2986590"/>
              <a:gd name="connsiteY7" fmla="*/ 1511301 h 1511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86590" h="1511301">
                <a:moveTo>
                  <a:pt x="697617" y="0"/>
                </a:moveTo>
                <a:lnTo>
                  <a:pt x="1096710" y="0"/>
                </a:lnTo>
                <a:lnTo>
                  <a:pt x="1191330" y="0"/>
                </a:lnTo>
                <a:lnTo>
                  <a:pt x="2986590" y="0"/>
                </a:lnTo>
                <a:lnTo>
                  <a:pt x="2986590" y="1511301"/>
                </a:lnTo>
                <a:lnTo>
                  <a:pt x="1191330" y="1511301"/>
                </a:lnTo>
                <a:lnTo>
                  <a:pt x="399093" y="1511301"/>
                </a:lnTo>
                <a:lnTo>
                  <a:pt x="0" y="1511301"/>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E138C494-8119-1317-9E64-B81D48FEBCC1}"/>
              </a:ext>
            </a:extLst>
          </p:cNvPr>
          <p:cNvSpPr>
            <a:spLocks noGrp="1"/>
          </p:cNvSpPr>
          <p:nvPr>
            <p:ph idx="1"/>
          </p:nvPr>
        </p:nvSpPr>
        <p:spPr>
          <a:xfrm>
            <a:off x="254948" y="1890584"/>
            <a:ext cx="6473780" cy="4329241"/>
          </a:xfrm>
        </p:spPr>
        <p:txBody>
          <a:bodyPr anchor="t">
            <a:normAutofit fontScale="92500" lnSpcReduction="10000"/>
          </a:bodyPr>
          <a:lstStyle/>
          <a:p>
            <a:pPr marL="0" indent="0">
              <a:buNone/>
            </a:pPr>
            <a:r>
              <a:rPr lang="en-US" sz="1900" b="1" i="0" u="none" strike="noStrike" dirty="0">
                <a:effectLst/>
                <a:latin typeface="Calibri" panose="020F0502020204030204" pitchFamily="34" charset="0"/>
              </a:rPr>
              <a:t>“This class has become a positive voice in my head while I work with students. I remember to breathe more, I remember to communicate where I am at and why so students can see an adult striving to self-regulate so as to be able to interact with them from a regulated state.” </a:t>
            </a:r>
          </a:p>
          <a:p>
            <a:pPr marL="0" indent="0">
              <a:buNone/>
            </a:pPr>
            <a:endParaRPr lang="en-US" sz="1900" b="1" dirty="0">
              <a:latin typeface="Calibri" panose="020F0502020204030204" pitchFamily="34" charset="0"/>
              <a:cs typeface="Calibri"/>
            </a:endParaRPr>
          </a:p>
          <a:p>
            <a:pPr marL="0" indent="0">
              <a:buNone/>
            </a:pPr>
            <a:r>
              <a:rPr lang="en-US" sz="1900" b="1" i="0" u="none" strike="noStrike" dirty="0">
                <a:effectLst/>
                <a:latin typeface="Calibri" panose="020F0502020204030204" pitchFamily="34" charset="0"/>
              </a:rPr>
              <a:t>“I am really appreciating the opportunity that this class has offered me to really focus on an aspect of education that I feel we are NOT supporting enough in our public school system.  I have appreciated really expanding my understanding of executive functioning and how it relates to the ability to learn and practice SEL skills.” </a:t>
            </a:r>
          </a:p>
          <a:p>
            <a:pPr marL="0" indent="0">
              <a:buNone/>
            </a:pPr>
            <a:endParaRPr lang="en-US" sz="1800" b="1" dirty="0">
              <a:latin typeface="Calibri" panose="020F0502020204030204" pitchFamily="34" charset="0"/>
              <a:cs typeface="Calibri"/>
            </a:endParaRPr>
          </a:p>
          <a:p>
            <a:pPr marL="0" indent="0">
              <a:buNone/>
            </a:pPr>
            <a:r>
              <a:rPr lang="en-US" sz="1900" b="1" i="0" u="none" strike="noStrike" dirty="0">
                <a:effectLst/>
                <a:latin typeface="Calibri" panose="020F0502020204030204" pitchFamily="34" charset="0"/>
              </a:rPr>
              <a:t>“We learned a lot of strategies that were easy to implement right away, and it was great to talk with others in our district or similar schools about what is or is not working for their classrooms.” </a:t>
            </a:r>
            <a:endParaRPr lang="en-US" sz="1900" b="1" dirty="0">
              <a:cs typeface="Calibri"/>
            </a:endParaRPr>
          </a:p>
        </p:txBody>
      </p:sp>
      <p:pic>
        <p:nvPicPr>
          <p:cNvPr id="4" name="Picture 3">
            <a:extLst>
              <a:ext uri="{FF2B5EF4-FFF2-40B4-BE49-F238E27FC236}">
                <a16:creationId xmlns:a16="http://schemas.microsoft.com/office/drawing/2014/main" id="{B2663FDE-5AEE-34EE-D805-9684F100EC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35264" y="6157519"/>
            <a:ext cx="5201789" cy="548603"/>
          </a:xfrm>
          <a:prstGeom prst="rect">
            <a:avLst/>
          </a:prstGeom>
        </p:spPr>
      </p:pic>
    </p:spTree>
    <p:extLst>
      <p:ext uri="{BB962C8B-B14F-4D97-AF65-F5344CB8AC3E}">
        <p14:creationId xmlns:p14="http://schemas.microsoft.com/office/powerpoint/2010/main" val="125765602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Custom 5">
      <a:dk1>
        <a:srgbClr val="104735"/>
      </a:dk1>
      <a:lt1>
        <a:sysClr val="window" lastClr="FFFFFF"/>
      </a:lt1>
      <a:dk2>
        <a:srgbClr val="104735"/>
      </a:dk2>
      <a:lt2>
        <a:srgbClr val="D8DCDA"/>
      </a:lt2>
      <a:accent1>
        <a:srgbClr val="4472C4"/>
      </a:accent1>
      <a:accent2>
        <a:srgbClr val="ED7D31"/>
      </a:accent2>
      <a:accent3>
        <a:srgbClr val="E7E6E6"/>
      </a:accent3>
      <a:accent4>
        <a:srgbClr val="FEE11A"/>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78AE0006FCD7243A13E5B8383B8F3CD" ma:contentTypeVersion="4" ma:contentTypeDescription="Create a new document." ma:contentTypeScope="" ma:versionID="b07765271d8d6be3a66103a65f188aa0">
  <xsd:schema xmlns:xsd="http://www.w3.org/2001/XMLSchema" xmlns:xs="http://www.w3.org/2001/XMLSchema" xmlns:p="http://schemas.microsoft.com/office/2006/metadata/properties" xmlns:ns2="f913121c-a7cf-42ee-92f0-58fa7667291b" xmlns:ns3="4b74c063-2bdd-4441-88f2-5effd6ddcada" targetNamespace="http://schemas.microsoft.com/office/2006/metadata/properties" ma:root="true" ma:fieldsID="f75346dcb914bea93ce97d5671a2cd0e" ns2:_="" ns3:_="">
    <xsd:import namespace="f913121c-a7cf-42ee-92f0-58fa7667291b"/>
    <xsd:import namespace="4b74c063-2bdd-4441-88f2-5effd6ddcad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13121c-a7cf-42ee-92f0-58fa766729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b74c063-2bdd-4441-88f2-5effd6ddcad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D7B0D95-1FB2-41F0-A7A1-BFEB28F3E9D8}">
  <ds:schemaRefs>
    <ds:schemaRef ds:uri="http://purl.org/dc/terms/"/>
    <ds:schemaRef ds:uri="http://purl.org/dc/elements/1.1/"/>
    <ds:schemaRef ds:uri="4b74c063-2bdd-4441-88f2-5effd6ddcada"/>
    <ds:schemaRef ds:uri="http://schemas.microsoft.com/office/infopath/2007/PartnerControls"/>
    <ds:schemaRef ds:uri="http://schemas.microsoft.com/office/2006/metadata/properties"/>
    <ds:schemaRef ds:uri="http://schemas.microsoft.com/office/2006/documentManagement/types"/>
    <ds:schemaRef ds:uri="http://schemas.openxmlformats.org/package/2006/metadata/core-properties"/>
    <ds:schemaRef ds:uri="f913121c-a7cf-42ee-92f0-58fa7667291b"/>
    <ds:schemaRef ds:uri="http://www.w3.org/XML/1998/namespace"/>
    <ds:schemaRef ds:uri="http://purl.org/dc/dcmitype/"/>
  </ds:schemaRefs>
</ds:datastoreItem>
</file>

<file path=customXml/itemProps2.xml><?xml version="1.0" encoding="utf-8"?>
<ds:datastoreItem xmlns:ds="http://schemas.openxmlformats.org/officeDocument/2006/customXml" ds:itemID="{19191B68-449C-4A45-9708-C6186B0E1CCD}">
  <ds:schemaRefs>
    <ds:schemaRef ds:uri="4b74c063-2bdd-4441-88f2-5effd6ddcada"/>
    <ds:schemaRef ds:uri="f913121c-a7cf-42ee-92f0-58fa7667291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99B00C1-9074-4F75-9999-BFCE6087FF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TotalTime>
  <Words>454</Words>
  <Application>Microsoft Office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The Ballmer Institute for Children’s Behavioral Health</vt:lpstr>
      <vt:lpstr>Graduate Microcredential</vt:lpstr>
      <vt:lpstr>Peer Analysis</vt:lpstr>
      <vt:lpstr>Tuition and Fee Proposal 2023-24</vt:lpstr>
      <vt:lpstr>Student Involvement</vt:lpstr>
      <vt:lpstr>Student Testimonials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Ballmer Institute for Children’s Behavioral Health</dc:title>
  <dc:creator>Jen Flores</dc:creator>
  <cp:lastModifiedBy>Debbie Sharp</cp:lastModifiedBy>
  <cp:revision>22</cp:revision>
  <cp:lastPrinted>2023-01-27T01:07:59Z</cp:lastPrinted>
  <dcterms:created xsi:type="dcterms:W3CDTF">2023-01-20T17:26:20Z</dcterms:created>
  <dcterms:modified xsi:type="dcterms:W3CDTF">2023-01-27T01:08:05Z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0x010100F78AE0006FCD7243A13E5B8383B8F3CD</vt:lpwstr>
  </property>
</Properties>
</file>