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803" r:id="rId2"/>
    <p:sldId id="361" r:id="rId3"/>
    <p:sldId id="717" r:id="rId4"/>
    <p:sldId id="725" r:id="rId5"/>
    <p:sldId id="774" r:id="rId6"/>
    <p:sldId id="801" r:id="rId7"/>
    <p:sldId id="781" r:id="rId8"/>
    <p:sldId id="366" r:id="rId9"/>
    <p:sldId id="812" r:id="rId10"/>
    <p:sldId id="715" r:id="rId11"/>
    <p:sldId id="698" r:id="rId12"/>
    <p:sldId id="798" r:id="rId13"/>
    <p:sldId id="813" r:id="rId14"/>
    <p:sldId id="639" r:id="rId15"/>
    <p:sldId id="814" r:id="rId16"/>
    <p:sldId id="799" r:id="rId17"/>
    <p:sldId id="668" r:id="rId18"/>
    <p:sldId id="676" r:id="rId19"/>
    <p:sldId id="669" r:id="rId20"/>
    <p:sldId id="670" r:id="rId21"/>
    <p:sldId id="671" r:id="rId22"/>
    <p:sldId id="672" r:id="rId23"/>
    <p:sldId id="673" r:id="rId24"/>
    <p:sldId id="811" r:id="rId25"/>
    <p:sldId id="802" r:id="rId26"/>
    <p:sldId id="800" r:id="rId27"/>
  </p:sldIdLst>
  <p:sldSz cx="9144000" cy="6858000" type="screen4x3"/>
  <p:notesSz cx="9309100" cy="70231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11" userDrawn="1">
          <p15:clr>
            <a:srgbClr val="A4A3A4"/>
          </p15:clr>
        </p15:guide>
        <p15:guide id="2" pos="2133" userDrawn="1">
          <p15:clr>
            <a:srgbClr val="A4A3A4"/>
          </p15:clr>
        </p15:guide>
        <p15:guide id="3" pos="2142" userDrawn="1">
          <p15:clr>
            <a:srgbClr val="A4A3A4"/>
          </p15:clr>
        </p15:guide>
        <p15:guide id="4" orient="horz" pos="2213" userDrawn="1">
          <p15:clr>
            <a:srgbClr val="A4A3A4"/>
          </p15:clr>
        </p15:guide>
        <p15:guide id="5" pos="2921" userDrawn="1">
          <p15:clr>
            <a:srgbClr val="A4A3A4"/>
          </p15:clr>
        </p15:guide>
        <p15:guide id="6" pos="293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Winters Francois" initials="JWF" lastIdx="1" clrIdx="0"/>
  <p:cmAuthor id="1" name="Debbie Sharp" initials="DS" lastIdx="7" clrIdx="1">
    <p:extLst>
      <p:ext uri="{19B8F6BF-5375-455C-9EA6-DF929625EA0E}">
        <p15:presenceInfo xmlns:p15="http://schemas.microsoft.com/office/powerpoint/2012/main" userId="S-1-5-21-2613503727-1553357937-2150718590-262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ED731"/>
    <a:srgbClr val="007434"/>
    <a:srgbClr val="009900"/>
    <a:srgbClr val="E2E11B"/>
    <a:srgbClr val="FFFF66"/>
    <a:srgbClr val="FF00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5324" autoAdjust="0"/>
  </p:normalViewPr>
  <p:slideViewPr>
    <p:cSldViewPr>
      <p:cViewPr>
        <p:scale>
          <a:sx n="66" d="100"/>
          <a:sy n="66" d="100"/>
        </p:scale>
        <p:origin x="2502" y="9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05" d="100"/>
          <a:sy n="105" d="100"/>
        </p:scale>
        <p:origin x="1548" y="120"/>
      </p:cViewPr>
      <p:guideLst>
        <p:guide orient="horz" pos="2811"/>
        <p:guide pos="2133"/>
        <p:guide pos="2142"/>
        <p:guide orient="horz" pos="2213"/>
        <p:guide pos="2921"/>
        <p:guide pos="29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r>
              <a:rPr lang="en-US" sz="2200" b="1" dirty="0"/>
              <a:t>Weeks of Operating Expenses</a:t>
            </a:r>
          </a:p>
        </c:rich>
      </c:tx>
      <c:overlay val="0"/>
      <c:spPr>
        <a:solidFill>
          <a:schemeClr val="bg1"/>
        </a:solid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238432001555359E-2"/>
          <c:y val="7.3531658784186757E-2"/>
          <c:w val="0.89478625935646938"/>
          <c:h val="0.7754546377602608"/>
        </c:manualLayout>
      </c:layout>
      <c:barChart>
        <c:barDir val="col"/>
        <c:grouping val="clustered"/>
        <c:varyColors val="0"/>
        <c:ser>
          <c:idx val="0"/>
          <c:order val="0"/>
          <c:spPr>
            <a:solidFill>
              <a:srgbClr val="007833"/>
            </a:solidFill>
            <a:ln>
              <a:noFill/>
            </a:ln>
            <a:effectLst/>
          </c:spPr>
          <c:invertIfNegative val="0"/>
          <c:cat>
            <c:strRef>
              <c:f>Sheet1!$C$8:$J$8</c:f>
              <c:strCache>
                <c:ptCount val="8"/>
                <c:pt idx="0">
                  <c:v>FY2018</c:v>
                </c:pt>
                <c:pt idx="1">
                  <c:v>FY2019</c:v>
                </c:pt>
                <c:pt idx="2">
                  <c:v>FY2020</c:v>
                </c:pt>
                <c:pt idx="3">
                  <c:v>FY2021</c:v>
                </c:pt>
                <c:pt idx="4">
                  <c:v>FY2022</c:v>
                </c:pt>
                <c:pt idx="5">
                  <c:v>FY2023</c:v>
                </c:pt>
                <c:pt idx="6">
                  <c:v>FY2024</c:v>
                </c:pt>
                <c:pt idx="7">
                  <c:v>FY2025</c:v>
                </c:pt>
              </c:strCache>
            </c:strRef>
          </c:cat>
          <c:val>
            <c:numRef>
              <c:f>Sheet1!$C$9:$J$9</c:f>
              <c:numCache>
                <c:formatCode>_(* #,##0.0_);_(* \(#,##0.0\);_(* "-"??_);_(@_)</c:formatCode>
                <c:ptCount val="8"/>
                <c:pt idx="0">
                  <c:v>8</c:v>
                </c:pt>
                <c:pt idx="1">
                  <c:v>6.3</c:v>
                </c:pt>
                <c:pt idx="2">
                  <c:v>5.3</c:v>
                </c:pt>
                <c:pt idx="3">
                  <c:v>6.5</c:v>
                </c:pt>
                <c:pt idx="4">
                  <c:v>8.6</c:v>
                </c:pt>
                <c:pt idx="5">
                  <c:v>9.9</c:v>
                </c:pt>
                <c:pt idx="6">
                  <c:v>9.3000000000000007</c:v>
                </c:pt>
                <c:pt idx="7">
                  <c:v>9.1</c:v>
                </c:pt>
              </c:numCache>
            </c:numRef>
          </c:val>
          <c:extLst>
            <c:ext xmlns:c16="http://schemas.microsoft.com/office/drawing/2014/chart" uri="{C3380CC4-5D6E-409C-BE32-E72D297353CC}">
              <c16:uniqueId val="{00000000-4423-4105-AACC-B197CF570AE8}"/>
            </c:ext>
          </c:extLst>
        </c:ser>
        <c:dLbls>
          <c:showLegendKey val="0"/>
          <c:showVal val="0"/>
          <c:showCatName val="0"/>
          <c:showSerName val="0"/>
          <c:showPercent val="0"/>
          <c:showBubbleSize val="0"/>
        </c:dLbls>
        <c:gapWidth val="50"/>
        <c:overlap val="-27"/>
        <c:axId val="2008917807"/>
        <c:axId val="2008919247"/>
      </c:barChart>
      <c:catAx>
        <c:axId val="200891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08919247"/>
        <c:crosses val="autoZero"/>
        <c:auto val="1"/>
        <c:lblAlgn val="ctr"/>
        <c:lblOffset val="100"/>
        <c:noMultiLvlLbl val="0"/>
      </c:catAx>
      <c:valAx>
        <c:axId val="2008919247"/>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089178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65486893556596E-2"/>
          <c:y val="0.102321978041026"/>
          <c:w val="0.95769620483992601"/>
          <c:h val="0.77175758194855104"/>
        </c:manualLayout>
      </c:layout>
      <c:lineChart>
        <c:grouping val="standard"/>
        <c:varyColors val="0"/>
        <c:ser>
          <c:idx val="0"/>
          <c:order val="0"/>
          <c:tx>
            <c:strRef>
              <c:f>Sheet1!$B$1</c:f>
              <c:strCache>
                <c:ptCount val="1"/>
                <c:pt idx="0">
                  <c:v>Annual Increase Program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8.0981571777476793E-2"/>
                  <c:y val="-3.1903239233850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DB-4C6F-ADB6-5E0513B317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2020 = $232 per SCH</c:v>
                </c:pt>
                <c:pt idx="1">
                  <c:v>2021</c:v>
                </c:pt>
                <c:pt idx="2">
                  <c:v>2022</c:v>
                </c:pt>
                <c:pt idx="3">
                  <c:v>2023</c:v>
                </c:pt>
                <c:pt idx="4">
                  <c:v>2024</c:v>
                </c:pt>
              </c:strCache>
            </c:strRef>
          </c:cat>
          <c:val>
            <c:numRef>
              <c:f>Sheet1!$B$2:$B$6</c:f>
              <c:numCache>
                <c:formatCode>_(* #,##0_);_(* \(#,##0\);_(* "-"_);_(@_)</c:formatCode>
                <c:ptCount val="5"/>
                <c:pt idx="1">
                  <c:v>243.6</c:v>
                </c:pt>
                <c:pt idx="2">
                  <c:v>255.78</c:v>
                </c:pt>
                <c:pt idx="3">
                  <c:v>268.56900000000002</c:v>
                </c:pt>
                <c:pt idx="4">
                  <c:v>281.99745000000001</c:v>
                </c:pt>
              </c:numCache>
            </c:numRef>
          </c:val>
          <c:smooth val="0"/>
          <c:extLst>
            <c:ext xmlns:c16="http://schemas.microsoft.com/office/drawing/2014/chart" uri="{C3380CC4-5D6E-409C-BE32-E72D297353CC}">
              <c16:uniqueId val="{00000000-89DB-4C6F-ADB6-5E0513B3171E}"/>
            </c:ext>
          </c:extLst>
        </c:ser>
        <c:ser>
          <c:idx val="1"/>
          <c:order val="1"/>
          <c:tx>
            <c:strRef>
              <c:f>Sheet1!$C$1</c:f>
              <c:strCache>
                <c:ptCount val="1"/>
                <c:pt idx="0">
                  <c:v>Guaranteed Program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2020 = $232 per SCH</c:v>
                </c:pt>
                <c:pt idx="1">
                  <c:v>2021</c:v>
                </c:pt>
                <c:pt idx="2">
                  <c:v>2022</c:v>
                </c:pt>
                <c:pt idx="3">
                  <c:v>2023</c:v>
                </c:pt>
                <c:pt idx="4">
                  <c:v>2024</c:v>
                </c:pt>
              </c:strCache>
            </c:strRef>
          </c:cat>
          <c:val>
            <c:numRef>
              <c:f>Sheet1!$C$2:$C$6</c:f>
              <c:numCache>
                <c:formatCode>_(* #,##0_);_(* \(#,##0\);_(* "-"_);_(@_)</c:formatCode>
                <c:ptCount val="5"/>
                <c:pt idx="1">
                  <c:v>254.62</c:v>
                </c:pt>
                <c:pt idx="2">
                  <c:v>254.62</c:v>
                </c:pt>
                <c:pt idx="3">
                  <c:v>254.62</c:v>
                </c:pt>
                <c:pt idx="4">
                  <c:v>254.62</c:v>
                </c:pt>
              </c:numCache>
            </c:numRef>
          </c:val>
          <c:smooth val="0"/>
          <c:extLst>
            <c:ext xmlns:c16="http://schemas.microsoft.com/office/drawing/2014/chart" uri="{C3380CC4-5D6E-409C-BE32-E72D297353CC}">
              <c16:uniqueId val="{00000000-45DC-4828-84A0-4C91F4D39865}"/>
            </c:ext>
          </c:extLst>
        </c:ser>
        <c:dLbls>
          <c:showLegendKey val="0"/>
          <c:showVal val="0"/>
          <c:showCatName val="0"/>
          <c:showSerName val="0"/>
          <c:showPercent val="0"/>
          <c:showBubbleSize val="0"/>
        </c:dLbls>
        <c:marker val="1"/>
        <c:smooth val="0"/>
        <c:axId val="-2147474328"/>
        <c:axId val="-2147477912"/>
      </c:lineChart>
      <c:catAx>
        <c:axId val="-214747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7477912"/>
        <c:crosses val="autoZero"/>
        <c:auto val="1"/>
        <c:lblAlgn val="ctr"/>
        <c:lblOffset val="100"/>
        <c:noMultiLvlLbl val="0"/>
      </c:catAx>
      <c:valAx>
        <c:axId val="-2147477912"/>
        <c:scaling>
          <c:orientation val="minMax"/>
          <c:max val="290"/>
          <c:min val="23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74743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84406072834"/>
          <c:y val="0.14607848191901401"/>
          <c:w val="0.95769620483992601"/>
          <c:h val="0.73504091836367202"/>
        </c:manualLayout>
      </c:layout>
      <c:lineChart>
        <c:grouping val="standard"/>
        <c:varyColors val="0"/>
        <c:ser>
          <c:idx val="0"/>
          <c:order val="0"/>
          <c:tx>
            <c:strRef>
              <c:f>Sheet1!$B$1</c:f>
              <c:strCache>
                <c:ptCount val="1"/>
                <c:pt idx="0">
                  <c:v>Annual Increase Program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DB-4C6F-ADB6-5E0513B3171E}"/>
                </c:ext>
              </c:extLst>
            </c:dLbl>
            <c:dLbl>
              <c:idx val="2"/>
              <c:layout>
                <c:manualLayout>
                  <c:x val="-9.2822951988874899E-2"/>
                  <c:y val="-3.6716574545969702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6.1021456950364775E-2"/>
                      <c:h val="5.7400244873532603E-2"/>
                    </c:manualLayout>
                  </c15:layout>
                </c:ext>
                <c:ext xmlns:c16="http://schemas.microsoft.com/office/drawing/2014/chart" uri="{C3380CC4-5D6E-409C-BE32-E72D297353CC}">
                  <c16:uniqueId val="{00000008-89DB-4C6F-ADB6-5E0513B3171E}"/>
                </c:ext>
              </c:extLst>
            </c:dLbl>
            <c:dLbl>
              <c:idx val="3"/>
              <c:layout>
                <c:manualLayout>
                  <c:x val="-6.2209409972530501E-2"/>
                  <c:y val="-1.529857272748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DB-4C6F-ADB6-5E0513B3171E}"/>
                </c:ext>
              </c:extLst>
            </c:dLbl>
            <c:dLbl>
              <c:idx val="4"/>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5DC-4828-84A0-4C91F4D39865}"/>
                </c:ext>
              </c:extLst>
            </c:dLbl>
            <c:dLbl>
              <c:idx val="5"/>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F7-48AE-8534-EFA0063BB9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 2020 = $232 per SCH</c:v>
                </c:pt>
                <c:pt idx="1">
                  <c:v>2021</c:v>
                </c:pt>
                <c:pt idx="2">
                  <c:v>2022</c:v>
                </c:pt>
                <c:pt idx="3">
                  <c:v>2023</c:v>
                </c:pt>
                <c:pt idx="4">
                  <c:v>2024</c:v>
                </c:pt>
                <c:pt idx="5">
                  <c:v>2025</c:v>
                </c:pt>
              </c:strCache>
            </c:strRef>
          </c:cat>
          <c:val>
            <c:numRef>
              <c:f>Sheet1!$B$2:$B$7</c:f>
              <c:numCache>
                <c:formatCode>"$"#,##0</c:formatCode>
                <c:ptCount val="6"/>
                <c:pt idx="1">
                  <c:v>243.6</c:v>
                </c:pt>
                <c:pt idx="2">
                  <c:v>255.78</c:v>
                </c:pt>
                <c:pt idx="3">
                  <c:v>268.56900000000002</c:v>
                </c:pt>
                <c:pt idx="4">
                  <c:v>281.99745000000001</c:v>
                </c:pt>
                <c:pt idx="5">
                  <c:v>296.09732250000002</c:v>
                </c:pt>
              </c:numCache>
            </c:numRef>
          </c:val>
          <c:smooth val="0"/>
          <c:extLst>
            <c:ext xmlns:c16="http://schemas.microsoft.com/office/drawing/2014/chart" uri="{C3380CC4-5D6E-409C-BE32-E72D297353CC}">
              <c16:uniqueId val="{00000000-89DB-4C6F-ADB6-5E0513B3171E}"/>
            </c:ext>
          </c:extLst>
        </c:ser>
        <c:ser>
          <c:idx val="1"/>
          <c:order val="1"/>
          <c:tx>
            <c:strRef>
              <c:f>Sheet1!$C$1</c:f>
              <c:strCache>
                <c:ptCount val="1"/>
                <c:pt idx="0">
                  <c:v>Guaranteed Program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 2020 = $232 per SCH</c:v>
                </c:pt>
                <c:pt idx="1">
                  <c:v>2021</c:v>
                </c:pt>
                <c:pt idx="2">
                  <c:v>2022</c:v>
                </c:pt>
                <c:pt idx="3">
                  <c:v>2023</c:v>
                </c:pt>
                <c:pt idx="4">
                  <c:v>2024</c:v>
                </c:pt>
                <c:pt idx="5">
                  <c:v>2025</c:v>
                </c:pt>
              </c:strCache>
            </c:strRef>
          </c:cat>
          <c:val>
            <c:numRef>
              <c:f>Sheet1!$C$2:$C$7</c:f>
              <c:numCache>
                <c:formatCode>"$"#,##0</c:formatCode>
                <c:ptCount val="6"/>
                <c:pt idx="1">
                  <c:v>254.62</c:v>
                </c:pt>
                <c:pt idx="2">
                  <c:v>254.62</c:v>
                </c:pt>
                <c:pt idx="3">
                  <c:v>254.62</c:v>
                </c:pt>
                <c:pt idx="4">
                  <c:v>254.62</c:v>
                </c:pt>
                <c:pt idx="5">
                  <c:v>254.62</c:v>
                </c:pt>
              </c:numCache>
            </c:numRef>
          </c:val>
          <c:smooth val="0"/>
          <c:extLst>
            <c:ext xmlns:c16="http://schemas.microsoft.com/office/drawing/2014/chart" uri="{C3380CC4-5D6E-409C-BE32-E72D297353CC}">
              <c16:uniqueId val="{00000000-45DC-4828-84A0-4C91F4D39865}"/>
            </c:ext>
          </c:extLst>
        </c:ser>
        <c:dLbls>
          <c:showLegendKey val="0"/>
          <c:showVal val="0"/>
          <c:showCatName val="0"/>
          <c:showSerName val="0"/>
          <c:showPercent val="0"/>
          <c:showBubbleSize val="0"/>
        </c:dLbls>
        <c:marker val="1"/>
        <c:smooth val="0"/>
        <c:axId val="2123392168"/>
        <c:axId val="2123720824"/>
      </c:lineChart>
      <c:catAx>
        <c:axId val="2123392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3720824"/>
        <c:crosses val="autoZero"/>
        <c:auto val="1"/>
        <c:lblAlgn val="ctr"/>
        <c:lblOffset val="100"/>
        <c:noMultiLvlLbl val="0"/>
      </c:catAx>
      <c:valAx>
        <c:axId val="2123720824"/>
        <c:scaling>
          <c:orientation val="minMax"/>
          <c:max val="300"/>
          <c:min val="23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33921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19495816350506E-2"/>
          <c:y val="8.5997092743737194E-2"/>
          <c:w val="0.96034966655545495"/>
          <c:h val="0.80758194333678401"/>
        </c:manualLayout>
      </c:layout>
      <c:lineChart>
        <c:grouping val="standard"/>
        <c:varyColors val="0"/>
        <c:ser>
          <c:idx val="0"/>
          <c:order val="0"/>
          <c:tx>
            <c:strRef>
              <c:f>Sheet1!$C$1</c:f>
              <c:strCache>
                <c:ptCount val="1"/>
                <c:pt idx="0">
                  <c:v>Annual Increase Program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7.3551368539631706E-2"/>
                  <c:y val="-6.6431144972539394E-2"/>
                </c:manualLayout>
              </c:layout>
              <c:spPr>
                <a:solidFill>
                  <a:schemeClr val="lt1"/>
                </a:solidFill>
                <a:ln>
                  <a:noFill/>
                </a:ln>
                <a:effectLst>
                  <a:outerShdw blurRad="50800" dist="50800" dir="5400000" algn="ctr" rotWithShape="0">
                    <a:schemeClr val="bg1"/>
                  </a:outerShdw>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52C2-47F9-9306-1C69E48DAD82}"/>
                </c:ext>
              </c:extLst>
            </c:dLbl>
            <c:spPr>
              <a:noFill/>
              <a:ln>
                <a:noFill/>
              </a:ln>
              <a:effectLst>
                <a:outerShdw blurRad="50800" dist="50800" dir="5400000" algn="ctr" rotWithShape="0">
                  <a:srgbClr val="FFFFFF"/>
                </a:outerShdw>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Sheet1!$B$2:$B$10</c:f>
              <c:strCache>
                <c:ptCount val="9"/>
                <c:pt idx="0">
                  <c:v>FY 2020 = $232 per SCH</c:v>
                </c:pt>
                <c:pt idx="1">
                  <c:v>2021</c:v>
                </c:pt>
                <c:pt idx="2">
                  <c:v>2022</c:v>
                </c:pt>
                <c:pt idx="3">
                  <c:v>2023</c:v>
                </c:pt>
                <c:pt idx="4">
                  <c:v>2024</c:v>
                </c:pt>
                <c:pt idx="5">
                  <c:v>2025</c:v>
                </c:pt>
                <c:pt idx="6">
                  <c:v>2026</c:v>
                </c:pt>
                <c:pt idx="7">
                  <c:v>2027</c:v>
                </c:pt>
                <c:pt idx="8">
                  <c:v>2028</c:v>
                </c:pt>
              </c:strCache>
            </c:strRef>
          </c:cat>
          <c:val>
            <c:numRef>
              <c:f>Sheet1!$C$2:$C$10</c:f>
              <c:numCache>
                <c:formatCode>"$"#,##0</c:formatCode>
                <c:ptCount val="9"/>
                <c:pt idx="1">
                  <c:v>243.6</c:v>
                </c:pt>
                <c:pt idx="2">
                  <c:v>255.78</c:v>
                </c:pt>
                <c:pt idx="3">
                  <c:v>268.56900000000002</c:v>
                </c:pt>
                <c:pt idx="4">
                  <c:v>281.99745000000001</c:v>
                </c:pt>
                <c:pt idx="5">
                  <c:v>296.09732250000002</c:v>
                </c:pt>
                <c:pt idx="6">
                  <c:v>310.90218862500001</c:v>
                </c:pt>
                <c:pt idx="7">
                  <c:v>326.44729805625002</c:v>
                </c:pt>
                <c:pt idx="8">
                  <c:v>342.7696629590626</c:v>
                </c:pt>
              </c:numCache>
            </c:numRef>
          </c:val>
          <c:smooth val="0"/>
          <c:extLst>
            <c:ext xmlns:c16="http://schemas.microsoft.com/office/drawing/2014/chart" uri="{C3380CC4-5D6E-409C-BE32-E72D297353CC}">
              <c16:uniqueId val="{00000000-52C2-47F9-9306-1C69E48DAD82}"/>
            </c:ext>
          </c:extLst>
        </c:ser>
        <c:ser>
          <c:idx val="1"/>
          <c:order val="1"/>
          <c:tx>
            <c:strRef>
              <c:f>Sheet1!$D$1</c:f>
              <c:strCache>
                <c:ptCount val="1"/>
                <c:pt idx="0">
                  <c:v>Guaranteed Program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9.8783398913433296E-2"/>
                  <c:y val="1.9768437604285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C2-47F9-9306-1C69E48DAD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Sheet1!$B$2:$B$10</c:f>
              <c:strCache>
                <c:ptCount val="9"/>
                <c:pt idx="0">
                  <c:v>FY 2020 = $232 per SCH</c:v>
                </c:pt>
                <c:pt idx="1">
                  <c:v>2021</c:v>
                </c:pt>
                <c:pt idx="2">
                  <c:v>2022</c:v>
                </c:pt>
                <c:pt idx="3">
                  <c:v>2023</c:v>
                </c:pt>
                <c:pt idx="4">
                  <c:v>2024</c:v>
                </c:pt>
                <c:pt idx="5">
                  <c:v>2025</c:v>
                </c:pt>
                <c:pt idx="6">
                  <c:v>2026</c:v>
                </c:pt>
                <c:pt idx="7">
                  <c:v>2027</c:v>
                </c:pt>
                <c:pt idx="8">
                  <c:v>2028</c:v>
                </c:pt>
              </c:strCache>
            </c:strRef>
          </c:cat>
          <c:val>
            <c:numRef>
              <c:f>Sheet1!$D$2:$D$10</c:f>
              <c:numCache>
                <c:formatCode>"$"#,##0</c:formatCode>
                <c:ptCount val="9"/>
                <c:pt idx="1">
                  <c:v>254.62</c:v>
                </c:pt>
                <c:pt idx="2">
                  <c:v>254.62</c:v>
                </c:pt>
                <c:pt idx="3">
                  <c:v>254.62</c:v>
                </c:pt>
                <c:pt idx="4">
                  <c:v>254.62</c:v>
                </c:pt>
                <c:pt idx="5">
                  <c:v>254.62</c:v>
                </c:pt>
                <c:pt idx="6">
                  <c:v>267.351</c:v>
                </c:pt>
                <c:pt idx="7">
                  <c:v>280.71854999999982</c:v>
                </c:pt>
                <c:pt idx="8">
                  <c:v>294.75447750000001</c:v>
                </c:pt>
              </c:numCache>
            </c:numRef>
          </c:val>
          <c:smooth val="0"/>
          <c:extLst>
            <c:ext xmlns:c16="http://schemas.microsoft.com/office/drawing/2014/chart" uri="{C3380CC4-5D6E-409C-BE32-E72D297353CC}">
              <c16:uniqueId val="{00000001-52C2-47F9-9306-1C69E48DAD82}"/>
            </c:ext>
          </c:extLst>
        </c:ser>
        <c:dLbls>
          <c:showLegendKey val="0"/>
          <c:showVal val="0"/>
          <c:showCatName val="0"/>
          <c:showSerName val="0"/>
          <c:showPercent val="0"/>
          <c:showBubbleSize val="0"/>
        </c:dLbls>
        <c:marker val="1"/>
        <c:smooth val="0"/>
        <c:axId val="2124344904"/>
        <c:axId val="2124338248"/>
      </c:lineChart>
      <c:catAx>
        <c:axId val="2124344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4338248"/>
        <c:crosses val="autoZero"/>
        <c:auto val="0"/>
        <c:lblAlgn val="ctr"/>
        <c:lblOffset val="100"/>
        <c:noMultiLvlLbl val="0"/>
      </c:catAx>
      <c:valAx>
        <c:axId val="2124338248"/>
        <c:scaling>
          <c:orientation val="minMax"/>
          <c:min val="23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4344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4033943" cy="351155"/>
          </a:xfrm>
          <a:prstGeom prst="rect">
            <a:avLst/>
          </a:prstGeom>
        </p:spPr>
        <p:txBody>
          <a:bodyPr vert="horz" lIns="92251" tIns="46126" rIns="92251" bIns="46126" rtlCol="0"/>
          <a:lstStyle>
            <a:lvl1pPr algn="l">
              <a:defRPr sz="1200"/>
            </a:lvl1pPr>
          </a:lstStyle>
          <a:p>
            <a:endParaRPr lang="en-US" dirty="0"/>
          </a:p>
        </p:txBody>
      </p:sp>
      <p:sp>
        <p:nvSpPr>
          <p:cNvPr id="3" name="Date Placeholder 2"/>
          <p:cNvSpPr>
            <a:spLocks noGrp="1"/>
          </p:cNvSpPr>
          <p:nvPr>
            <p:ph type="dt" sz="quarter" idx="1"/>
          </p:nvPr>
        </p:nvSpPr>
        <p:spPr>
          <a:xfrm>
            <a:off x="5273008" y="3"/>
            <a:ext cx="4033943" cy="351155"/>
          </a:xfrm>
          <a:prstGeom prst="rect">
            <a:avLst/>
          </a:prstGeom>
        </p:spPr>
        <p:txBody>
          <a:bodyPr vert="horz" lIns="92251" tIns="46126" rIns="92251" bIns="46126" rtlCol="0"/>
          <a:lstStyle>
            <a:lvl1pPr algn="r">
              <a:defRPr sz="1200"/>
            </a:lvl1pPr>
          </a:lstStyle>
          <a:p>
            <a:endParaRPr lang="en-US" dirty="0"/>
          </a:p>
        </p:txBody>
      </p:sp>
      <p:sp>
        <p:nvSpPr>
          <p:cNvPr id="4" name="Footer Placeholder 3"/>
          <p:cNvSpPr>
            <a:spLocks noGrp="1"/>
          </p:cNvSpPr>
          <p:nvPr>
            <p:ph type="ftr" sz="quarter" idx="2"/>
          </p:nvPr>
        </p:nvSpPr>
        <p:spPr>
          <a:xfrm>
            <a:off x="3" y="6670729"/>
            <a:ext cx="4033943" cy="351155"/>
          </a:xfrm>
          <a:prstGeom prst="rect">
            <a:avLst/>
          </a:prstGeom>
        </p:spPr>
        <p:txBody>
          <a:bodyPr vert="horz" lIns="92251" tIns="46126" rIns="92251" bIns="4612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3008" y="6670729"/>
            <a:ext cx="4033943" cy="351155"/>
          </a:xfrm>
          <a:prstGeom prst="rect">
            <a:avLst/>
          </a:prstGeom>
        </p:spPr>
        <p:txBody>
          <a:bodyPr vert="horz" lIns="92251" tIns="46126" rIns="92251" bIns="46126" rtlCol="0" anchor="b"/>
          <a:lstStyle>
            <a:lvl1pPr algn="r">
              <a:defRPr sz="1200"/>
            </a:lvl1pPr>
          </a:lstStyle>
          <a:p>
            <a:endParaRPr lang="en-US" dirty="0"/>
          </a:p>
        </p:txBody>
      </p:sp>
    </p:spTree>
    <p:extLst>
      <p:ext uri="{BB962C8B-B14F-4D97-AF65-F5344CB8AC3E}">
        <p14:creationId xmlns:p14="http://schemas.microsoft.com/office/powerpoint/2010/main" val="31065547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3"/>
            <a:ext cx="4033943" cy="351155"/>
          </a:xfrm>
          <a:prstGeom prst="rect">
            <a:avLst/>
          </a:prstGeom>
          <a:noFill/>
          <a:ln w="9525">
            <a:noFill/>
            <a:miter lim="800000"/>
            <a:headEnd/>
            <a:tailEnd/>
          </a:ln>
          <a:effectLst/>
        </p:spPr>
        <p:txBody>
          <a:bodyPr vert="horz" wrap="square" lIns="92251" tIns="46126" rIns="92251" bIns="46126" numCol="1" anchor="t" anchorCtr="0" compatLnSpc="1">
            <a:prstTxWarp prst="textNoShape">
              <a:avLst/>
            </a:prstTxWarp>
          </a:bodyPr>
          <a:lstStyle>
            <a:lvl1pPr algn="l">
              <a:defRPr sz="1200"/>
            </a:lvl1pPr>
          </a:lstStyle>
          <a:p>
            <a:pPr>
              <a:defRPr/>
            </a:pPr>
            <a:endParaRPr lang="en-US" dirty="0"/>
          </a:p>
        </p:txBody>
      </p:sp>
      <p:sp>
        <p:nvSpPr>
          <p:cNvPr id="7171" name="Rectangle 3"/>
          <p:cNvSpPr>
            <a:spLocks noGrp="1" noChangeArrowheads="1"/>
          </p:cNvSpPr>
          <p:nvPr>
            <p:ph type="dt" idx="1"/>
          </p:nvPr>
        </p:nvSpPr>
        <p:spPr bwMode="auto">
          <a:xfrm>
            <a:off x="5273008" y="3"/>
            <a:ext cx="4033943" cy="351155"/>
          </a:xfrm>
          <a:prstGeom prst="rect">
            <a:avLst/>
          </a:prstGeom>
          <a:noFill/>
          <a:ln w="9525">
            <a:noFill/>
            <a:miter lim="800000"/>
            <a:headEnd/>
            <a:tailEnd/>
          </a:ln>
          <a:effectLst/>
        </p:spPr>
        <p:txBody>
          <a:bodyPr vert="horz" wrap="square" lIns="92251" tIns="46126" rIns="92251" bIns="46126" numCol="1" anchor="t" anchorCtr="0" compatLnSpc="1">
            <a:prstTxWarp prst="textNoShape">
              <a:avLst/>
            </a:prstTxWarp>
          </a:bodyPr>
          <a:lstStyle>
            <a:lvl1pPr algn="r">
              <a:defRPr sz="1200"/>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2897188" y="527050"/>
            <a:ext cx="3514725" cy="26352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30911" y="3335975"/>
            <a:ext cx="7447280" cy="3160395"/>
          </a:xfrm>
          <a:prstGeom prst="rect">
            <a:avLst/>
          </a:prstGeom>
          <a:noFill/>
          <a:ln w="9525">
            <a:noFill/>
            <a:miter lim="800000"/>
            <a:headEnd/>
            <a:tailEnd/>
          </a:ln>
          <a:effectLst/>
        </p:spPr>
        <p:txBody>
          <a:bodyPr vert="horz" wrap="square" lIns="92251" tIns="46126" rIns="92251" bIns="4612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3" y="6670729"/>
            <a:ext cx="4033943" cy="351155"/>
          </a:xfrm>
          <a:prstGeom prst="rect">
            <a:avLst/>
          </a:prstGeom>
          <a:noFill/>
          <a:ln w="9525">
            <a:noFill/>
            <a:miter lim="800000"/>
            <a:headEnd/>
            <a:tailEnd/>
          </a:ln>
          <a:effectLst/>
        </p:spPr>
        <p:txBody>
          <a:bodyPr vert="horz" wrap="square" lIns="92251" tIns="46126" rIns="92251" bIns="46126" numCol="1" anchor="b" anchorCtr="0" compatLnSpc="1">
            <a:prstTxWarp prst="textNoShape">
              <a:avLst/>
            </a:prstTxWarp>
          </a:bodyPr>
          <a:lstStyle>
            <a:lvl1pPr algn="l">
              <a:defRPr sz="1200"/>
            </a:lvl1pPr>
          </a:lstStyle>
          <a:p>
            <a:pPr>
              <a:defRPr/>
            </a:pPr>
            <a:endParaRPr lang="en-US" dirty="0"/>
          </a:p>
        </p:txBody>
      </p:sp>
      <p:sp>
        <p:nvSpPr>
          <p:cNvPr id="7175" name="Rectangle 7"/>
          <p:cNvSpPr>
            <a:spLocks noGrp="1" noChangeArrowheads="1"/>
          </p:cNvSpPr>
          <p:nvPr>
            <p:ph type="sldNum" sz="quarter" idx="5"/>
          </p:nvPr>
        </p:nvSpPr>
        <p:spPr bwMode="auto">
          <a:xfrm>
            <a:off x="5273008" y="6670729"/>
            <a:ext cx="4033943" cy="351155"/>
          </a:xfrm>
          <a:prstGeom prst="rect">
            <a:avLst/>
          </a:prstGeom>
          <a:noFill/>
          <a:ln w="9525">
            <a:noFill/>
            <a:miter lim="800000"/>
            <a:headEnd/>
            <a:tailEnd/>
          </a:ln>
          <a:effectLst/>
        </p:spPr>
        <p:txBody>
          <a:bodyPr vert="horz" wrap="square" lIns="92251" tIns="46126" rIns="92251" bIns="46126" numCol="1" anchor="b" anchorCtr="0" compatLnSpc="1">
            <a:prstTxWarp prst="textNoShape">
              <a:avLst/>
            </a:prstTxWarp>
          </a:bodyPr>
          <a:lstStyle>
            <a:lvl1pPr algn="r">
              <a:defRPr sz="1200"/>
            </a:lvl1pPr>
          </a:lstStyle>
          <a:p>
            <a:pPr>
              <a:defRPr/>
            </a:pPr>
            <a:fld id="{4F71E5C1-42FB-4DA5-8DE9-383A35A6BE86}" type="slidenum">
              <a:rPr lang="en-US"/>
              <a:pPr>
                <a:defRPr/>
              </a:pPr>
              <a:t>‹#›</a:t>
            </a:fld>
            <a:endParaRPr lang="en-US" dirty="0"/>
          </a:p>
        </p:txBody>
      </p:sp>
    </p:spTree>
    <p:extLst>
      <p:ext uri="{BB962C8B-B14F-4D97-AF65-F5344CB8AC3E}">
        <p14:creationId xmlns:p14="http://schemas.microsoft.com/office/powerpoint/2010/main" val="122207792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091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9400" y="508000"/>
            <a:ext cx="3400425" cy="2551113"/>
          </a:xfrm>
        </p:spPr>
      </p:sp>
      <p:sp>
        <p:nvSpPr>
          <p:cNvPr id="3" name="Notes Placeholder 2"/>
          <p:cNvSpPr>
            <a:spLocks noGrp="1"/>
          </p:cNvSpPr>
          <p:nvPr>
            <p:ph type="body" idx="1"/>
          </p:nvPr>
        </p:nvSpPr>
        <p:spPr>
          <a:xfrm>
            <a:off x="1375616" y="3227735"/>
            <a:ext cx="6484995" cy="305785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1E5C1-42FB-4DA5-8DE9-383A35A6BE86}" type="slidenum">
              <a:rPr lang="en-US" smtClean="0"/>
              <a:pPr>
                <a:defRPr/>
              </a:pPr>
              <a:t>13</a:t>
            </a:fld>
            <a:endParaRPr lang="en-US" dirty="0"/>
          </a:p>
        </p:txBody>
      </p:sp>
    </p:spTree>
    <p:extLst>
      <p:ext uri="{BB962C8B-B14F-4D97-AF65-F5344CB8AC3E}">
        <p14:creationId xmlns:p14="http://schemas.microsoft.com/office/powerpoint/2010/main" val="819730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ABF15-1375-02CB-1B65-FBB767D234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08E40-C3BA-3ECA-C8E0-5BAC8EEB86A1}"/>
              </a:ext>
            </a:extLst>
          </p:cNvPr>
          <p:cNvSpPr>
            <a:spLocks noGrp="1" noRot="1" noChangeAspect="1"/>
          </p:cNvSpPr>
          <p:nvPr>
            <p:ph type="sldImg"/>
          </p:nvPr>
        </p:nvSpPr>
        <p:spPr>
          <a:xfrm>
            <a:off x="2819400" y="508000"/>
            <a:ext cx="3400425" cy="2551113"/>
          </a:xfrm>
        </p:spPr>
      </p:sp>
      <p:sp>
        <p:nvSpPr>
          <p:cNvPr id="3" name="Notes Placeholder 2">
            <a:extLst>
              <a:ext uri="{FF2B5EF4-FFF2-40B4-BE49-F238E27FC236}">
                <a16:creationId xmlns:a16="http://schemas.microsoft.com/office/drawing/2014/main" id="{97DD2FF5-6E3D-355A-BD82-378BAB5FA866}"/>
              </a:ext>
            </a:extLst>
          </p:cNvPr>
          <p:cNvSpPr>
            <a:spLocks noGrp="1"/>
          </p:cNvSpPr>
          <p:nvPr>
            <p:ph type="body" idx="1"/>
          </p:nvPr>
        </p:nvSpPr>
        <p:spPr>
          <a:xfrm>
            <a:off x="1375616" y="3227735"/>
            <a:ext cx="6484995" cy="3057850"/>
          </a:xfrm>
        </p:spPr>
        <p:txBody>
          <a:bodyPr/>
          <a:lstStyle/>
          <a:p>
            <a:endParaRPr lang="en-US" dirty="0"/>
          </a:p>
        </p:txBody>
      </p:sp>
      <p:sp>
        <p:nvSpPr>
          <p:cNvPr id="4" name="Slide Number Placeholder 3">
            <a:extLst>
              <a:ext uri="{FF2B5EF4-FFF2-40B4-BE49-F238E27FC236}">
                <a16:creationId xmlns:a16="http://schemas.microsoft.com/office/drawing/2014/main" id="{004D20AE-2937-5923-2169-5A5519AD8493}"/>
              </a:ext>
            </a:extLst>
          </p:cNvPr>
          <p:cNvSpPr>
            <a:spLocks noGrp="1"/>
          </p:cNvSpPr>
          <p:nvPr>
            <p:ph type="sldNum" sz="quarter" idx="10"/>
          </p:nvPr>
        </p:nvSpPr>
        <p:spPr/>
        <p:txBody>
          <a:bodyPr/>
          <a:lstStyle/>
          <a:p>
            <a:pPr>
              <a:defRPr/>
            </a:pPr>
            <a:fld id="{4F71E5C1-42FB-4DA5-8DE9-383A35A6BE86}" type="slidenum">
              <a:rPr lang="en-US" smtClean="0"/>
              <a:pPr>
                <a:defRPr/>
              </a:pPr>
              <a:t>14</a:t>
            </a:fld>
            <a:endParaRPr lang="en-US" dirty="0"/>
          </a:p>
        </p:txBody>
      </p:sp>
    </p:spTree>
    <p:extLst>
      <p:ext uri="{BB962C8B-B14F-4D97-AF65-F5344CB8AC3E}">
        <p14:creationId xmlns:p14="http://schemas.microsoft.com/office/powerpoint/2010/main" val="4114912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33400"/>
            <a:ext cx="3543300" cy="2657475"/>
          </a:xfrm>
        </p:spPr>
      </p:sp>
      <p:sp>
        <p:nvSpPr>
          <p:cNvPr id="3" name="Notes Placeholder 2"/>
          <p:cNvSpPr>
            <a:spLocks noGrp="1"/>
          </p:cNvSpPr>
          <p:nvPr>
            <p:ph type="body" idx="1"/>
          </p:nvPr>
        </p:nvSpPr>
        <p:spPr>
          <a:xfrm>
            <a:off x="1420715" y="3368074"/>
            <a:ext cx="6697618" cy="3190799"/>
          </a:xfrm>
        </p:spPr>
        <p:txBody>
          <a:bodyPr/>
          <a:lstStyle/>
          <a:p>
            <a:pPr defTabSz="911832"/>
            <a:endParaRPr lang="en-US" dirty="0"/>
          </a:p>
        </p:txBody>
      </p:sp>
      <p:sp>
        <p:nvSpPr>
          <p:cNvPr id="4" name="Slide Number Placeholder 3"/>
          <p:cNvSpPr>
            <a:spLocks noGrp="1"/>
          </p:cNvSpPr>
          <p:nvPr>
            <p:ph type="sldNum" sz="quarter" idx="10"/>
          </p:nvPr>
        </p:nvSpPr>
        <p:spPr/>
        <p:txBody>
          <a:bodyPr/>
          <a:lstStyle/>
          <a:p>
            <a:pPr>
              <a:defRPr/>
            </a:pPr>
            <a:fld id="{4F71E5C1-42FB-4DA5-8DE9-383A35A6BE86}" type="slidenum">
              <a:rPr lang="en-US" smtClean="0"/>
              <a:pPr>
                <a:defRPr/>
              </a:pPr>
              <a:t>15</a:t>
            </a:fld>
            <a:endParaRPr lang="en-US" dirty="0"/>
          </a:p>
        </p:txBody>
      </p:sp>
    </p:spTree>
    <p:extLst>
      <p:ext uri="{BB962C8B-B14F-4D97-AF65-F5344CB8AC3E}">
        <p14:creationId xmlns:p14="http://schemas.microsoft.com/office/powerpoint/2010/main" val="3268418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17D57-A49F-5FCE-FA1A-75FA5AEE7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D29A51-493D-8675-FEFD-15377402384D}"/>
              </a:ext>
            </a:extLst>
          </p:cNvPr>
          <p:cNvSpPr>
            <a:spLocks noGrp="1" noRot="1" noChangeAspect="1"/>
          </p:cNvSpPr>
          <p:nvPr>
            <p:ph type="sldImg"/>
          </p:nvPr>
        </p:nvSpPr>
        <p:spPr>
          <a:xfrm>
            <a:off x="2897188" y="527050"/>
            <a:ext cx="3514725" cy="2635250"/>
          </a:xfrm>
        </p:spPr>
      </p:sp>
      <p:sp>
        <p:nvSpPr>
          <p:cNvPr id="3" name="Notes Placeholder 2">
            <a:extLst>
              <a:ext uri="{FF2B5EF4-FFF2-40B4-BE49-F238E27FC236}">
                <a16:creationId xmlns:a16="http://schemas.microsoft.com/office/drawing/2014/main" id="{1A7E754F-572C-0DDD-600F-6C9851E98309}"/>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85606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14725" cy="26352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0369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14725" cy="26352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6454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14725" cy="26352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71304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14725" cy="26352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88085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C22A2-83D4-585B-DE7F-8B6017919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F0E273-1C73-D1A6-28DB-F00B2904E4A0}"/>
              </a:ext>
            </a:extLst>
          </p:cNvPr>
          <p:cNvSpPr>
            <a:spLocks noGrp="1" noRot="1" noChangeAspect="1"/>
          </p:cNvSpPr>
          <p:nvPr>
            <p:ph type="sldImg"/>
          </p:nvPr>
        </p:nvSpPr>
        <p:spPr>
          <a:xfrm>
            <a:off x="2897188" y="527050"/>
            <a:ext cx="3514725" cy="2635250"/>
          </a:xfrm>
        </p:spPr>
      </p:sp>
      <p:sp>
        <p:nvSpPr>
          <p:cNvPr id="3" name="Notes Placeholder 2">
            <a:extLst>
              <a:ext uri="{FF2B5EF4-FFF2-40B4-BE49-F238E27FC236}">
                <a16:creationId xmlns:a16="http://schemas.microsoft.com/office/drawing/2014/main" id="{CBAC6C05-6C0D-12F2-AA96-7BF5DBCD2F5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0882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DA87D-18B2-84EE-3314-A3502AC9D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903AE-CEC4-CB7B-F1F4-06778EEB52B9}"/>
              </a:ext>
            </a:extLst>
          </p:cNvPr>
          <p:cNvSpPr>
            <a:spLocks noGrp="1" noRot="1" noChangeAspect="1"/>
          </p:cNvSpPr>
          <p:nvPr>
            <p:ph type="sldImg"/>
          </p:nvPr>
        </p:nvSpPr>
        <p:spPr>
          <a:xfrm>
            <a:off x="2897188" y="527050"/>
            <a:ext cx="3514725" cy="2635250"/>
          </a:xfrm>
        </p:spPr>
      </p:sp>
      <p:sp>
        <p:nvSpPr>
          <p:cNvPr id="3" name="Notes Placeholder 2">
            <a:extLst>
              <a:ext uri="{FF2B5EF4-FFF2-40B4-BE49-F238E27FC236}">
                <a16:creationId xmlns:a16="http://schemas.microsoft.com/office/drawing/2014/main" id="{131FFF00-989A-3A6C-885C-5C6FDB7D6748}"/>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67808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90550"/>
            <a:ext cx="3511550" cy="26336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038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14725" cy="26352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47603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6831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pPr>
              <a:defRPr/>
            </a:pPr>
            <a:fld id="{4F71E5C1-42FB-4DA5-8DE9-383A35A6BE86}" type="slidenum">
              <a:rPr lang="en-US" smtClean="0"/>
              <a:pPr>
                <a:defRPr/>
              </a:pPr>
              <a:t>8</a:t>
            </a:fld>
            <a:endParaRPr lang="en-US" dirty="0"/>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771839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4F71E5C1-42FB-4DA5-8DE9-383A35A6BE86}" type="slidenum">
              <a:rPr lang="en-US" smtClean="0"/>
              <a:pPr>
                <a:defRPr/>
              </a:pPr>
              <a:t>9</a:t>
            </a:fld>
            <a:endParaRPr lang="en-US" dirty="0"/>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3535374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14725" cy="26352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1E5C1-42FB-4DA5-8DE9-383A35A6BE86}" type="slidenum">
              <a:rPr lang="en-US" smtClean="0"/>
              <a:pPr>
                <a:defRPr/>
              </a:pPr>
              <a:t>10</a:t>
            </a:fld>
            <a:endParaRPr lang="en-US" dirty="0"/>
          </a:p>
        </p:txBody>
      </p:sp>
    </p:spTree>
    <p:extLst>
      <p:ext uri="{BB962C8B-B14F-4D97-AF65-F5344CB8AC3E}">
        <p14:creationId xmlns:p14="http://schemas.microsoft.com/office/powerpoint/2010/main" val="195257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7050"/>
            <a:ext cx="3514725" cy="26352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21E89E-7B24-443C-BBAB-3D107AB78D84}" type="slidenum">
              <a:rPr lang="en-US" smtClean="0"/>
              <a:pPr>
                <a:defRPr/>
              </a:pPr>
              <a:t>11</a:t>
            </a:fld>
            <a:endParaRPr lang="en-US" dirty="0"/>
          </a:p>
        </p:txBody>
      </p:sp>
    </p:spTree>
    <p:extLst>
      <p:ext uri="{BB962C8B-B14F-4D97-AF65-F5344CB8AC3E}">
        <p14:creationId xmlns:p14="http://schemas.microsoft.com/office/powerpoint/2010/main" val="49686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0169A-ACED-C34C-CF30-4FF86D10F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60970-C5AA-A4BD-9422-CE1600582592}"/>
              </a:ext>
            </a:extLst>
          </p:cNvPr>
          <p:cNvSpPr>
            <a:spLocks noGrp="1" noRot="1" noChangeAspect="1"/>
          </p:cNvSpPr>
          <p:nvPr>
            <p:ph type="sldImg"/>
          </p:nvPr>
        </p:nvSpPr>
        <p:spPr>
          <a:xfrm>
            <a:off x="2897188" y="527050"/>
            <a:ext cx="3514725" cy="2635250"/>
          </a:xfrm>
        </p:spPr>
      </p:sp>
      <p:sp>
        <p:nvSpPr>
          <p:cNvPr id="3" name="Notes Placeholder 2">
            <a:extLst>
              <a:ext uri="{FF2B5EF4-FFF2-40B4-BE49-F238E27FC236}">
                <a16:creationId xmlns:a16="http://schemas.microsoft.com/office/drawing/2014/main" id="{37C9498B-A1E9-CEEE-0C08-FCEA59406A71}"/>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714269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DA29134-9C90-48A3-B02D-44654E51F79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2CECFAC-D7C9-4ABC-A4B9-E4E5A7FCF0E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1" y="228605"/>
            <a:ext cx="2152651"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2" y="228605"/>
            <a:ext cx="6305551"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B433FB8-4483-4E29-B200-1AC5E4F4987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28605"/>
            <a:ext cx="8610600" cy="589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9CFA6B9-FB70-4F96-A900-AFFE0473BD8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90916E-7EA6-4BEF-9563-501B04C7B24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A50524-41E4-4599-BBF3-0280814CF9B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F69CE87-CDCF-4DD4-8D01-F3E4E97A88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8A924EB-DF99-4028-85D9-83375C07342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63B4566-4705-4269-B889-F21F8A6ABE5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2248334-B94D-4D09-9074-E44A08B4551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C613B09-8967-46B9-9E44-68461953ACB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04800" y="228600"/>
            <a:ext cx="8610600" cy="1112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3300"/>
                </a:solidFill>
              </a:defRPr>
            </a:lvl1pPr>
          </a:lstStyle>
          <a:p>
            <a:pPr>
              <a:defRPr/>
            </a:pPr>
            <a:endParaRPr lang="en-US" dirty="0"/>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C8C45DBA-49FB-45B9-BFD9-B227A0A31F5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p:titleStyle>
    <p:bodyStyle>
      <a:lvl1pPr marL="342900" indent="-342900" algn="l" rtl="0" eaLnBrk="0" fontAlgn="base" hangingPunct="0">
        <a:spcBef>
          <a:spcPct val="20000"/>
        </a:spcBef>
        <a:spcAft>
          <a:spcPct val="0"/>
        </a:spcAft>
        <a:buChar char="•"/>
        <a:defRPr sz="3200">
          <a:solidFill>
            <a:srgbClr val="00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00"/>
          </a:solidFill>
          <a:latin typeface="+mn-lt"/>
        </a:defRPr>
      </a:lvl2pPr>
      <a:lvl3pPr marL="1143000" indent="-228600" algn="l" rtl="0" eaLnBrk="0" fontAlgn="base" hangingPunct="0">
        <a:spcBef>
          <a:spcPct val="20000"/>
        </a:spcBef>
        <a:spcAft>
          <a:spcPct val="0"/>
        </a:spcAft>
        <a:buChar char="•"/>
        <a:defRPr sz="2400">
          <a:solidFill>
            <a:srgbClr val="003300"/>
          </a:solidFill>
          <a:latin typeface="+mn-lt"/>
        </a:defRPr>
      </a:lvl3pPr>
      <a:lvl4pPr marL="1600200" indent="-228600" algn="l" rtl="0" eaLnBrk="0" fontAlgn="base" hangingPunct="0">
        <a:spcBef>
          <a:spcPct val="20000"/>
        </a:spcBef>
        <a:spcAft>
          <a:spcPct val="0"/>
        </a:spcAft>
        <a:buChar char="–"/>
        <a:defRPr sz="2000">
          <a:solidFill>
            <a:srgbClr val="003300"/>
          </a:solidFill>
          <a:latin typeface="+mn-lt"/>
        </a:defRPr>
      </a:lvl4pPr>
      <a:lvl5pPr marL="2057400" indent="-228600" algn="l" rtl="0" eaLnBrk="0" fontAlgn="base" hangingPunct="0">
        <a:spcBef>
          <a:spcPct val="20000"/>
        </a:spcBef>
        <a:spcAft>
          <a:spcPct val="0"/>
        </a:spcAft>
        <a:buChar char="»"/>
        <a:defRPr sz="2000">
          <a:solidFill>
            <a:srgbClr val="003300"/>
          </a:solidFill>
          <a:latin typeface="+mn-lt"/>
        </a:defRPr>
      </a:lvl5pPr>
      <a:lvl6pPr marL="2514600" indent="-228600" algn="l" rtl="0" fontAlgn="base">
        <a:spcBef>
          <a:spcPct val="20000"/>
        </a:spcBef>
        <a:spcAft>
          <a:spcPct val="0"/>
        </a:spcAft>
        <a:buChar char="»"/>
        <a:defRPr sz="2000">
          <a:solidFill>
            <a:srgbClr val="003300"/>
          </a:solidFill>
          <a:latin typeface="+mn-lt"/>
        </a:defRPr>
      </a:lvl6pPr>
      <a:lvl7pPr marL="2971800" indent="-228600" algn="l" rtl="0" fontAlgn="base">
        <a:spcBef>
          <a:spcPct val="20000"/>
        </a:spcBef>
        <a:spcAft>
          <a:spcPct val="0"/>
        </a:spcAft>
        <a:buChar char="»"/>
        <a:defRPr sz="2000">
          <a:solidFill>
            <a:srgbClr val="003300"/>
          </a:solidFill>
          <a:latin typeface="+mn-lt"/>
        </a:defRPr>
      </a:lvl7pPr>
      <a:lvl8pPr marL="3429000" indent="-228600" algn="l" rtl="0" fontAlgn="base">
        <a:spcBef>
          <a:spcPct val="20000"/>
        </a:spcBef>
        <a:spcAft>
          <a:spcPct val="0"/>
        </a:spcAft>
        <a:buChar char="»"/>
        <a:defRPr sz="2000">
          <a:solidFill>
            <a:srgbClr val="003300"/>
          </a:solidFill>
          <a:latin typeface="+mn-lt"/>
        </a:defRPr>
      </a:lvl8pPr>
      <a:lvl9pPr marL="3886200" indent="-228600" algn="l" rtl="0" fontAlgn="base">
        <a:spcBef>
          <a:spcPct val="20000"/>
        </a:spcBef>
        <a:spcAft>
          <a:spcPct val="0"/>
        </a:spcAft>
        <a:buChar char="»"/>
        <a:defRPr sz="2000">
          <a:solidFill>
            <a:srgbClr val="00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s://vpfa.uoregon.edu/tuition"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gcr.uoregon.edu/advocacy" TargetMode="External"/><Relationship Id="rId4" Type="http://schemas.openxmlformats.org/officeDocument/2006/relationships/hyperlink" Target="https://vpfa.uoregon.edu/tuition/tfab-schedul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CB543-4CD8-4E71-834A-6357A8D3266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96CA61D-08A7-2949-7E56-E0F2376E3AE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54F33DA-EB84-89B7-7CC3-777D0BABF5F5}"/>
              </a:ext>
            </a:extLst>
          </p:cNvPr>
          <p:cNvSpPr>
            <a:spLocks noGrp="1"/>
          </p:cNvSpPr>
          <p:nvPr>
            <p:ph type="sldNum" sz="quarter" idx="12"/>
          </p:nvPr>
        </p:nvSpPr>
        <p:spPr/>
        <p:txBody>
          <a:bodyPr/>
          <a:lstStyle/>
          <a:p>
            <a:pPr>
              <a:defRPr/>
            </a:pPr>
            <a:fld id="{2DA29134-9C90-48A3-B02D-44654E51F794}" type="slidenum">
              <a:rPr lang="en-US" smtClean="0"/>
              <a:pPr>
                <a:defRPr/>
              </a:pPr>
              <a:t>1</a:t>
            </a:fld>
            <a:endParaRPr lang="en-US" dirty="0"/>
          </a:p>
        </p:txBody>
      </p:sp>
      <p:sp>
        <p:nvSpPr>
          <p:cNvPr id="7" name="Rectangle 6">
            <a:extLst>
              <a:ext uri="{FF2B5EF4-FFF2-40B4-BE49-F238E27FC236}">
                <a16:creationId xmlns:a16="http://schemas.microsoft.com/office/drawing/2014/main" id="{60711D90-3D7A-FC93-D548-578A9598CD06}"/>
              </a:ext>
            </a:extLst>
          </p:cNvPr>
          <p:cNvSpPr/>
          <p:nvPr/>
        </p:nvSpPr>
        <p:spPr bwMode="auto">
          <a:xfrm>
            <a:off x="0" y="0"/>
            <a:ext cx="9177867" cy="7239000"/>
          </a:xfrm>
          <a:prstGeom prst="rect">
            <a:avLst/>
          </a:prstGeom>
          <a:solidFill>
            <a:srgbClr val="FED73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66EA1E59-315F-7052-3C1D-F3BA4C68A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8600"/>
            <a:ext cx="10845800" cy="6100763"/>
          </a:xfrm>
          <a:prstGeom prst="rect">
            <a:avLst/>
          </a:prstGeom>
        </p:spPr>
      </p:pic>
      <p:pic>
        <p:nvPicPr>
          <p:cNvPr id="6" name="Picture 5">
            <a:extLst>
              <a:ext uri="{FF2B5EF4-FFF2-40B4-BE49-F238E27FC236}">
                <a16:creationId xmlns:a16="http://schemas.microsoft.com/office/drawing/2014/main" id="{DD0188AB-5175-BDD1-DDEB-CCB7DEEA1390}"/>
              </a:ext>
            </a:extLst>
          </p:cNvPr>
          <p:cNvPicPr>
            <a:picLocks noChangeAspect="1"/>
          </p:cNvPicPr>
          <p:nvPr/>
        </p:nvPicPr>
        <p:blipFill>
          <a:blip r:embed="rId4"/>
          <a:stretch>
            <a:fillRect/>
          </a:stretch>
        </p:blipFill>
        <p:spPr>
          <a:xfrm>
            <a:off x="6725920" y="4419600"/>
            <a:ext cx="2341880" cy="2322033"/>
          </a:xfrm>
          <a:prstGeom prst="rect">
            <a:avLst/>
          </a:prstGeom>
        </p:spPr>
      </p:pic>
      <p:sp>
        <p:nvSpPr>
          <p:cNvPr id="8" name="Rectangle 2">
            <a:extLst>
              <a:ext uri="{FF2B5EF4-FFF2-40B4-BE49-F238E27FC236}">
                <a16:creationId xmlns:a16="http://schemas.microsoft.com/office/drawing/2014/main" id="{66B4554C-C3BB-E8DB-B467-2E9C9569478E}"/>
              </a:ext>
            </a:extLst>
          </p:cNvPr>
          <p:cNvSpPr txBox="1">
            <a:spLocks noChangeArrowheads="1"/>
          </p:cNvSpPr>
          <p:nvPr/>
        </p:nvSpPr>
        <p:spPr bwMode="auto">
          <a:xfrm>
            <a:off x="228600" y="6019800"/>
            <a:ext cx="7543800" cy="811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eaLnBrk="1" hangingPunct="1"/>
            <a:r>
              <a:rPr lang="en-US" altLang="en-US" sz="2000" kern="0" dirty="0">
                <a:latin typeface="+mn-lt"/>
                <a:cs typeface="Arial" panose="020B0604020202020204" pitchFamily="34" charset="0"/>
              </a:rPr>
              <a:t>Sign up to receive follow-up information (optional)</a:t>
            </a:r>
            <a:r>
              <a:rPr lang="en-US" altLang="en-US" sz="2000" kern="0" dirty="0">
                <a:latin typeface="+mn-lt"/>
                <a:cs typeface="Arial" panose="020B0604020202020204" pitchFamily="34" charset="0"/>
                <a:sym typeface="Wingdings" panose="05000000000000000000" pitchFamily="2" charset="2"/>
              </a:rPr>
              <a:t> </a:t>
            </a:r>
            <a:endParaRPr lang="en-US" altLang="en-US" sz="2000" kern="0" dirty="0">
              <a:latin typeface="+mn-lt"/>
              <a:cs typeface="Arial" panose="020B0604020202020204" pitchFamily="34" charset="0"/>
            </a:endParaRPr>
          </a:p>
        </p:txBody>
      </p:sp>
    </p:spTree>
    <p:extLst>
      <p:ext uri="{BB962C8B-B14F-4D97-AF65-F5344CB8AC3E}">
        <p14:creationId xmlns:p14="http://schemas.microsoft.com/office/powerpoint/2010/main" val="1443567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slide14" descr="FY23 state appropriations per student FTE among AAU publics&#10;&#10;Oregon is $5,256 and average is $11,749&#10;&#10;For more detail, email dsharp@uoregon.edu">
            <a:extLst>
              <a:ext uri="{FF2B5EF4-FFF2-40B4-BE49-F238E27FC236}">
                <a16:creationId xmlns:a16="http://schemas.microsoft.com/office/drawing/2014/main" id="{849F0BD2-C578-C5BE-FACA-A3B234AE2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224570"/>
            <a:ext cx="9067800" cy="6408861"/>
          </a:xfrm>
          <a:prstGeom prst="rect">
            <a:avLst/>
          </a:prstGeom>
        </p:spPr>
      </p:pic>
    </p:spTree>
    <p:extLst>
      <p:ext uri="{BB962C8B-B14F-4D97-AF65-F5344CB8AC3E}">
        <p14:creationId xmlns:p14="http://schemas.microsoft.com/office/powerpoint/2010/main" val="220805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de6" descr="State appropriation and resident tuition (net: after remissions) revenue per resident student FTE&#10;&#10;For more detail, email dsharp@uoregon.edu">
            <a:extLst>
              <a:ext uri="{FF2B5EF4-FFF2-40B4-BE49-F238E27FC236}">
                <a16:creationId xmlns:a16="http://schemas.microsoft.com/office/drawing/2014/main" id="{FC8ADAEF-18EA-DD43-D5F9-AF25B1C67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3" y="228600"/>
            <a:ext cx="9056394" cy="6400799"/>
          </a:xfrm>
          <a:prstGeom prst="rect">
            <a:avLst/>
          </a:prstGeom>
        </p:spPr>
      </p:pic>
    </p:spTree>
    <p:extLst>
      <p:ext uri="{BB962C8B-B14F-4D97-AF65-F5344CB8AC3E}">
        <p14:creationId xmlns:p14="http://schemas.microsoft.com/office/powerpoint/2010/main" val="16714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278B4-C167-09B5-85D9-7B9833C5F2F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0308EC5-4840-E04A-478C-87E8808E8146}"/>
              </a:ext>
            </a:extLst>
          </p:cNvPr>
          <p:cNvSpPr txBox="1">
            <a:spLocks/>
          </p:cNvSpPr>
          <p:nvPr/>
        </p:nvSpPr>
        <p:spPr bwMode="auto">
          <a:xfrm>
            <a:off x="548054" y="304800"/>
            <a:ext cx="8824546" cy="758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a:r>
              <a:rPr lang="en-US" sz="4000" dirty="0"/>
              <a:t>Agenda</a:t>
            </a:r>
            <a:endParaRPr lang="en-US" sz="4000" kern="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E4806390-6157-5075-9DEE-9E74F21C6AD7}"/>
              </a:ext>
            </a:extLst>
          </p:cNvPr>
          <p:cNvSpPr>
            <a:spLocks noGrp="1"/>
          </p:cNvSpPr>
          <p:nvPr>
            <p:ph idx="1"/>
          </p:nvPr>
        </p:nvSpPr>
        <p:spPr>
          <a:xfrm>
            <a:off x="1524000" y="1417637"/>
            <a:ext cx="8305800" cy="4983163"/>
          </a:xfrm>
        </p:spPr>
        <p:txBody>
          <a:bodyPr/>
          <a:lstStyle/>
          <a:p>
            <a:pPr>
              <a:spcBef>
                <a:spcPts val="0"/>
              </a:spcBef>
            </a:pPr>
            <a:r>
              <a:rPr lang="en-US" sz="2400" dirty="0"/>
              <a:t>UO Budget</a:t>
            </a:r>
          </a:p>
          <a:p>
            <a:pPr>
              <a:spcBef>
                <a:spcPts val="0"/>
              </a:spcBef>
            </a:pPr>
            <a:endParaRPr lang="en-US" sz="2400" dirty="0"/>
          </a:p>
          <a:p>
            <a:pPr>
              <a:spcBef>
                <a:spcPts val="0"/>
              </a:spcBef>
            </a:pPr>
            <a:r>
              <a:rPr lang="en-US" sz="2400" dirty="0"/>
              <a:t>State Appropriation </a:t>
            </a:r>
          </a:p>
          <a:p>
            <a:pPr>
              <a:spcBef>
                <a:spcPts val="0"/>
              </a:spcBef>
            </a:pPr>
            <a:endParaRPr lang="en-US" sz="2400" dirty="0"/>
          </a:p>
          <a:p>
            <a:pPr>
              <a:spcBef>
                <a:spcPts val="0"/>
              </a:spcBef>
            </a:pPr>
            <a:r>
              <a:rPr lang="en-US" sz="2400" dirty="0"/>
              <a:t>Cost Drivers</a:t>
            </a:r>
          </a:p>
          <a:p>
            <a:pPr>
              <a:spcBef>
                <a:spcPts val="0"/>
              </a:spcBef>
            </a:pPr>
            <a:endParaRPr lang="en-US" sz="2400" dirty="0">
              <a:cs typeface="Arial"/>
            </a:endParaRPr>
          </a:p>
          <a:p>
            <a:pPr>
              <a:spcBef>
                <a:spcPts val="0"/>
              </a:spcBef>
            </a:pPr>
            <a:r>
              <a:rPr lang="en-US" sz="2400" dirty="0">
                <a:cs typeface="Arial"/>
              </a:rPr>
              <a:t>Guaranteed Tuition Program </a:t>
            </a:r>
          </a:p>
          <a:p>
            <a:pPr>
              <a:spcBef>
                <a:spcPts val="0"/>
              </a:spcBef>
            </a:pPr>
            <a:endParaRPr lang="en-US" sz="2400" dirty="0">
              <a:cs typeface="Arial"/>
            </a:endParaRPr>
          </a:p>
          <a:p>
            <a:pPr>
              <a:spcBef>
                <a:spcPts val="0"/>
              </a:spcBef>
            </a:pPr>
            <a:r>
              <a:rPr lang="en-US" sz="2400" dirty="0">
                <a:cs typeface="Arial"/>
              </a:rPr>
              <a:t>Info and Input on Tuition</a:t>
            </a:r>
          </a:p>
          <a:p>
            <a:pPr>
              <a:spcBef>
                <a:spcPts val="0"/>
              </a:spcBef>
            </a:pPr>
            <a:endParaRPr lang="en-US" sz="2400" dirty="0">
              <a:cs typeface="Arial"/>
            </a:endParaRPr>
          </a:p>
          <a:p>
            <a:pPr>
              <a:spcBef>
                <a:spcPts val="0"/>
              </a:spcBef>
            </a:pPr>
            <a:r>
              <a:rPr lang="en-US" sz="2400" dirty="0">
                <a:cs typeface="Arial"/>
              </a:rPr>
              <a:t>Small Group Discussion </a:t>
            </a:r>
          </a:p>
          <a:p>
            <a:pPr lvl="1">
              <a:spcBef>
                <a:spcPts val="0"/>
              </a:spcBef>
              <a:spcAft>
                <a:spcPts val="600"/>
              </a:spcAft>
            </a:pPr>
            <a:endParaRPr lang="en-US" sz="3600" dirty="0">
              <a:cs typeface="Arial"/>
            </a:endParaRPr>
          </a:p>
          <a:p>
            <a:pPr lvl="1">
              <a:spcBef>
                <a:spcPts val="0"/>
              </a:spcBef>
              <a:spcAft>
                <a:spcPts val="600"/>
              </a:spcAft>
            </a:pPr>
            <a:endParaRPr lang="en-US" sz="4000" dirty="0">
              <a:cs typeface="Arial"/>
            </a:endParaRPr>
          </a:p>
        </p:txBody>
      </p:sp>
      <p:sp>
        <p:nvSpPr>
          <p:cNvPr id="2" name="Arrow: Right 1">
            <a:extLst>
              <a:ext uri="{FF2B5EF4-FFF2-40B4-BE49-F238E27FC236}">
                <a16:creationId xmlns:a16="http://schemas.microsoft.com/office/drawing/2014/main" id="{55C91BE4-58A9-C398-E4AC-9AB55A9F474A}"/>
              </a:ext>
            </a:extLst>
          </p:cNvPr>
          <p:cNvSpPr/>
          <p:nvPr/>
        </p:nvSpPr>
        <p:spPr bwMode="auto">
          <a:xfrm>
            <a:off x="762000" y="2895600"/>
            <a:ext cx="533400" cy="457200"/>
          </a:xfrm>
          <a:prstGeom prst="rightArrow">
            <a:avLst/>
          </a:prstGeom>
          <a:solidFill>
            <a:srgbClr val="00743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03173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3867186688"/>
              </p:ext>
            </p:extLst>
          </p:nvPr>
        </p:nvGraphicFramePr>
        <p:xfrm>
          <a:off x="171452" y="838200"/>
          <a:ext cx="8743950" cy="5682868"/>
        </p:xfrm>
        <a:graphic>
          <a:graphicData uri="http://schemas.openxmlformats.org/drawingml/2006/table">
            <a:tbl>
              <a:tblPr firstRow="1" bandRow="1">
                <a:tableStyleId>{5C22544A-7EE6-4342-B048-85BDC9FD1C3A}</a:tableStyleId>
              </a:tblPr>
              <a:tblGrid>
                <a:gridCol w="1771649">
                  <a:extLst>
                    <a:ext uri="{9D8B030D-6E8A-4147-A177-3AD203B41FA5}">
                      <a16:colId xmlns:a16="http://schemas.microsoft.com/office/drawing/2014/main" val="3781524584"/>
                    </a:ext>
                  </a:extLst>
                </a:gridCol>
                <a:gridCol w="1257300">
                  <a:extLst>
                    <a:ext uri="{9D8B030D-6E8A-4147-A177-3AD203B41FA5}">
                      <a16:colId xmlns:a16="http://schemas.microsoft.com/office/drawing/2014/main" val="2755805797"/>
                    </a:ext>
                  </a:extLst>
                </a:gridCol>
                <a:gridCol w="5715001">
                  <a:extLst>
                    <a:ext uri="{9D8B030D-6E8A-4147-A177-3AD203B41FA5}">
                      <a16:colId xmlns:a16="http://schemas.microsoft.com/office/drawing/2014/main" val="1822197485"/>
                    </a:ext>
                  </a:extLst>
                </a:gridCol>
              </a:tblGrid>
              <a:tr h="1143000">
                <a:tc>
                  <a:txBody>
                    <a:bodyPr/>
                    <a:lstStyle/>
                    <a:p>
                      <a:pPr algn="ctr"/>
                      <a:r>
                        <a:rPr lang="en-US" sz="1600" dirty="0">
                          <a:solidFill>
                            <a:schemeClr val="bg1"/>
                          </a:solidFill>
                        </a:rPr>
                        <a:t>Cost Driver</a:t>
                      </a:r>
                      <a:r>
                        <a:rPr lang="en-US" sz="1600" dirty="0">
                          <a:solidFill>
                            <a:schemeClr val="tx1"/>
                          </a:solidFill>
                        </a:rPr>
                        <a:t>  </a:t>
                      </a:r>
                    </a:p>
                  </a:txBody>
                  <a:tcPr marL="51435" marR="51435" marT="25718" marB="25718" anchor="ctr">
                    <a:solidFill>
                      <a:schemeClr val="tx1"/>
                    </a:solidFill>
                  </a:tcPr>
                </a:tc>
                <a:tc>
                  <a:txBody>
                    <a:bodyPr/>
                    <a:lstStyle/>
                    <a:p>
                      <a:pPr algn="ctr"/>
                      <a:r>
                        <a:rPr lang="en-US" sz="1600" baseline="0" dirty="0">
                          <a:solidFill>
                            <a:schemeClr val="bg1"/>
                          </a:solidFill>
                        </a:rPr>
                        <a:t>Projected FY27</a:t>
                      </a:r>
                    </a:p>
                    <a:p>
                      <a:pPr algn="ctr"/>
                      <a:r>
                        <a:rPr lang="en-US" sz="1600" baseline="0" dirty="0">
                          <a:solidFill>
                            <a:schemeClr val="bg1"/>
                          </a:solidFill>
                        </a:rPr>
                        <a:t> Cost Increase</a:t>
                      </a:r>
                      <a:endParaRPr lang="en-US" sz="1600" dirty="0">
                        <a:solidFill>
                          <a:srgbClr val="FF0000"/>
                        </a:solidFill>
                      </a:endParaRPr>
                    </a:p>
                  </a:txBody>
                  <a:tcPr marL="51435" marR="51435" marT="25718" marB="25718" anchor="ctr">
                    <a:solidFill>
                      <a:schemeClr val="tx1"/>
                    </a:solidFill>
                  </a:tcPr>
                </a:tc>
                <a:tc>
                  <a:txBody>
                    <a:bodyPr/>
                    <a:lstStyle/>
                    <a:p>
                      <a:pPr algn="ctr"/>
                      <a:r>
                        <a:rPr lang="en-US" sz="1600" dirty="0">
                          <a:solidFill>
                            <a:schemeClr val="bg1"/>
                          </a:solidFill>
                        </a:rPr>
                        <a:t>Notes</a:t>
                      </a:r>
                    </a:p>
                  </a:txBody>
                  <a:tcPr marL="51435" marR="51435" marT="25718" marB="25718" anchor="ctr">
                    <a:solidFill>
                      <a:schemeClr val="tx1"/>
                    </a:solidFill>
                  </a:tcPr>
                </a:tc>
                <a:extLst>
                  <a:ext uri="{0D108BD9-81ED-4DB2-BD59-A6C34878D82A}">
                    <a16:rowId xmlns:a16="http://schemas.microsoft.com/office/drawing/2014/main" val="144838737"/>
                  </a:ext>
                </a:extLst>
              </a:tr>
              <a:tr h="1255517">
                <a:tc>
                  <a:txBody>
                    <a:bodyPr/>
                    <a:lstStyle/>
                    <a:p>
                      <a:r>
                        <a:rPr lang="en-US" sz="1600" dirty="0">
                          <a:solidFill>
                            <a:schemeClr val="tx1"/>
                          </a:solidFill>
                        </a:rPr>
                        <a:t>Faculty, Staff and GE Salary and OPE</a:t>
                      </a:r>
                    </a:p>
                  </a:txBody>
                  <a:tcPr marL="34290" marR="34290" marT="34290" marB="34290" anchor="ctr">
                    <a:solidFill>
                      <a:schemeClr val="bg1">
                        <a:lumMod val="75000"/>
                      </a:schemeClr>
                    </a:solidFill>
                  </a:tcPr>
                </a:tc>
                <a:tc>
                  <a:txBody>
                    <a:bodyPr/>
                    <a:lstStyle/>
                    <a:p>
                      <a:pPr algn="ctr"/>
                      <a:r>
                        <a:rPr lang="en-US" sz="1600" dirty="0">
                          <a:solidFill>
                            <a:schemeClr val="tx1"/>
                          </a:solidFill>
                        </a:rPr>
                        <a:t>$22.2 </a:t>
                      </a:r>
                      <a:r>
                        <a:rPr lang="en-US" sz="1600" baseline="0" dirty="0">
                          <a:solidFill>
                            <a:schemeClr val="tx1"/>
                          </a:solidFill>
                        </a:rPr>
                        <a:t>million</a:t>
                      </a:r>
                      <a:endParaRPr lang="en-US" sz="1600" dirty="0">
                        <a:solidFill>
                          <a:schemeClr val="tx1"/>
                        </a:solidFill>
                      </a:endParaRPr>
                    </a:p>
                  </a:txBody>
                  <a:tcPr marL="34290" marR="34290" marT="34290" marB="34290" anchor="c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tx1"/>
                          </a:solidFill>
                        </a:rPr>
                        <a:t>E&amp;G compensation increases based on current contracts (e.g., faculty), announced increases for OAs and assumptions of 3% annual increases for those groups without ratified contracts.  Includes </a:t>
                      </a:r>
                      <a:r>
                        <a:rPr lang="en-US" sz="1400" baseline="0" dirty="0">
                          <a:solidFill>
                            <a:schemeClr val="tx1"/>
                          </a:solidFill>
                        </a:rPr>
                        <a:t>approximately 1,130 graduate employees, 1,520 faculty, 800 classified staff, and 1,180 unrepresented staff on the E&amp;G fund. </a:t>
                      </a:r>
                      <a:endParaRPr lang="en-US" sz="1400" dirty="0">
                        <a:solidFill>
                          <a:schemeClr val="tx1"/>
                        </a:solidFill>
                      </a:endParaRPr>
                    </a:p>
                  </a:txBody>
                  <a:tcPr marL="34290" marR="34290" marT="34290" marB="34290" anchor="ctr">
                    <a:solidFill>
                      <a:schemeClr val="bg1">
                        <a:lumMod val="75000"/>
                      </a:schemeClr>
                    </a:solidFill>
                  </a:tcPr>
                </a:tc>
                <a:extLst>
                  <a:ext uri="{0D108BD9-81ED-4DB2-BD59-A6C34878D82A}">
                    <a16:rowId xmlns:a16="http://schemas.microsoft.com/office/drawing/2014/main" val="1080385944"/>
                  </a:ext>
                </a:extLst>
              </a:tr>
              <a:tr h="541151">
                <a:tc>
                  <a:txBody>
                    <a:bodyPr/>
                    <a:lstStyle/>
                    <a:p>
                      <a:r>
                        <a:rPr lang="en-US" sz="1600" dirty="0">
                          <a:solidFill>
                            <a:schemeClr val="tx1"/>
                          </a:solidFill>
                        </a:rPr>
                        <a:t>Medical Costs</a:t>
                      </a:r>
                    </a:p>
                  </a:txBody>
                  <a:tcPr marL="34290" marR="34290" marT="34290" marB="34290" anchor="ctr">
                    <a:solidFill>
                      <a:schemeClr val="bg1">
                        <a:lumMod val="75000"/>
                      </a:schemeClr>
                    </a:solidFill>
                  </a:tcPr>
                </a:tc>
                <a:tc>
                  <a:txBody>
                    <a:bodyPr/>
                    <a:lstStyle/>
                    <a:p>
                      <a:pPr algn="ctr"/>
                      <a:r>
                        <a:rPr lang="en-US" sz="1600" dirty="0">
                          <a:solidFill>
                            <a:schemeClr val="tx1"/>
                          </a:solidFill>
                        </a:rPr>
                        <a:t>$2.4 million</a:t>
                      </a:r>
                    </a:p>
                  </a:txBody>
                  <a:tcPr marL="34290" marR="34290" marT="34290" marB="34290" anchor="ctr">
                    <a:solidFill>
                      <a:schemeClr val="bg1">
                        <a:lumMod val="75000"/>
                      </a:schemeClr>
                    </a:solidFill>
                  </a:tcPr>
                </a:tc>
                <a:tc>
                  <a:txBody>
                    <a:bodyPr/>
                    <a:lstStyle/>
                    <a:p>
                      <a:pPr marL="0" indent="0" algn="l" defTabSz="914400" rtl="0" eaLnBrk="1" latinLnBrk="0" hangingPunct="1">
                        <a:buFont typeface="Arial" panose="020B0604020202020204" pitchFamily="34" charset="0"/>
                        <a:buNone/>
                      </a:pPr>
                      <a:r>
                        <a:rPr lang="en-US" sz="1400" kern="1200" dirty="0">
                          <a:solidFill>
                            <a:schemeClr val="tx1"/>
                          </a:solidFill>
                          <a:latin typeface="+mn-lt"/>
                          <a:ea typeface="+mn-ea"/>
                          <a:cs typeface="+mn-cs"/>
                        </a:rPr>
                        <a:t>December 2025 estimated cost increase is 3.8%.  Includes estimate of rate increase and rate group shifts. </a:t>
                      </a:r>
                    </a:p>
                  </a:txBody>
                  <a:tcPr marL="34290" marR="34290" marT="34290" marB="34290" anchor="ctr">
                    <a:solidFill>
                      <a:schemeClr val="bg1">
                        <a:lumMod val="75000"/>
                      </a:schemeClr>
                    </a:solidFill>
                  </a:tcPr>
                </a:tc>
                <a:extLst>
                  <a:ext uri="{0D108BD9-81ED-4DB2-BD59-A6C34878D82A}">
                    <a16:rowId xmlns:a16="http://schemas.microsoft.com/office/drawing/2014/main" val="1876283799"/>
                  </a:ext>
                </a:extLst>
              </a:tr>
              <a:tr h="766630">
                <a:tc>
                  <a:txBody>
                    <a:bodyPr/>
                    <a:lstStyle/>
                    <a:p>
                      <a:r>
                        <a:rPr lang="en-US" sz="1600">
                          <a:solidFill>
                            <a:schemeClr val="tx1"/>
                          </a:solidFill>
                        </a:rPr>
                        <a:t>Blended OPE</a:t>
                      </a:r>
                      <a:endParaRPr lang="en-US" sz="1600" dirty="0">
                        <a:solidFill>
                          <a:schemeClr val="tx1"/>
                        </a:solidFill>
                      </a:endParaRPr>
                    </a:p>
                  </a:txBody>
                  <a:tcPr marL="34290" marR="34290" marT="34290" marB="34290" anchor="ctr">
                    <a:solidFill>
                      <a:schemeClr val="bg1">
                        <a:lumMod val="75000"/>
                      </a:schemeClr>
                    </a:solidFill>
                  </a:tcPr>
                </a:tc>
                <a:tc>
                  <a:txBody>
                    <a:bodyPr/>
                    <a:lstStyle/>
                    <a:p>
                      <a:pPr algn="ctr"/>
                      <a:r>
                        <a:rPr lang="en-US" sz="1600" dirty="0">
                          <a:solidFill>
                            <a:schemeClr val="tx1"/>
                          </a:solidFill>
                        </a:rPr>
                        <a:t>$6.4 million</a:t>
                      </a:r>
                    </a:p>
                  </a:txBody>
                  <a:tcPr marL="34290" marR="34290" marT="34290" marB="34290" anchor="c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tx1"/>
                          </a:solidFill>
                        </a:rPr>
                        <a:t>There were $7.2 million of one-time carry forward funds available during FY26 to “buy down” OPE rates.  These one-time funds offset last year’s large increase to PERS rates.  Going into FY2027, only $800k of one-time carry forward funds will be available.</a:t>
                      </a:r>
                    </a:p>
                  </a:txBody>
                  <a:tcPr marL="34290" marR="34290" marT="34290" marB="34290" anchor="ctr">
                    <a:solidFill>
                      <a:schemeClr val="bg1">
                        <a:lumMod val="75000"/>
                      </a:schemeClr>
                    </a:solidFill>
                  </a:tcPr>
                </a:tc>
                <a:extLst>
                  <a:ext uri="{0D108BD9-81ED-4DB2-BD59-A6C34878D82A}">
                    <a16:rowId xmlns:a16="http://schemas.microsoft.com/office/drawing/2014/main" val="2623277292"/>
                  </a:ext>
                </a:extLst>
              </a:tr>
              <a:tr h="541151">
                <a:tc>
                  <a:txBody>
                    <a:bodyPr/>
                    <a:lstStyle/>
                    <a:p>
                      <a:r>
                        <a:rPr lang="en-US" sz="1600" dirty="0">
                          <a:solidFill>
                            <a:schemeClr val="tx1"/>
                          </a:solidFill>
                        </a:rPr>
                        <a:t>Institutional Expenses</a:t>
                      </a:r>
                    </a:p>
                  </a:txBody>
                  <a:tcPr marL="34290" marR="34290" marT="34290" marB="34290" anchor="ctr">
                    <a:solidFill>
                      <a:schemeClr val="bg1">
                        <a:lumMod val="75000"/>
                      </a:schemeClr>
                    </a:solidFill>
                  </a:tcPr>
                </a:tc>
                <a:tc>
                  <a:txBody>
                    <a:bodyPr/>
                    <a:lstStyle/>
                    <a:p>
                      <a:pPr algn="ctr"/>
                      <a:r>
                        <a:rPr lang="en-US" sz="1600" dirty="0">
                          <a:solidFill>
                            <a:schemeClr val="tx1"/>
                          </a:solidFill>
                        </a:rPr>
                        <a:t>$1.8 million</a:t>
                      </a:r>
                    </a:p>
                  </a:txBody>
                  <a:tcPr marL="34290" marR="34290" marT="34290" marB="34290" anchor="ctr">
                    <a:solidFill>
                      <a:schemeClr val="bg1">
                        <a:lumMod val="75000"/>
                      </a:schemeClr>
                    </a:solidFill>
                  </a:tcPr>
                </a:tc>
                <a:tc>
                  <a:txBody>
                    <a:bodyPr/>
                    <a:lstStyle/>
                    <a:p>
                      <a:r>
                        <a:rPr lang="en-US" sz="1400" dirty="0">
                          <a:solidFill>
                            <a:schemeClr val="tx1"/>
                          </a:solidFill>
                        </a:rPr>
                        <a:t>Increases related to utilities, insurance, debt for academic buildings, assessments, and leases.</a:t>
                      </a:r>
                    </a:p>
                  </a:txBody>
                  <a:tcPr marL="34290" marR="34290" marT="34290" marB="34290" anchor="ctr">
                    <a:solidFill>
                      <a:schemeClr val="bg1">
                        <a:lumMod val="75000"/>
                      </a:schemeClr>
                    </a:solidFill>
                  </a:tcPr>
                </a:tc>
                <a:extLst>
                  <a:ext uri="{0D108BD9-81ED-4DB2-BD59-A6C34878D82A}">
                    <a16:rowId xmlns:a16="http://schemas.microsoft.com/office/drawing/2014/main" val="2579653194"/>
                  </a:ext>
                </a:extLst>
              </a:tr>
              <a:tr h="541151">
                <a:tc>
                  <a:txBody>
                    <a:bodyPr/>
                    <a:lstStyle/>
                    <a:p>
                      <a:r>
                        <a:rPr lang="en-US" sz="1600" dirty="0">
                          <a:solidFill>
                            <a:schemeClr val="tx1"/>
                          </a:solidFill>
                        </a:rPr>
                        <a:t>Strategic Investments</a:t>
                      </a:r>
                    </a:p>
                  </a:txBody>
                  <a:tcPr marL="34290" marR="34290" marT="34290" marB="34290"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$1.0 million</a:t>
                      </a:r>
                    </a:p>
                  </a:txBody>
                  <a:tcPr marL="34290" marR="34290" marT="34290" marB="34290" anchor="ctr">
                    <a:solidFill>
                      <a:schemeClr val="bg1">
                        <a:lumMod val="75000"/>
                      </a:schemeClr>
                    </a:solidFill>
                  </a:tcPr>
                </a:tc>
                <a:tc>
                  <a:txBody>
                    <a:bodyPr/>
                    <a:lstStyle/>
                    <a:p>
                      <a:pPr marL="0" indent="0" algn="l">
                        <a:buFont typeface="Arial" panose="020B0604020202020204" pitchFamily="34" charset="0"/>
                        <a:buNone/>
                      </a:pPr>
                      <a:r>
                        <a:rPr lang="en-US" sz="1400" dirty="0">
                          <a:solidFill>
                            <a:schemeClr val="tx1"/>
                          </a:solidFill>
                        </a:rPr>
                        <a:t>Allocated via strategic investment process. Note that President has only allocated $1.0 million to the BAG (Budget Advisory Group) process this year given budget constraints.</a:t>
                      </a:r>
                    </a:p>
                  </a:txBody>
                  <a:tcPr marL="34290" marR="34290" marT="34290" marB="34290" anchor="ctr">
                    <a:solidFill>
                      <a:schemeClr val="bg1">
                        <a:lumMod val="75000"/>
                      </a:schemeClr>
                    </a:solidFill>
                  </a:tcPr>
                </a:tc>
                <a:extLst>
                  <a:ext uri="{0D108BD9-81ED-4DB2-BD59-A6C34878D82A}">
                    <a16:rowId xmlns:a16="http://schemas.microsoft.com/office/drawing/2014/main" val="1420693640"/>
                  </a:ext>
                </a:extLst>
              </a:tr>
              <a:tr h="541151">
                <a:tc>
                  <a:txBody>
                    <a:bodyPr/>
                    <a:lstStyle/>
                    <a:p>
                      <a:r>
                        <a:rPr lang="en-US" sz="1600" b="1" i="1" dirty="0">
                          <a:solidFill>
                            <a:schemeClr val="tx1"/>
                          </a:solidFill>
                        </a:rPr>
                        <a:t>Total Projected Cost Increases</a:t>
                      </a:r>
                    </a:p>
                  </a:txBody>
                  <a:tcPr marL="34290" marR="34290" marT="34290" marB="34290" anchor="ctr">
                    <a:solidFill>
                      <a:schemeClr val="bg1">
                        <a:lumMod val="75000"/>
                      </a:schemeClr>
                    </a:solidFill>
                  </a:tcPr>
                </a:tc>
                <a:tc>
                  <a:txBody>
                    <a:bodyPr/>
                    <a:lstStyle/>
                    <a:p>
                      <a:pPr algn="ctr"/>
                      <a:r>
                        <a:rPr lang="en-US" sz="1600" b="1" i="1" dirty="0">
                          <a:solidFill>
                            <a:schemeClr val="tx1"/>
                          </a:solidFill>
                        </a:rPr>
                        <a:t>$33.8</a:t>
                      </a:r>
                      <a:r>
                        <a:rPr lang="en-US" sz="1600" b="1" i="1" baseline="0" dirty="0">
                          <a:solidFill>
                            <a:schemeClr val="tx1"/>
                          </a:solidFill>
                        </a:rPr>
                        <a:t> </a:t>
                      </a:r>
                      <a:r>
                        <a:rPr lang="en-US" sz="1600" b="1" i="1" dirty="0">
                          <a:solidFill>
                            <a:schemeClr val="tx1"/>
                          </a:solidFill>
                        </a:rPr>
                        <a:t>million</a:t>
                      </a:r>
                    </a:p>
                  </a:txBody>
                  <a:tcPr marL="34290" marR="34290" marT="34290" marB="34290" anchor="ctr">
                    <a:solidFill>
                      <a:schemeClr val="bg1">
                        <a:lumMod val="75000"/>
                      </a:schemeClr>
                    </a:solidFill>
                  </a:tcPr>
                </a:tc>
                <a:tc>
                  <a:txBody>
                    <a:bodyPr/>
                    <a:lstStyle/>
                    <a:p>
                      <a:pPr algn="l"/>
                      <a:endParaRPr lang="en-US" sz="1600" b="1" i="1" dirty="0">
                        <a:solidFill>
                          <a:schemeClr val="tx1"/>
                        </a:solidFill>
                      </a:endParaRPr>
                    </a:p>
                  </a:txBody>
                  <a:tcPr marL="34290" marR="34290" marT="34290" marB="34290" anchor="ctr">
                    <a:solidFill>
                      <a:schemeClr val="bg1">
                        <a:lumMod val="75000"/>
                      </a:schemeClr>
                    </a:solidFill>
                  </a:tcPr>
                </a:tc>
                <a:extLst>
                  <a:ext uri="{0D108BD9-81ED-4DB2-BD59-A6C34878D82A}">
                    <a16:rowId xmlns:a16="http://schemas.microsoft.com/office/drawing/2014/main" val="1631907863"/>
                  </a:ext>
                </a:extLst>
              </a:tr>
            </a:tbl>
          </a:graphicData>
        </a:graphic>
      </p:graphicFrame>
      <p:sp>
        <p:nvSpPr>
          <p:cNvPr id="2" name="Title 1">
            <a:extLst>
              <a:ext uri="{FF2B5EF4-FFF2-40B4-BE49-F238E27FC236}">
                <a16:creationId xmlns:a16="http://schemas.microsoft.com/office/drawing/2014/main" id="{A4CDE755-36B5-5294-60AA-CAE4ACF013E1}"/>
              </a:ext>
            </a:extLst>
          </p:cNvPr>
          <p:cNvSpPr txBox="1">
            <a:spLocks/>
          </p:cNvSpPr>
          <p:nvPr/>
        </p:nvSpPr>
        <p:spPr bwMode="auto">
          <a:xfrm>
            <a:off x="200025" y="38966"/>
            <a:ext cx="8743949" cy="625972"/>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r>
              <a:rPr lang="en-US" sz="2800" kern="0" dirty="0">
                <a:latin typeface="Arial" panose="020B0604020202020204" pitchFamily="34" charset="0"/>
                <a:cs typeface="Arial" panose="020B0604020202020204" pitchFamily="34" charset="0"/>
              </a:rPr>
              <a:t>Summary – Major FY2027 E&amp;G Fund Cost Drivers</a:t>
            </a:r>
          </a:p>
        </p:txBody>
      </p:sp>
    </p:spTree>
    <p:extLst>
      <p:ext uri="{BB962C8B-B14F-4D97-AF65-F5344CB8AC3E}">
        <p14:creationId xmlns:p14="http://schemas.microsoft.com/office/powerpoint/2010/main" val="22421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86A1C-E532-0EA3-A74A-76A1660CE0F6}"/>
            </a:ext>
          </a:extLst>
        </p:cNvPr>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677BD5D1-DE0A-02B7-B12C-4190E6C0A959}"/>
              </a:ext>
            </a:extLst>
          </p:cNvPr>
          <p:cNvGraphicFramePr>
            <a:graphicFrameLocks noGrp="1"/>
          </p:cNvGraphicFramePr>
          <p:nvPr>
            <p:ph idx="1"/>
            <p:extLst>
              <p:ext uri="{D42A27DB-BD31-4B8C-83A1-F6EECF244321}">
                <p14:modId xmlns:p14="http://schemas.microsoft.com/office/powerpoint/2010/main" val="2191555383"/>
              </p:ext>
            </p:extLst>
          </p:nvPr>
        </p:nvGraphicFramePr>
        <p:xfrm>
          <a:off x="228600" y="762000"/>
          <a:ext cx="8743950" cy="5047066"/>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3781524584"/>
                    </a:ext>
                  </a:extLst>
                </a:gridCol>
                <a:gridCol w="1492250">
                  <a:extLst>
                    <a:ext uri="{9D8B030D-6E8A-4147-A177-3AD203B41FA5}">
                      <a16:colId xmlns:a16="http://schemas.microsoft.com/office/drawing/2014/main" val="1199477974"/>
                    </a:ext>
                  </a:extLst>
                </a:gridCol>
                <a:gridCol w="1492250">
                  <a:extLst>
                    <a:ext uri="{9D8B030D-6E8A-4147-A177-3AD203B41FA5}">
                      <a16:colId xmlns:a16="http://schemas.microsoft.com/office/drawing/2014/main" val="2755805797"/>
                    </a:ext>
                  </a:extLst>
                </a:gridCol>
                <a:gridCol w="1492250">
                  <a:extLst>
                    <a:ext uri="{9D8B030D-6E8A-4147-A177-3AD203B41FA5}">
                      <a16:colId xmlns:a16="http://schemas.microsoft.com/office/drawing/2014/main" val="1822197485"/>
                    </a:ext>
                  </a:extLst>
                </a:gridCol>
              </a:tblGrid>
              <a:tr h="521772">
                <a:tc>
                  <a:txBody>
                    <a:bodyPr/>
                    <a:lstStyle/>
                    <a:p>
                      <a:pPr algn="ctr"/>
                      <a:r>
                        <a:rPr lang="en-US" sz="1400" dirty="0">
                          <a:latin typeface="+mn-lt"/>
                        </a:rPr>
                        <a:t>Cost Driver </a:t>
                      </a:r>
                    </a:p>
                  </a:txBody>
                  <a:tcPr marL="51435" marR="51435" marT="25718" marB="25718" anchor="ctr">
                    <a:solidFill>
                      <a:schemeClr val="tx1"/>
                    </a:solidFill>
                  </a:tcPr>
                </a:tc>
                <a:tc>
                  <a:txBody>
                    <a:bodyPr/>
                    <a:lstStyle/>
                    <a:p>
                      <a:pPr marL="0" algn="ctr" defTabSz="914400" rtl="0" eaLnBrk="1" latinLnBrk="0" hangingPunct="1"/>
                      <a:r>
                        <a:rPr lang="en-US" sz="1400" b="1" kern="1200" dirty="0">
                          <a:solidFill>
                            <a:schemeClr val="lt1"/>
                          </a:solidFill>
                          <a:latin typeface="+mn-lt"/>
                          <a:ea typeface="+mn-ea"/>
                          <a:cs typeface="+mn-cs"/>
                        </a:rPr>
                        <a:t>FY26 Base</a:t>
                      </a:r>
                    </a:p>
                  </a:txBody>
                  <a:tcPr marL="51435" marR="51435" marT="25718" marB="25718" anchor="ctr">
                    <a:solidFill>
                      <a:schemeClr val="tx1"/>
                    </a:solidFill>
                  </a:tcPr>
                </a:tc>
                <a:tc>
                  <a:txBody>
                    <a:bodyPr/>
                    <a:lstStyle/>
                    <a:p>
                      <a:pPr marL="0" algn="ctr" defTabSz="914400" rtl="0" eaLnBrk="1" latinLnBrk="0" hangingPunct="1"/>
                      <a:r>
                        <a:rPr lang="en-US" sz="1400" b="1" kern="1200" dirty="0">
                          <a:solidFill>
                            <a:schemeClr val="lt1"/>
                          </a:solidFill>
                          <a:latin typeface="+mn-lt"/>
                          <a:ea typeface="+mn-ea"/>
                          <a:cs typeface="+mn-cs"/>
                        </a:rPr>
                        <a:t>Projected FY27  Cost Increase</a:t>
                      </a:r>
                    </a:p>
                  </a:txBody>
                  <a:tcPr marL="51435" marR="51435" marT="25718" marB="25718" anchor="ctr">
                    <a:solidFill>
                      <a:schemeClr val="tx1"/>
                    </a:solidFill>
                  </a:tcPr>
                </a:tc>
                <a:tc>
                  <a:txBody>
                    <a:bodyPr/>
                    <a:lstStyle/>
                    <a:p>
                      <a:pPr marL="0" algn="ctr" defTabSz="914400" rtl="0" eaLnBrk="1" latinLnBrk="0" hangingPunct="1"/>
                      <a:r>
                        <a:rPr lang="en-US" sz="1400" b="1" kern="1200" dirty="0">
                          <a:solidFill>
                            <a:schemeClr val="lt1"/>
                          </a:solidFill>
                          <a:latin typeface="+mn-lt"/>
                          <a:ea typeface="+mn-ea"/>
                          <a:cs typeface="+mn-cs"/>
                        </a:rPr>
                        <a:t>FY27</a:t>
                      </a:r>
                    </a:p>
                    <a:p>
                      <a:pPr marL="0" algn="ctr" defTabSz="914400" rtl="0" eaLnBrk="1" latinLnBrk="0" hangingPunct="1"/>
                      <a:r>
                        <a:rPr lang="en-US" sz="1400" b="1" kern="1200" dirty="0">
                          <a:solidFill>
                            <a:schemeClr val="lt1"/>
                          </a:solidFill>
                          <a:latin typeface="+mn-lt"/>
                          <a:ea typeface="+mn-ea"/>
                          <a:cs typeface="+mn-cs"/>
                        </a:rPr>
                        <a:t>Increase (%)</a:t>
                      </a:r>
                    </a:p>
                  </a:txBody>
                  <a:tcPr marL="51435" marR="51435" marT="25718" marB="25718" anchor="ctr">
                    <a:solidFill>
                      <a:schemeClr val="tx1"/>
                    </a:solidFill>
                  </a:tcPr>
                </a:tc>
                <a:extLst>
                  <a:ext uri="{0D108BD9-81ED-4DB2-BD59-A6C34878D82A}">
                    <a16:rowId xmlns:a16="http://schemas.microsoft.com/office/drawing/2014/main" val="144838737"/>
                  </a:ext>
                </a:extLst>
              </a:tr>
              <a:tr h="478156">
                <a:tc>
                  <a:txBody>
                    <a:bodyPr/>
                    <a:lstStyle/>
                    <a:p>
                      <a:r>
                        <a:rPr lang="en-US" sz="1400" b="1" dirty="0">
                          <a:solidFill>
                            <a:schemeClr val="tx1"/>
                          </a:solidFill>
                          <a:latin typeface="+mn-lt"/>
                        </a:rPr>
                        <a:t>Faculty, Staff and GE Compensation</a:t>
                      </a: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extLst>
                  <a:ext uri="{0D108BD9-81ED-4DB2-BD59-A6C34878D82A}">
                    <a16:rowId xmlns:a16="http://schemas.microsoft.com/office/drawing/2014/main" val="1080385944"/>
                  </a:ext>
                </a:extLst>
              </a:tr>
              <a:tr h="478156">
                <a:tc>
                  <a:txBody>
                    <a:bodyPr/>
                    <a:lstStyle/>
                    <a:p>
                      <a:pPr lvl="1"/>
                      <a:r>
                        <a:rPr lang="en-US" sz="1400" b="1" dirty="0">
                          <a:solidFill>
                            <a:schemeClr val="tx1"/>
                          </a:solidFill>
                          <a:latin typeface="+mn-lt"/>
                        </a:rPr>
                        <a:t>Impact of Salary Increases</a:t>
                      </a: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$22.2</a:t>
                      </a:r>
                      <a:r>
                        <a:rPr lang="en-US" sz="1400" baseline="0" dirty="0">
                          <a:solidFill>
                            <a:schemeClr val="tx1"/>
                          </a:solidFill>
                          <a:latin typeface="+mn-lt"/>
                        </a:rPr>
                        <a:t> million</a:t>
                      </a:r>
                      <a:endParaRPr lang="en-US" sz="1400" dirty="0">
                        <a:solidFill>
                          <a:schemeClr val="tx1"/>
                        </a:solidFill>
                        <a:latin typeface="+mn-lt"/>
                      </a:endParaRP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extLst>
                  <a:ext uri="{0D108BD9-81ED-4DB2-BD59-A6C34878D82A}">
                    <a16:rowId xmlns:a16="http://schemas.microsoft.com/office/drawing/2014/main" val="1876283799"/>
                  </a:ext>
                </a:extLst>
              </a:tr>
              <a:tr h="478156">
                <a:tc>
                  <a:txBody>
                    <a:bodyPr/>
                    <a:lstStyle/>
                    <a:p>
                      <a:pPr lvl="1"/>
                      <a:r>
                        <a:rPr lang="en-US" sz="1400" b="1" dirty="0">
                          <a:solidFill>
                            <a:schemeClr val="tx1"/>
                          </a:solidFill>
                          <a:latin typeface="+mn-lt"/>
                        </a:rPr>
                        <a:t>Impact of Medical Cost Rate Increases</a:t>
                      </a: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$2.4 million</a:t>
                      </a: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extLst>
                  <a:ext uri="{0D108BD9-81ED-4DB2-BD59-A6C34878D82A}">
                    <a16:rowId xmlns:a16="http://schemas.microsoft.com/office/drawing/2014/main" val="3348023783"/>
                  </a:ext>
                </a:extLst>
              </a:tr>
              <a:tr h="478156">
                <a:tc>
                  <a:txBody>
                    <a:bodyPr/>
                    <a:lstStyle/>
                    <a:p>
                      <a:pPr lvl="1"/>
                      <a:r>
                        <a:rPr lang="en-US" sz="1400" b="1" dirty="0">
                          <a:solidFill>
                            <a:schemeClr val="tx1"/>
                          </a:solidFill>
                          <a:latin typeface="+mn-lt"/>
                        </a:rPr>
                        <a:t>Impact of Blended OPE </a:t>
                      </a:r>
                    </a:p>
                    <a:p>
                      <a:pPr lvl="1"/>
                      <a:r>
                        <a:rPr lang="en-US" sz="1400" b="0" dirty="0">
                          <a:solidFill>
                            <a:schemeClr val="tx1"/>
                          </a:solidFill>
                          <a:latin typeface="+mn-lt"/>
                        </a:rPr>
                        <a:t>(Reduction of One Time Carry Forward Fund)</a:t>
                      </a: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$6.4 million</a:t>
                      </a: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extLst>
                  <a:ext uri="{0D108BD9-81ED-4DB2-BD59-A6C34878D82A}">
                    <a16:rowId xmlns:a16="http://schemas.microsoft.com/office/drawing/2014/main" val="1401703997"/>
                  </a:ext>
                </a:extLst>
              </a:tr>
              <a:tr h="416187">
                <a:tc>
                  <a:txBody>
                    <a:bodyPr/>
                    <a:lstStyle/>
                    <a:p>
                      <a:r>
                        <a:rPr lang="en-US" sz="1400" b="1" dirty="0">
                          <a:solidFill>
                            <a:schemeClr val="tx1"/>
                          </a:solidFill>
                          <a:latin typeface="+mn-lt"/>
                        </a:rPr>
                        <a:t>Total</a:t>
                      </a:r>
                    </a:p>
                  </a:txBody>
                  <a:tcPr marL="51435" marR="51435" marT="25718" marB="25718"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$565.9 million</a:t>
                      </a: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$31.0 million</a:t>
                      </a: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5.5%</a:t>
                      </a:r>
                    </a:p>
                  </a:txBody>
                  <a:tcPr marL="51435" marR="51435" marT="25718" marB="25718" anchor="ctr">
                    <a:solidFill>
                      <a:schemeClr val="bg1">
                        <a:lumMod val="75000"/>
                      </a:schemeClr>
                    </a:solidFill>
                  </a:tcPr>
                </a:tc>
                <a:extLst>
                  <a:ext uri="{0D108BD9-81ED-4DB2-BD59-A6C34878D82A}">
                    <a16:rowId xmlns:a16="http://schemas.microsoft.com/office/drawing/2014/main" val="3316286162"/>
                  </a:ext>
                </a:extLst>
              </a:tr>
              <a:tr h="82101">
                <a:tc>
                  <a:txBody>
                    <a:bodyPr/>
                    <a:lstStyle/>
                    <a:p>
                      <a:endParaRPr lang="en-US" sz="700" b="1" i="1" dirty="0">
                        <a:solidFill>
                          <a:schemeClr val="tx1"/>
                        </a:solidFill>
                        <a:latin typeface="+mn-lt"/>
                      </a:endParaRPr>
                    </a:p>
                  </a:txBody>
                  <a:tcPr marL="51435" marR="51435" marT="0" marB="0" anchor="ctr">
                    <a:noFill/>
                  </a:tcPr>
                </a:tc>
                <a:tc>
                  <a:txBody>
                    <a:bodyPr/>
                    <a:lstStyle/>
                    <a:p>
                      <a:pPr algn="ctr"/>
                      <a:endParaRPr lang="en-US" sz="100" b="1" i="1" dirty="0">
                        <a:solidFill>
                          <a:schemeClr val="tx1"/>
                        </a:solidFill>
                        <a:latin typeface="+mn-lt"/>
                      </a:endParaRPr>
                    </a:p>
                  </a:txBody>
                  <a:tcPr marL="51435" marR="51435" marT="6858" marB="6858" anchor="ctr">
                    <a:noFill/>
                  </a:tcPr>
                </a:tc>
                <a:tc>
                  <a:txBody>
                    <a:bodyPr/>
                    <a:lstStyle/>
                    <a:p>
                      <a:pPr algn="ctr"/>
                      <a:endParaRPr lang="en-US" sz="100" b="1" i="1" dirty="0">
                        <a:solidFill>
                          <a:schemeClr val="tx1"/>
                        </a:solidFill>
                        <a:latin typeface="+mn-lt"/>
                      </a:endParaRPr>
                    </a:p>
                  </a:txBody>
                  <a:tcPr marL="51435" marR="51435" marT="6858" marB="6858" anchor="ctr">
                    <a:noFill/>
                  </a:tcPr>
                </a:tc>
                <a:tc>
                  <a:txBody>
                    <a:bodyPr/>
                    <a:lstStyle/>
                    <a:p>
                      <a:pPr algn="ctr"/>
                      <a:endParaRPr lang="en-US" sz="100" b="1" dirty="0">
                        <a:solidFill>
                          <a:schemeClr val="tx1"/>
                        </a:solidFill>
                        <a:latin typeface="+mn-lt"/>
                      </a:endParaRPr>
                    </a:p>
                  </a:txBody>
                  <a:tcPr marL="51435" marR="51435" marT="6858" marB="6858" anchor="ctr">
                    <a:noFill/>
                  </a:tcPr>
                </a:tc>
                <a:extLst>
                  <a:ext uri="{0D108BD9-81ED-4DB2-BD59-A6C34878D82A}">
                    <a16:rowId xmlns:a16="http://schemas.microsoft.com/office/drawing/2014/main" val="1265625721"/>
                  </a:ext>
                </a:extLst>
              </a:tr>
              <a:tr h="416187">
                <a:tc>
                  <a:txBody>
                    <a:bodyPr/>
                    <a:lstStyle/>
                    <a:p>
                      <a:r>
                        <a:rPr lang="en-US" sz="1400" b="1" dirty="0">
                          <a:solidFill>
                            <a:schemeClr val="tx1"/>
                          </a:solidFill>
                          <a:latin typeface="+mn-lt"/>
                        </a:rPr>
                        <a:t>Institutional</a:t>
                      </a:r>
                      <a:r>
                        <a:rPr lang="en-US" sz="1400" b="1" baseline="0" dirty="0">
                          <a:solidFill>
                            <a:schemeClr val="tx1"/>
                          </a:solidFill>
                          <a:latin typeface="+mn-lt"/>
                        </a:rPr>
                        <a:t> Expenses</a:t>
                      </a:r>
                      <a:endParaRPr lang="en-US" sz="1400" b="1" dirty="0">
                        <a:solidFill>
                          <a:schemeClr val="tx1"/>
                        </a:solidFill>
                        <a:latin typeface="+mn-lt"/>
                      </a:endParaRP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$59.0 million</a:t>
                      </a: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$1.8 million</a:t>
                      </a: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3.1%</a:t>
                      </a:r>
                    </a:p>
                  </a:txBody>
                  <a:tcPr marL="51435" marR="51435" marT="25718" marB="25718" anchor="ctr">
                    <a:solidFill>
                      <a:schemeClr val="bg1">
                        <a:lumMod val="75000"/>
                      </a:schemeClr>
                    </a:solidFill>
                  </a:tcPr>
                </a:tc>
                <a:extLst>
                  <a:ext uri="{0D108BD9-81ED-4DB2-BD59-A6C34878D82A}">
                    <a16:rowId xmlns:a16="http://schemas.microsoft.com/office/drawing/2014/main" val="1225604030"/>
                  </a:ext>
                </a:extLst>
              </a:tr>
              <a:tr h="109978">
                <a:tc>
                  <a:txBody>
                    <a:bodyPr/>
                    <a:lstStyle/>
                    <a:p>
                      <a:pPr>
                        <a:lnSpc>
                          <a:spcPct val="100000"/>
                        </a:lnSpc>
                      </a:pPr>
                      <a:endParaRPr lang="en-US" sz="100" b="1" dirty="0">
                        <a:solidFill>
                          <a:schemeClr val="tx1"/>
                        </a:solidFill>
                        <a:latin typeface="+mn-lt"/>
                      </a:endParaRPr>
                    </a:p>
                  </a:txBody>
                  <a:tcPr marL="51435" marR="51435" marT="0" marB="0" anchor="ctr">
                    <a:noFill/>
                  </a:tcPr>
                </a:tc>
                <a:tc>
                  <a:txBody>
                    <a:bodyPr/>
                    <a:lstStyle/>
                    <a:p>
                      <a:pPr algn="ctr">
                        <a:lnSpc>
                          <a:spcPct val="100000"/>
                        </a:lnSpc>
                      </a:pPr>
                      <a:endParaRPr lang="en-US" sz="100" dirty="0">
                        <a:solidFill>
                          <a:schemeClr val="tx1"/>
                        </a:solidFill>
                        <a:latin typeface="+mn-lt"/>
                      </a:endParaRPr>
                    </a:p>
                  </a:txBody>
                  <a:tcPr marL="51435" marR="51435" marT="25718" marB="25718" anchor="ctr">
                    <a:noFill/>
                  </a:tcPr>
                </a:tc>
                <a:tc>
                  <a:txBody>
                    <a:bodyPr/>
                    <a:lstStyle/>
                    <a:p>
                      <a:pPr algn="ctr">
                        <a:lnSpc>
                          <a:spcPct val="100000"/>
                        </a:lnSpc>
                      </a:pPr>
                      <a:endParaRPr lang="en-US" sz="100" dirty="0">
                        <a:solidFill>
                          <a:schemeClr val="tx1"/>
                        </a:solidFill>
                        <a:latin typeface="+mn-lt"/>
                      </a:endParaRPr>
                    </a:p>
                  </a:txBody>
                  <a:tcPr marL="51435" marR="51435" marT="25718" marB="25718" anchor="ctr">
                    <a:noFill/>
                  </a:tcPr>
                </a:tc>
                <a:tc>
                  <a:txBody>
                    <a:bodyPr/>
                    <a:lstStyle/>
                    <a:p>
                      <a:pPr algn="ctr">
                        <a:lnSpc>
                          <a:spcPct val="100000"/>
                        </a:lnSpc>
                      </a:pPr>
                      <a:endParaRPr lang="en-US" sz="100" dirty="0">
                        <a:solidFill>
                          <a:schemeClr val="tx1"/>
                        </a:solidFill>
                        <a:latin typeface="+mn-lt"/>
                      </a:endParaRPr>
                    </a:p>
                  </a:txBody>
                  <a:tcPr marL="51435" marR="51435" marT="25718" marB="25718" anchor="ctr">
                    <a:noFill/>
                  </a:tcPr>
                </a:tc>
                <a:extLst>
                  <a:ext uri="{0D108BD9-81ED-4DB2-BD59-A6C34878D82A}">
                    <a16:rowId xmlns:a16="http://schemas.microsoft.com/office/drawing/2014/main" val="3919560436"/>
                  </a:ext>
                </a:extLst>
              </a:tr>
              <a:tr h="521772">
                <a:tc>
                  <a:txBody>
                    <a:bodyPr/>
                    <a:lstStyle/>
                    <a:p>
                      <a:r>
                        <a:rPr lang="en-US" sz="1400" b="1" dirty="0">
                          <a:solidFill>
                            <a:schemeClr val="tx1"/>
                          </a:solidFill>
                          <a:latin typeface="+mn-lt"/>
                        </a:rPr>
                        <a:t>All Other S&amp;S, Transfers, and Capital Expenses  </a:t>
                      </a:r>
                      <a:r>
                        <a:rPr lang="en-US" sz="1400" b="0" dirty="0">
                          <a:solidFill>
                            <a:schemeClr val="tx1"/>
                          </a:solidFill>
                          <a:latin typeface="+mn-lt"/>
                        </a:rPr>
                        <a:t>(No assumed increases for cost driver analysis)</a:t>
                      </a: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$86.0 million</a:t>
                      </a: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$0.0 million</a:t>
                      </a: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0.0%</a:t>
                      </a:r>
                    </a:p>
                  </a:txBody>
                  <a:tcPr marL="51435" marR="51435" marT="25718" marB="25718" anchor="ctr">
                    <a:solidFill>
                      <a:schemeClr val="bg1">
                        <a:lumMod val="75000"/>
                      </a:schemeClr>
                    </a:solidFill>
                  </a:tcPr>
                </a:tc>
                <a:extLst>
                  <a:ext uri="{0D108BD9-81ED-4DB2-BD59-A6C34878D82A}">
                    <a16:rowId xmlns:a16="http://schemas.microsoft.com/office/drawing/2014/main" val="2676254296"/>
                  </a:ext>
                </a:extLst>
              </a:tr>
              <a:tr h="57979">
                <a:tc>
                  <a:txBody>
                    <a:bodyPr/>
                    <a:lstStyle/>
                    <a:p>
                      <a:endParaRPr lang="en-US" sz="700" b="1" dirty="0">
                        <a:solidFill>
                          <a:schemeClr val="tx1"/>
                        </a:solidFill>
                        <a:latin typeface="+mn-lt"/>
                      </a:endParaRPr>
                    </a:p>
                  </a:txBody>
                  <a:tcPr marL="51435" marR="51435" marT="0" marB="0" anchor="ctr">
                    <a:noFill/>
                  </a:tcPr>
                </a:tc>
                <a:tc>
                  <a:txBody>
                    <a:bodyPr/>
                    <a:lstStyle/>
                    <a:p>
                      <a:pPr algn="ctr"/>
                      <a:endParaRPr lang="en-US" sz="400" dirty="0">
                        <a:solidFill>
                          <a:schemeClr val="tx1"/>
                        </a:solidFill>
                        <a:latin typeface="+mn-lt"/>
                      </a:endParaRPr>
                    </a:p>
                  </a:txBody>
                  <a:tcPr marL="51435" marR="51435" marT="0" marB="0" anchor="ctr">
                    <a:noFill/>
                  </a:tcPr>
                </a:tc>
                <a:tc>
                  <a:txBody>
                    <a:bodyPr/>
                    <a:lstStyle/>
                    <a:p>
                      <a:pPr algn="ctr"/>
                      <a:endParaRPr lang="en-US" sz="100" dirty="0">
                        <a:solidFill>
                          <a:schemeClr val="tx1"/>
                        </a:solidFill>
                        <a:latin typeface="+mn-lt"/>
                      </a:endParaRPr>
                    </a:p>
                  </a:txBody>
                  <a:tcPr marL="51435" marR="51435" marT="0" marB="0" anchor="ctr">
                    <a:noFill/>
                  </a:tcPr>
                </a:tc>
                <a:tc>
                  <a:txBody>
                    <a:bodyPr/>
                    <a:lstStyle/>
                    <a:p>
                      <a:pPr algn="ctr"/>
                      <a:endParaRPr lang="en-US" sz="100" dirty="0">
                        <a:solidFill>
                          <a:schemeClr val="tx1"/>
                        </a:solidFill>
                        <a:latin typeface="+mn-lt"/>
                      </a:endParaRPr>
                    </a:p>
                  </a:txBody>
                  <a:tcPr marL="51435" marR="51435" marT="0" marB="0" anchor="ctr">
                    <a:noFill/>
                  </a:tcPr>
                </a:tc>
                <a:extLst>
                  <a:ext uri="{0D108BD9-81ED-4DB2-BD59-A6C34878D82A}">
                    <a16:rowId xmlns:a16="http://schemas.microsoft.com/office/drawing/2014/main" val="3479061733"/>
                  </a:ext>
                </a:extLst>
              </a:tr>
              <a:tr h="416187">
                <a:tc>
                  <a:txBody>
                    <a:bodyPr/>
                    <a:lstStyle/>
                    <a:p>
                      <a:r>
                        <a:rPr lang="en-US" sz="1400" b="1" dirty="0">
                          <a:solidFill>
                            <a:schemeClr val="tx1"/>
                          </a:solidFill>
                          <a:latin typeface="+mn-lt"/>
                        </a:rPr>
                        <a:t>Strategic Investments</a:t>
                      </a: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tc>
                  <a:txBody>
                    <a:bodyPr/>
                    <a:lstStyle/>
                    <a:p>
                      <a:pPr algn="ctr"/>
                      <a:r>
                        <a:rPr lang="en-US" sz="1400" dirty="0">
                          <a:solidFill>
                            <a:schemeClr val="tx1"/>
                          </a:solidFill>
                          <a:latin typeface="+mn-lt"/>
                        </a:rPr>
                        <a:t>$1.0</a:t>
                      </a:r>
                      <a:r>
                        <a:rPr lang="en-US" sz="1400" baseline="0" dirty="0">
                          <a:solidFill>
                            <a:schemeClr val="tx1"/>
                          </a:solidFill>
                          <a:latin typeface="+mn-lt"/>
                        </a:rPr>
                        <a:t> million</a:t>
                      </a:r>
                      <a:endParaRPr lang="en-US" sz="1400" dirty="0">
                        <a:solidFill>
                          <a:schemeClr val="tx1"/>
                        </a:solidFill>
                        <a:latin typeface="+mn-lt"/>
                      </a:endParaRPr>
                    </a:p>
                  </a:txBody>
                  <a:tcPr marL="51435" marR="51435" marT="25718" marB="25718" anchor="ctr">
                    <a:solidFill>
                      <a:schemeClr val="bg1">
                        <a:lumMod val="75000"/>
                      </a:schemeClr>
                    </a:solidFill>
                  </a:tcPr>
                </a:tc>
                <a:tc>
                  <a:txBody>
                    <a:bodyPr/>
                    <a:lstStyle/>
                    <a:p>
                      <a:pPr algn="ctr"/>
                      <a:endParaRPr lang="en-US" sz="1400" dirty="0">
                        <a:solidFill>
                          <a:schemeClr val="tx1"/>
                        </a:solidFill>
                        <a:latin typeface="+mn-lt"/>
                      </a:endParaRPr>
                    </a:p>
                  </a:txBody>
                  <a:tcPr marL="51435" marR="51435" marT="25718" marB="25718" anchor="ctr">
                    <a:solidFill>
                      <a:schemeClr val="bg1">
                        <a:lumMod val="75000"/>
                      </a:schemeClr>
                    </a:solidFill>
                  </a:tcPr>
                </a:tc>
                <a:extLst>
                  <a:ext uri="{0D108BD9-81ED-4DB2-BD59-A6C34878D82A}">
                    <a16:rowId xmlns:a16="http://schemas.microsoft.com/office/drawing/2014/main" val="1701911352"/>
                  </a:ext>
                </a:extLst>
              </a:tr>
              <a:tr h="102812">
                <a:tc>
                  <a:txBody>
                    <a:bodyPr/>
                    <a:lstStyle/>
                    <a:p>
                      <a:endParaRPr lang="en-US" sz="100" b="0" i="1" dirty="0">
                        <a:solidFill>
                          <a:schemeClr val="tx1"/>
                        </a:solidFill>
                        <a:latin typeface="+mn-lt"/>
                      </a:endParaRPr>
                    </a:p>
                  </a:txBody>
                  <a:tcPr marL="51435" marR="51435" marT="0" marB="0" anchor="ctr">
                    <a:noFill/>
                  </a:tcPr>
                </a:tc>
                <a:tc>
                  <a:txBody>
                    <a:bodyPr/>
                    <a:lstStyle/>
                    <a:p>
                      <a:pPr algn="ctr"/>
                      <a:endParaRPr lang="en-US" sz="100" b="0" i="1" dirty="0">
                        <a:solidFill>
                          <a:schemeClr val="tx1"/>
                        </a:solidFill>
                        <a:latin typeface="+mn-lt"/>
                      </a:endParaRPr>
                    </a:p>
                  </a:txBody>
                  <a:tcPr marL="51435" marR="51435" marT="0" marB="0" anchor="ctr">
                    <a:noFill/>
                  </a:tcPr>
                </a:tc>
                <a:tc>
                  <a:txBody>
                    <a:bodyPr/>
                    <a:lstStyle/>
                    <a:p>
                      <a:pPr algn="ctr"/>
                      <a:endParaRPr lang="en-US" sz="100" b="0" i="1" dirty="0">
                        <a:solidFill>
                          <a:schemeClr val="tx1"/>
                        </a:solidFill>
                        <a:latin typeface="+mn-lt"/>
                      </a:endParaRPr>
                    </a:p>
                  </a:txBody>
                  <a:tcPr marL="51435" marR="51435" marT="0" marB="0" anchor="ctr">
                    <a:noFill/>
                  </a:tcPr>
                </a:tc>
                <a:tc>
                  <a:txBody>
                    <a:bodyPr/>
                    <a:lstStyle/>
                    <a:p>
                      <a:pPr algn="ctr"/>
                      <a:endParaRPr lang="en-US" sz="100" b="0" dirty="0">
                        <a:solidFill>
                          <a:schemeClr val="tx1"/>
                        </a:solidFill>
                        <a:latin typeface="+mn-lt"/>
                      </a:endParaRPr>
                    </a:p>
                  </a:txBody>
                  <a:tcPr marL="51435" marR="51435" marT="0" marB="0" anchor="ctr">
                    <a:noFill/>
                  </a:tcPr>
                </a:tc>
                <a:extLst>
                  <a:ext uri="{0D108BD9-81ED-4DB2-BD59-A6C34878D82A}">
                    <a16:rowId xmlns:a16="http://schemas.microsoft.com/office/drawing/2014/main" val="4043576559"/>
                  </a:ext>
                </a:extLst>
              </a:tr>
              <a:tr h="416187">
                <a:tc>
                  <a:txBody>
                    <a:bodyPr/>
                    <a:lstStyle/>
                    <a:p>
                      <a:r>
                        <a:rPr lang="en-US" sz="1400" b="1" i="1" dirty="0">
                          <a:solidFill>
                            <a:schemeClr val="tx1"/>
                          </a:solidFill>
                          <a:latin typeface="+mn-lt"/>
                        </a:rPr>
                        <a:t>Total (E&amp;G Budget)</a:t>
                      </a:r>
                    </a:p>
                  </a:txBody>
                  <a:tcPr marL="51435" marR="51435" marT="25718" marB="25718" anchor="ctr">
                    <a:solidFill>
                      <a:schemeClr val="bg1">
                        <a:lumMod val="75000"/>
                      </a:schemeClr>
                    </a:solidFill>
                  </a:tcPr>
                </a:tc>
                <a:tc>
                  <a:txBody>
                    <a:bodyPr/>
                    <a:lstStyle/>
                    <a:p>
                      <a:pPr algn="ctr"/>
                      <a:r>
                        <a:rPr lang="en-US" sz="1400" b="1" i="1" dirty="0">
                          <a:solidFill>
                            <a:schemeClr val="tx1"/>
                          </a:solidFill>
                          <a:latin typeface="+mn-lt"/>
                        </a:rPr>
                        <a:t>$710.9 million</a:t>
                      </a:r>
                    </a:p>
                  </a:txBody>
                  <a:tcPr marL="51435" marR="51435" marT="25718" marB="25718" anchor="ctr">
                    <a:solidFill>
                      <a:schemeClr val="bg1">
                        <a:lumMod val="75000"/>
                      </a:schemeClr>
                    </a:solidFill>
                  </a:tcPr>
                </a:tc>
                <a:tc>
                  <a:txBody>
                    <a:bodyPr/>
                    <a:lstStyle/>
                    <a:p>
                      <a:pPr algn="ctr"/>
                      <a:r>
                        <a:rPr lang="en-US" sz="1400" b="1" i="1" dirty="0">
                          <a:solidFill>
                            <a:schemeClr val="tx1"/>
                          </a:solidFill>
                          <a:latin typeface="+mn-lt"/>
                        </a:rPr>
                        <a:t>$33.8 million</a:t>
                      </a:r>
                    </a:p>
                  </a:txBody>
                  <a:tcPr marL="51435" marR="51435" marT="25718" marB="25718" anchor="ctr">
                    <a:solidFill>
                      <a:schemeClr val="bg1">
                        <a:lumMod val="75000"/>
                      </a:schemeClr>
                    </a:solidFill>
                  </a:tcPr>
                </a:tc>
                <a:tc>
                  <a:txBody>
                    <a:bodyPr/>
                    <a:lstStyle/>
                    <a:p>
                      <a:pPr algn="ctr"/>
                      <a:r>
                        <a:rPr lang="en-US" sz="1400" b="1" dirty="0">
                          <a:solidFill>
                            <a:schemeClr val="tx1"/>
                          </a:solidFill>
                          <a:latin typeface="+mn-lt"/>
                        </a:rPr>
                        <a:t>4.8%</a:t>
                      </a:r>
                    </a:p>
                  </a:txBody>
                  <a:tcPr marL="51435" marR="51435" marT="25718" marB="25718" anchor="ctr">
                    <a:solidFill>
                      <a:schemeClr val="bg1">
                        <a:lumMod val="75000"/>
                      </a:schemeClr>
                    </a:solidFill>
                  </a:tcPr>
                </a:tc>
                <a:extLst>
                  <a:ext uri="{0D108BD9-81ED-4DB2-BD59-A6C34878D82A}">
                    <a16:rowId xmlns:a16="http://schemas.microsoft.com/office/drawing/2014/main" val="1789469315"/>
                  </a:ext>
                </a:extLst>
              </a:tr>
            </a:tbl>
          </a:graphicData>
        </a:graphic>
      </p:graphicFrame>
      <p:sp>
        <p:nvSpPr>
          <p:cNvPr id="2" name="TextBox 1">
            <a:extLst>
              <a:ext uri="{FF2B5EF4-FFF2-40B4-BE49-F238E27FC236}">
                <a16:creationId xmlns:a16="http://schemas.microsoft.com/office/drawing/2014/main" id="{35B01D53-D589-FF40-C513-F4A4835DA600}"/>
              </a:ext>
            </a:extLst>
          </p:cNvPr>
          <p:cNvSpPr txBox="1"/>
          <p:nvPr/>
        </p:nvSpPr>
        <p:spPr>
          <a:xfrm>
            <a:off x="228601" y="5890736"/>
            <a:ext cx="8743949" cy="738664"/>
          </a:xfrm>
          <a:prstGeom prst="rect">
            <a:avLst/>
          </a:prstGeom>
          <a:noFill/>
        </p:spPr>
        <p:txBody>
          <a:bodyPr wrap="square" rtlCol="0">
            <a:spAutoFit/>
          </a:bodyPr>
          <a:lstStyle/>
          <a:p>
            <a:pPr algn="l"/>
            <a:r>
              <a:rPr lang="en-US" sz="1400" b="1" dirty="0"/>
              <a:t>Note</a:t>
            </a:r>
            <a:r>
              <a:rPr lang="en-US" sz="1400" dirty="0"/>
              <a:t>: We are projecting $11.6 million of the $29.2 million budget cuts that we just implemented to hit in FY27, which will offset some of these cost drivers.  This will bring the total increase, after budget reductions, down to $22.2 million which represents a total increase on the E&amp;G fund of 3.2%.</a:t>
            </a:r>
          </a:p>
        </p:txBody>
      </p:sp>
      <p:sp>
        <p:nvSpPr>
          <p:cNvPr id="3" name="Title 1">
            <a:extLst>
              <a:ext uri="{FF2B5EF4-FFF2-40B4-BE49-F238E27FC236}">
                <a16:creationId xmlns:a16="http://schemas.microsoft.com/office/drawing/2014/main" id="{4ABFA503-A97A-D30A-2BC0-FF931E66E7C6}"/>
              </a:ext>
            </a:extLst>
          </p:cNvPr>
          <p:cNvSpPr txBox="1">
            <a:spLocks/>
          </p:cNvSpPr>
          <p:nvPr/>
        </p:nvSpPr>
        <p:spPr bwMode="auto">
          <a:xfrm>
            <a:off x="200025" y="38966"/>
            <a:ext cx="8743949" cy="625972"/>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r>
              <a:rPr lang="en-US" sz="2800" kern="0" dirty="0">
                <a:latin typeface="Arial" panose="020B0604020202020204" pitchFamily="34" charset="0"/>
                <a:cs typeface="Arial" panose="020B0604020202020204" pitchFamily="34" charset="0"/>
              </a:rPr>
              <a:t>Summary – Major FY2027 E&amp;G Fund Cost Drivers</a:t>
            </a:r>
          </a:p>
        </p:txBody>
      </p:sp>
    </p:spTree>
    <p:extLst>
      <p:ext uri="{BB962C8B-B14F-4D97-AF65-F5344CB8AC3E}">
        <p14:creationId xmlns:p14="http://schemas.microsoft.com/office/powerpoint/2010/main" val="233468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1764217533"/>
              </p:ext>
            </p:extLst>
          </p:nvPr>
        </p:nvGraphicFramePr>
        <p:xfrm>
          <a:off x="228600" y="914400"/>
          <a:ext cx="8743950" cy="5224957"/>
        </p:xfrm>
        <a:graphic>
          <a:graphicData uri="http://schemas.openxmlformats.org/drawingml/2006/table">
            <a:tbl>
              <a:tblPr firstRow="1" bandRow="1">
                <a:tableStyleId>{5C22544A-7EE6-4342-B048-85BDC9FD1C3A}</a:tableStyleId>
              </a:tblPr>
              <a:tblGrid>
                <a:gridCol w="1969728">
                  <a:extLst>
                    <a:ext uri="{9D8B030D-6E8A-4147-A177-3AD203B41FA5}">
                      <a16:colId xmlns:a16="http://schemas.microsoft.com/office/drawing/2014/main" val="3781524584"/>
                    </a:ext>
                  </a:extLst>
                </a:gridCol>
                <a:gridCol w="967746">
                  <a:extLst>
                    <a:ext uri="{9D8B030D-6E8A-4147-A177-3AD203B41FA5}">
                      <a16:colId xmlns:a16="http://schemas.microsoft.com/office/drawing/2014/main" val="1822197485"/>
                    </a:ext>
                  </a:extLst>
                </a:gridCol>
                <a:gridCol w="967746">
                  <a:extLst>
                    <a:ext uri="{9D8B030D-6E8A-4147-A177-3AD203B41FA5}">
                      <a16:colId xmlns:a16="http://schemas.microsoft.com/office/drawing/2014/main" val="3214503485"/>
                    </a:ext>
                  </a:extLst>
                </a:gridCol>
                <a:gridCol w="967746">
                  <a:extLst>
                    <a:ext uri="{9D8B030D-6E8A-4147-A177-3AD203B41FA5}">
                      <a16:colId xmlns:a16="http://schemas.microsoft.com/office/drawing/2014/main" val="140898112"/>
                    </a:ext>
                  </a:extLst>
                </a:gridCol>
                <a:gridCol w="967746">
                  <a:extLst>
                    <a:ext uri="{9D8B030D-6E8A-4147-A177-3AD203B41FA5}">
                      <a16:colId xmlns:a16="http://schemas.microsoft.com/office/drawing/2014/main" val="705005375"/>
                    </a:ext>
                  </a:extLst>
                </a:gridCol>
                <a:gridCol w="967746">
                  <a:extLst>
                    <a:ext uri="{9D8B030D-6E8A-4147-A177-3AD203B41FA5}">
                      <a16:colId xmlns:a16="http://schemas.microsoft.com/office/drawing/2014/main" val="1167519917"/>
                    </a:ext>
                  </a:extLst>
                </a:gridCol>
                <a:gridCol w="967746">
                  <a:extLst>
                    <a:ext uri="{9D8B030D-6E8A-4147-A177-3AD203B41FA5}">
                      <a16:colId xmlns:a16="http://schemas.microsoft.com/office/drawing/2014/main" val="3843155205"/>
                    </a:ext>
                  </a:extLst>
                </a:gridCol>
                <a:gridCol w="967746">
                  <a:extLst>
                    <a:ext uri="{9D8B030D-6E8A-4147-A177-3AD203B41FA5}">
                      <a16:colId xmlns:a16="http://schemas.microsoft.com/office/drawing/2014/main" val="3086066074"/>
                    </a:ext>
                  </a:extLst>
                </a:gridCol>
              </a:tblGrid>
              <a:tr h="653133">
                <a:tc>
                  <a:txBody>
                    <a:bodyPr/>
                    <a:lstStyle/>
                    <a:p>
                      <a:pPr algn="ctr"/>
                      <a:r>
                        <a:rPr lang="en-US" sz="1400" dirty="0">
                          <a:solidFill>
                            <a:schemeClr val="bg1"/>
                          </a:solidFill>
                        </a:rPr>
                        <a:t>Cost Driver</a:t>
                      </a:r>
                    </a:p>
                  </a:txBody>
                  <a:tcPr marL="38576" marR="38576" marT="19289" marB="19289" anchor="ctr">
                    <a:solidFill>
                      <a:schemeClr val="tx1"/>
                    </a:solidFill>
                  </a:tcPr>
                </a:tc>
                <a:tc>
                  <a:txBody>
                    <a:bodyPr/>
                    <a:lstStyle/>
                    <a:p>
                      <a:pPr algn="ctr"/>
                      <a:r>
                        <a:rPr lang="en-US" sz="1400" dirty="0">
                          <a:solidFill>
                            <a:schemeClr val="bg1"/>
                          </a:solidFill>
                        </a:rPr>
                        <a:t>Projected FY21 Cost Increase</a:t>
                      </a:r>
                    </a:p>
                  </a:txBody>
                  <a:tcPr marL="38576" marR="38576" marT="19289" marB="19289" anchor="ctr">
                    <a:solidFill>
                      <a:schemeClr val="tx1"/>
                    </a:solidFill>
                  </a:tcPr>
                </a:tc>
                <a:tc>
                  <a:txBody>
                    <a:bodyPr/>
                    <a:lstStyle/>
                    <a:p>
                      <a:pPr algn="ctr"/>
                      <a:r>
                        <a:rPr lang="en-US" sz="1400" dirty="0">
                          <a:solidFill>
                            <a:schemeClr val="bg1"/>
                          </a:solidFill>
                        </a:rPr>
                        <a:t>Projected FY22 Cost Increase</a:t>
                      </a:r>
                    </a:p>
                  </a:txBody>
                  <a:tcPr marL="38576" marR="38576" marT="19289" marB="19289" anchor="ctr">
                    <a:solidFill>
                      <a:schemeClr val="tx1"/>
                    </a:solidFill>
                  </a:tcPr>
                </a:tc>
                <a:tc>
                  <a:txBody>
                    <a:bodyPr/>
                    <a:lstStyle/>
                    <a:p>
                      <a:pPr algn="ctr"/>
                      <a:r>
                        <a:rPr lang="en-US" sz="1400" dirty="0">
                          <a:solidFill>
                            <a:schemeClr val="bg1"/>
                          </a:solidFill>
                        </a:rPr>
                        <a:t>Projected FY23 Cost Increase</a:t>
                      </a:r>
                    </a:p>
                  </a:txBody>
                  <a:tcPr marL="38576" marR="38576" marT="19289" marB="19289" anchor="ctr">
                    <a:solidFill>
                      <a:schemeClr val="tx1"/>
                    </a:solidFill>
                  </a:tcPr>
                </a:tc>
                <a:tc>
                  <a:txBody>
                    <a:bodyPr/>
                    <a:lstStyle/>
                    <a:p>
                      <a:pPr algn="ctr"/>
                      <a:r>
                        <a:rPr lang="en-US" sz="1400" dirty="0">
                          <a:solidFill>
                            <a:schemeClr val="bg1"/>
                          </a:solidFill>
                        </a:rPr>
                        <a:t>Projected FY24 Cost Increase</a:t>
                      </a:r>
                    </a:p>
                  </a:txBody>
                  <a:tcPr marL="38576" marR="38576" marT="19289" marB="19289" anchor="ctr">
                    <a:solidFill>
                      <a:schemeClr val="tx1"/>
                    </a:solidFill>
                  </a:tcPr>
                </a:tc>
                <a:tc>
                  <a:txBody>
                    <a:bodyPr/>
                    <a:lstStyle/>
                    <a:p>
                      <a:pPr algn="ctr"/>
                      <a:r>
                        <a:rPr lang="en-US" sz="1400" dirty="0">
                          <a:solidFill>
                            <a:schemeClr val="bg1"/>
                          </a:solidFill>
                        </a:rPr>
                        <a:t>Projected FY25 Cost Increase</a:t>
                      </a:r>
                    </a:p>
                  </a:txBody>
                  <a:tcPr marL="38576" marR="38576" marT="19289" marB="19289" anchor="ctr">
                    <a:solidFill>
                      <a:schemeClr val="tx1"/>
                    </a:solidFill>
                  </a:tcPr>
                </a:tc>
                <a:tc>
                  <a:txBody>
                    <a:bodyPr/>
                    <a:lstStyle/>
                    <a:p>
                      <a:pPr algn="ctr"/>
                      <a:r>
                        <a:rPr lang="en-US" sz="1400" dirty="0">
                          <a:solidFill>
                            <a:schemeClr val="bg1"/>
                          </a:solidFill>
                        </a:rPr>
                        <a:t>Projected FY26 Cost Increase</a:t>
                      </a:r>
                    </a:p>
                  </a:txBody>
                  <a:tcPr marL="38576" marR="38576" marT="19289" marB="19289" anchor="ctr">
                    <a:solidFill>
                      <a:schemeClr val="tx1"/>
                    </a:solidFill>
                  </a:tcPr>
                </a:tc>
                <a:tc>
                  <a:txBody>
                    <a:bodyPr/>
                    <a:lstStyle/>
                    <a:p>
                      <a:pPr algn="ctr"/>
                      <a:r>
                        <a:rPr lang="en-US" sz="1400" dirty="0">
                          <a:solidFill>
                            <a:schemeClr val="bg1"/>
                          </a:solidFill>
                        </a:rPr>
                        <a:t>Projected FY27 Cost Increase</a:t>
                      </a:r>
                    </a:p>
                  </a:txBody>
                  <a:tcPr marL="38576" marR="38576" marT="19289" marB="19289" anchor="ctr">
                    <a:solidFill>
                      <a:schemeClr val="tx1"/>
                    </a:solidFill>
                  </a:tcPr>
                </a:tc>
                <a:extLst>
                  <a:ext uri="{0D108BD9-81ED-4DB2-BD59-A6C34878D82A}">
                    <a16:rowId xmlns:a16="http://schemas.microsoft.com/office/drawing/2014/main" val="144838737"/>
                  </a:ext>
                </a:extLst>
              </a:tr>
              <a:tr h="358617">
                <a:tc>
                  <a:txBody>
                    <a:bodyPr/>
                    <a:lstStyle/>
                    <a:p>
                      <a:r>
                        <a:rPr lang="en-US" sz="1400" dirty="0">
                          <a:solidFill>
                            <a:schemeClr val="tx1"/>
                          </a:solidFill>
                        </a:rPr>
                        <a:t>Faculty, Staff &amp; GE Salary &amp; Wages</a:t>
                      </a:r>
                    </a:p>
                  </a:txBody>
                  <a:tcPr marL="38576" marR="38576" marT="19289" marB="19289" anchor="ctr">
                    <a:solidFill>
                      <a:schemeClr val="bg1">
                        <a:lumMod val="75000"/>
                      </a:schemeClr>
                    </a:solidFill>
                  </a:tcPr>
                </a:tc>
                <a:tc>
                  <a:txBody>
                    <a:bodyPr/>
                    <a:lstStyle/>
                    <a:p>
                      <a:pPr algn="ctr"/>
                      <a:r>
                        <a:rPr lang="en-US" sz="1400" dirty="0">
                          <a:solidFill>
                            <a:schemeClr val="tx1"/>
                          </a:solidFill>
                        </a:rPr>
                        <a:t>$11.6</a:t>
                      </a:r>
                      <a:r>
                        <a:rPr lang="en-US" sz="1400" baseline="0" dirty="0">
                          <a:solidFill>
                            <a:schemeClr val="tx1"/>
                          </a:solidFill>
                        </a:rPr>
                        <a:t> million</a:t>
                      </a:r>
                      <a:endParaRPr lang="en-US" sz="1400" dirty="0">
                        <a:solidFill>
                          <a:schemeClr val="tx1"/>
                        </a:solidFill>
                      </a:endParaRPr>
                    </a:p>
                  </a:txBody>
                  <a:tcPr marL="38576" marR="38576" marT="19289" marB="19289" anchor="ctr">
                    <a:solidFill>
                      <a:schemeClr val="bg1">
                        <a:lumMod val="75000"/>
                      </a:schemeClr>
                    </a:solidFill>
                  </a:tcPr>
                </a:tc>
                <a:tc>
                  <a:txBody>
                    <a:bodyPr/>
                    <a:lstStyle/>
                    <a:p>
                      <a:pPr algn="ctr"/>
                      <a:r>
                        <a:rPr lang="en-US" sz="1400" dirty="0">
                          <a:solidFill>
                            <a:schemeClr val="tx1"/>
                          </a:solidFill>
                        </a:rPr>
                        <a:t>$7.3</a:t>
                      </a:r>
                      <a:r>
                        <a:rPr lang="en-US" sz="1400" baseline="0" dirty="0">
                          <a:solidFill>
                            <a:schemeClr val="tx1"/>
                          </a:solidFill>
                        </a:rPr>
                        <a:t> million</a:t>
                      </a:r>
                      <a:endParaRPr lang="en-US" sz="1400" dirty="0">
                        <a:solidFill>
                          <a:schemeClr val="tx1"/>
                        </a:solidFill>
                      </a:endParaRPr>
                    </a:p>
                  </a:txBody>
                  <a:tcPr marL="38576" marR="38576" marT="19289" marB="19289" anchor="ctr">
                    <a:solidFill>
                      <a:schemeClr val="bg1">
                        <a:lumMod val="75000"/>
                      </a:schemeClr>
                    </a:solidFill>
                  </a:tcPr>
                </a:tc>
                <a:tc>
                  <a:txBody>
                    <a:bodyPr/>
                    <a:lstStyle/>
                    <a:p>
                      <a:pPr algn="ctr"/>
                      <a:r>
                        <a:rPr lang="en-US" sz="1400" dirty="0">
                          <a:solidFill>
                            <a:schemeClr val="tx1"/>
                          </a:solidFill>
                        </a:rPr>
                        <a:t>$15.0</a:t>
                      </a:r>
                      <a:r>
                        <a:rPr lang="en-US" sz="1400" baseline="0" dirty="0">
                          <a:solidFill>
                            <a:schemeClr val="tx1"/>
                          </a:solidFill>
                        </a:rPr>
                        <a:t> million</a:t>
                      </a:r>
                      <a:endParaRPr lang="en-US" sz="1400" dirty="0">
                        <a:solidFill>
                          <a:schemeClr val="tx1"/>
                        </a:solidFill>
                      </a:endParaRPr>
                    </a:p>
                  </a:txBody>
                  <a:tcPr marL="38576" marR="38576" marT="19289" marB="19289" anchor="ctr">
                    <a:solidFill>
                      <a:schemeClr val="bg1">
                        <a:lumMod val="75000"/>
                      </a:schemeClr>
                    </a:solidFill>
                  </a:tcPr>
                </a:tc>
                <a:tc>
                  <a:txBody>
                    <a:bodyPr/>
                    <a:lstStyle/>
                    <a:p>
                      <a:pPr algn="ctr"/>
                      <a:r>
                        <a:rPr lang="en-US" sz="1400" dirty="0">
                          <a:solidFill>
                            <a:schemeClr val="tx1"/>
                          </a:solidFill>
                        </a:rPr>
                        <a:t>$11.9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$13.0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$19.5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$22.2 million</a:t>
                      </a:r>
                    </a:p>
                  </a:txBody>
                  <a:tcPr marL="38576" marR="38576" marT="19289" marB="19289" anchor="ctr">
                    <a:solidFill>
                      <a:schemeClr val="bg1">
                        <a:lumMod val="75000"/>
                      </a:schemeClr>
                    </a:solidFill>
                  </a:tcPr>
                </a:tc>
                <a:extLst>
                  <a:ext uri="{0D108BD9-81ED-4DB2-BD59-A6C34878D82A}">
                    <a16:rowId xmlns:a16="http://schemas.microsoft.com/office/drawing/2014/main" val="1080385944"/>
                  </a:ext>
                </a:extLst>
              </a:tr>
              <a:tr h="358617">
                <a:tc>
                  <a:txBody>
                    <a:bodyPr/>
                    <a:lstStyle/>
                    <a:p>
                      <a:r>
                        <a:rPr lang="en-US" sz="1400" dirty="0">
                          <a:solidFill>
                            <a:schemeClr val="tx1"/>
                          </a:solidFill>
                        </a:rPr>
                        <a:t>Medical Costs</a:t>
                      </a:r>
                    </a:p>
                  </a:txBody>
                  <a:tcPr marL="38576" marR="38576" marT="19289" marB="19289" anchor="ctr">
                    <a:solidFill>
                      <a:schemeClr val="bg1">
                        <a:lumMod val="75000"/>
                      </a:schemeClr>
                    </a:solidFill>
                  </a:tcPr>
                </a:tc>
                <a:tc>
                  <a:txBody>
                    <a:bodyPr/>
                    <a:lstStyle/>
                    <a:p>
                      <a:pPr algn="ctr"/>
                      <a:r>
                        <a:rPr lang="en-US" sz="1400" dirty="0">
                          <a:solidFill>
                            <a:schemeClr val="tx1"/>
                          </a:solidFill>
                        </a:rPr>
                        <a:t>$2.5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$1.2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$1.6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$2.2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$2.5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$2.9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$2.4 million</a:t>
                      </a:r>
                    </a:p>
                  </a:txBody>
                  <a:tcPr marL="38576" marR="38576" marT="19289" marB="19289" anchor="ctr">
                    <a:solidFill>
                      <a:schemeClr val="bg1">
                        <a:lumMod val="75000"/>
                      </a:schemeClr>
                    </a:solidFill>
                  </a:tcPr>
                </a:tc>
                <a:extLst>
                  <a:ext uri="{0D108BD9-81ED-4DB2-BD59-A6C34878D82A}">
                    <a16:rowId xmlns:a16="http://schemas.microsoft.com/office/drawing/2014/main" val="1876283799"/>
                  </a:ext>
                </a:extLst>
              </a:tr>
              <a:tr h="358617">
                <a:tc>
                  <a:txBody>
                    <a:bodyPr/>
                    <a:lstStyle/>
                    <a:p>
                      <a:r>
                        <a:rPr lang="en-US" sz="1400" dirty="0">
                          <a:solidFill>
                            <a:schemeClr val="tx1"/>
                          </a:solidFill>
                        </a:rPr>
                        <a:t>Retirement</a:t>
                      </a:r>
                      <a:r>
                        <a:rPr lang="en-US" sz="1400" baseline="0" dirty="0">
                          <a:solidFill>
                            <a:schemeClr val="tx1"/>
                          </a:solidFill>
                        </a:rPr>
                        <a:t> Costs</a:t>
                      </a:r>
                      <a:endParaRPr lang="en-US" sz="1400" dirty="0">
                        <a:solidFill>
                          <a:schemeClr val="tx1"/>
                        </a:solidFill>
                      </a:endParaRPr>
                    </a:p>
                  </a:txBody>
                  <a:tcPr marL="38576" marR="38576" marT="19289" marB="19289" anchor="ctr">
                    <a:solidFill>
                      <a:schemeClr val="bg1">
                        <a:lumMod val="75000"/>
                      </a:schemeClr>
                    </a:solidFill>
                  </a:tcPr>
                </a:tc>
                <a:tc>
                  <a:txBody>
                    <a:bodyPr/>
                    <a:lstStyle/>
                    <a:p>
                      <a:pPr algn="ctr"/>
                      <a:r>
                        <a:rPr lang="en-US" sz="1400" dirty="0">
                          <a:solidFill>
                            <a:schemeClr val="tx1"/>
                          </a:solidFill>
                        </a:rPr>
                        <a:t>($500K)</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$1.9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$7.6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extLst>
                  <a:ext uri="{0D108BD9-81ED-4DB2-BD59-A6C34878D82A}">
                    <a16:rowId xmlns:a16="http://schemas.microsoft.com/office/drawing/2014/main" val="1404574913"/>
                  </a:ext>
                </a:extLst>
              </a:tr>
              <a:tr h="358617">
                <a:tc>
                  <a:txBody>
                    <a:bodyPr/>
                    <a:lstStyle/>
                    <a:p>
                      <a:r>
                        <a:rPr lang="en-US" sz="1400" dirty="0">
                          <a:solidFill>
                            <a:schemeClr val="tx1"/>
                          </a:solidFill>
                        </a:rPr>
                        <a:t>Oregon Paid Leave</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$900K</a:t>
                      </a:r>
                    </a:p>
                  </a:txBody>
                  <a:tcPr marL="38576" marR="38576" marT="19289" marB="19289" anchor="ctr">
                    <a:solidFill>
                      <a:schemeClr val="bg1">
                        <a:lumMod val="75000"/>
                      </a:schemeClr>
                    </a:solidFill>
                  </a:tcPr>
                </a:tc>
                <a:tc>
                  <a:txBody>
                    <a:bodyPr/>
                    <a:lstStyle/>
                    <a:p>
                      <a:pPr algn="ctr"/>
                      <a:r>
                        <a:rPr lang="en-US" sz="1400" dirty="0">
                          <a:solidFill>
                            <a:schemeClr val="tx1"/>
                          </a:solidFill>
                        </a:rPr>
                        <a:t>$300K</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extLst>
                  <a:ext uri="{0D108BD9-81ED-4DB2-BD59-A6C34878D82A}">
                    <a16:rowId xmlns:a16="http://schemas.microsoft.com/office/drawing/2014/main" val="3920952577"/>
                  </a:ext>
                </a:extLst>
              </a:tr>
              <a:tr h="358617">
                <a:tc>
                  <a:txBody>
                    <a:bodyPr/>
                    <a:lstStyle/>
                    <a:p>
                      <a:r>
                        <a:rPr lang="en-US" sz="1400" dirty="0">
                          <a:solidFill>
                            <a:schemeClr val="tx1"/>
                          </a:solidFill>
                        </a:rPr>
                        <a:t>Blended OPE</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$4.0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($7.2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$6.4 million</a:t>
                      </a:r>
                    </a:p>
                  </a:txBody>
                  <a:tcPr marL="38576" marR="38576" marT="19289" marB="19289" anchor="ctr">
                    <a:solidFill>
                      <a:schemeClr val="bg1">
                        <a:lumMod val="75000"/>
                      </a:schemeClr>
                    </a:solidFill>
                  </a:tcPr>
                </a:tc>
                <a:extLst>
                  <a:ext uri="{0D108BD9-81ED-4DB2-BD59-A6C34878D82A}">
                    <a16:rowId xmlns:a16="http://schemas.microsoft.com/office/drawing/2014/main" val="3506596002"/>
                  </a:ext>
                </a:extLst>
              </a:tr>
              <a:tr h="358617">
                <a:tc>
                  <a:txBody>
                    <a:bodyPr/>
                    <a:lstStyle/>
                    <a:p>
                      <a:r>
                        <a:rPr lang="en-US" sz="1400" dirty="0">
                          <a:solidFill>
                            <a:schemeClr val="tx1"/>
                          </a:solidFill>
                        </a:rPr>
                        <a:t>Institutional</a:t>
                      </a:r>
                      <a:r>
                        <a:rPr lang="en-US" sz="1400" baseline="0" dirty="0">
                          <a:solidFill>
                            <a:schemeClr val="tx1"/>
                          </a:solidFill>
                        </a:rPr>
                        <a:t> Expenses</a:t>
                      </a:r>
                      <a:endParaRPr lang="en-US" sz="1400" dirty="0">
                        <a:solidFill>
                          <a:schemeClr val="tx1"/>
                        </a:solidFill>
                      </a:endParaRPr>
                    </a:p>
                  </a:txBody>
                  <a:tcPr marL="38576" marR="38576" marT="19289" marB="19289" anchor="ctr">
                    <a:solidFill>
                      <a:schemeClr val="bg1">
                        <a:lumMod val="75000"/>
                      </a:schemeClr>
                    </a:solidFill>
                  </a:tcPr>
                </a:tc>
                <a:tc>
                  <a:txBody>
                    <a:bodyPr/>
                    <a:lstStyle/>
                    <a:p>
                      <a:pPr algn="ctr"/>
                      <a:r>
                        <a:rPr lang="en-US" sz="1400" dirty="0">
                          <a:solidFill>
                            <a:schemeClr val="tx1"/>
                          </a:solidFill>
                        </a:rPr>
                        <a:t>$1.5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$1.2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$1.2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$1.5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$2.0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$2.6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$1.8 million</a:t>
                      </a:r>
                    </a:p>
                  </a:txBody>
                  <a:tcPr marL="38576" marR="38576" marT="19289" marB="19289" anchor="ctr">
                    <a:solidFill>
                      <a:schemeClr val="bg1">
                        <a:lumMod val="75000"/>
                      </a:schemeClr>
                    </a:solidFill>
                  </a:tcPr>
                </a:tc>
                <a:extLst>
                  <a:ext uri="{0D108BD9-81ED-4DB2-BD59-A6C34878D82A}">
                    <a16:rowId xmlns:a16="http://schemas.microsoft.com/office/drawing/2014/main" val="1401703997"/>
                  </a:ext>
                </a:extLst>
              </a:tr>
              <a:tr h="358617">
                <a:tc>
                  <a:txBody>
                    <a:bodyPr/>
                    <a:lstStyle/>
                    <a:p>
                      <a:r>
                        <a:rPr lang="en-US" sz="1400" dirty="0">
                          <a:solidFill>
                            <a:schemeClr val="tx1"/>
                          </a:solidFill>
                        </a:rPr>
                        <a:t>Faculty Hiring</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$3.0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$1.6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extLst>
                  <a:ext uri="{0D108BD9-81ED-4DB2-BD59-A6C34878D82A}">
                    <a16:rowId xmlns:a16="http://schemas.microsoft.com/office/drawing/2014/main" val="1909463261"/>
                  </a:ext>
                </a:extLst>
              </a:tr>
              <a:tr h="358617">
                <a:tc>
                  <a:txBody>
                    <a:bodyPr/>
                    <a:lstStyle/>
                    <a:p>
                      <a:r>
                        <a:rPr lang="en-US" sz="1400" dirty="0">
                          <a:solidFill>
                            <a:schemeClr val="tx1"/>
                          </a:solidFill>
                        </a:rPr>
                        <a:t>Strategic Investments</a:t>
                      </a:r>
                    </a:p>
                  </a:txBody>
                  <a:tcPr marL="38576" marR="38576" marT="19289" marB="19289" anchor="ctr">
                    <a:solidFill>
                      <a:schemeClr val="bg1">
                        <a:lumMod val="75000"/>
                      </a:schemeClr>
                    </a:solidFill>
                  </a:tcPr>
                </a:tc>
                <a:tc>
                  <a:txBody>
                    <a:bodyPr/>
                    <a:lstStyle/>
                    <a:p>
                      <a:pPr algn="ctr"/>
                      <a:r>
                        <a:rPr lang="en-US" sz="1400" dirty="0">
                          <a:solidFill>
                            <a:schemeClr val="tx1"/>
                          </a:solidFill>
                        </a:rPr>
                        <a:t>$2.0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$600K</a:t>
                      </a:r>
                    </a:p>
                  </a:txBody>
                  <a:tcPr marL="38576" marR="38576" marT="19289" marB="19289" anchor="ctr">
                    <a:solidFill>
                      <a:schemeClr val="bg1">
                        <a:lumMod val="75000"/>
                      </a:schemeClr>
                    </a:solidFill>
                  </a:tcPr>
                </a:tc>
                <a:tc>
                  <a:txBody>
                    <a:bodyPr/>
                    <a:lstStyle/>
                    <a:p>
                      <a:pPr algn="ctr"/>
                      <a:r>
                        <a:rPr lang="en-US" sz="1400" dirty="0">
                          <a:solidFill>
                            <a:schemeClr val="tx1"/>
                          </a:solidFill>
                        </a:rPr>
                        <a:t>$2.0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$2.0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$2.0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$1.0 million</a:t>
                      </a:r>
                    </a:p>
                  </a:txBody>
                  <a:tcPr marL="38576" marR="38576" marT="19289" marB="19289" anchor="ctr">
                    <a:solidFill>
                      <a:schemeClr val="bg1">
                        <a:lumMod val="75000"/>
                      </a:schemeClr>
                    </a:solidFill>
                  </a:tcPr>
                </a:tc>
                <a:tc>
                  <a:txBody>
                    <a:bodyPr/>
                    <a:lstStyle/>
                    <a:p>
                      <a:pPr algn="ctr"/>
                      <a:r>
                        <a:rPr lang="en-US" sz="1400" dirty="0">
                          <a:solidFill>
                            <a:schemeClr val="tx1"/>
                          </a:solidFill>
                        </a:rPr>
                        <a:t>$1.0 million</a:t>
                      </a:r>
                    </a:p>
                  </a:txBody>
                  <a:tcPr marL="38576" marR="38576" marT="19289" marB="19289" anchor="ctr">
                    <a:solidFill>
                      <a:schemeClr val="bg1">
                        <a:lumMod val="75000"/>
                      </a:schemeClr>
                    </a:solidFill>
                  </a:tcPr>
                </a:tc>
                <a:extLst>
                  <a:ext uri="{0D108BD9-81ED-4DB2-BD59-A6C34878D82A}">
                    <a16:rowId xmlns:a16="http://schemas.microsoft.com/office/drawing/2014/main" val="3316286162"/>
                  </a:ext>
                </a:extLst>
              </a:tr>
              <a:tr h="358617">
                <a:tc>
                  <a:txBody>
                    <a:bodyPr/>
                    <a:lstStyle/>
                    <a:p>
                      <a:r>
                        <a:rPr lang="en-US" sz="1400" dirty="0">
                          <a:solidFill>
                            <a:schemeClr val="tx1"/>
                          </a:solidFill>
                        </a:rPr>
                        <a:t>Minimum</a:t>
                      </a:r>
                      <a:r>
                        <a:rPr lang="en-US" sz="1400" baseline="0" dirty="0">
                          <a:solidFill>
                            <a:schemeClr val="tx1"/>
                          </a:solidFill>
                        </a:rPr>
                        <a:t> Wage Increase</a:t>
                      </a:r>
                      <a:endParaRPr lang="en-US" sz="1400" dirty="0">
                        <a:solidFill>
                          <a:schemeClr val="tx1"/>
                        </a:solidFill>
                      </a:endParaRPr>
                    </a:p>
                  </a:txBody>
                  <a:tcPr marL="38576" marR="38576" marT="19289" marB="19289" anchor="ctr">
                    <a:solidFill>
                      <a:schemeClr val="bg1">
                        <a:lumMod val="75000"/>
                      </a:schemeClr>
                    </a:solidFill>
                  </a:tcPr>
                </a:tc>
                <a:tc>
                  <a:txBody>
                    <a:bodyPr/>
                    <a:lstStyle/>
                    <a:p>
                      <a:pPr algn="ctr"/>
                      <a:r>
                        <a:rPr lang="en-US" sz="1400" dirty="0">
                          <a:solidFill>
                            <a:schemeClr val="tx1"/>
                          </a:solidFill>
                        </a:rPr>
                        <a:t>$1.9</a:t>
                      </a:r>
                      <a:r>
                        <a:rPr lang="en-US" sz="1400" baseline="0" dirty="0">
                          <a:solidFill>
                            <a:schemeClr val="tx1"/>
                          </a:solidFill>
                        </a:rPr>
                        <a:t> million</a:t>
                      </a:r>
                      <a:endParaRPr lang="en-US" sz="1400" dirty="0">
                        <a:solidFill>
                          <a:schemeClr val="tx1"/>
                        </a:solidFill>
                      </a:endParaRPr>
                    </a:p>
                  </a:txBody>
                  <a:tcPr marL="38576" marR="38576" marT="19289" marB="19289" anchor="ctr">
                    <a:solidFill>
                      <a:schemeClr val="bg1">
                        <a:lumMod val="75000"/>
                      </a:schemeClr>
                    </a:solidFill>
                  </a:tcPr>
                </a:tc>
                <a:tc>
                  <a:txBody>
                    <a:bodyPr/>
                    <a:lstStyle/>
                    <a:p>
                      <a:pPr algn="ctr"/>
                      <a:r>
                        <a:rPr lang="en-US" sz="1400" dirty="0">
                          <a:solidFill>
                            <a:schemeClr val="tx1"/>
                          </a:solidFill>
                        </a:rPr>
                        <a:t>$320K</a:t>
                      </a:r>
                    </a:p>
                  </a:txBody>
                  <a:tcPr marL="38576" marR="38576" marT="19289" marB="19289" anchor="ctr">
                    <a:solidFill>
                      <a:schemeClr val="bg1">
                        <a:lumMod val="75000"/>
                      </a:schemeClr>
                    </a:solidFill>
                  </a:tcPr>
                </a:tc>
                <a:tc>
                  <a:txBody>
                    <a:bodyPr/>
                    <a:lstStyle/>
                    <a:p>
                      <a:pPr algn="ctr"/>
                      <a:r>
                        <a:rPr lang="en-US" sz="1400" dirty="0">
                          <a:solidFill>
                            <a:schemeClr val="tx1"/>
                          </a:solidFill>
                        </a:rPr>
                        <a:t>$257K</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tc>
                  <a:txBody>
                    <a:bodyPr/>
                    <a:lstStyle/>
                    <a:p>
                      <a:pPr algn="ctr"/>
                      <a:r>
                        <a:rPr lang="en-US" sz="1400" dirty="0">
                          <a:solidFill>
                            <a:schemeClr val="tx1"/>
                          </a:solidFill>
                        </a:rPr>
                        <a:t>-</a:t>
                      </a:r>
                    </a:p>
                  </a:txBody>
                  <a:tcPr marL="38576" marR="38576" marT="19289" marB="19289" anchor="ctr">
                    <a:solidFill>
                      <a:schemeClr val="bg1">
                        <a:lumMod val="75000"/>
                      </a:schemeClr>
                    </a:solidFill>
                  </a:tcPr>
                </a:tc>
                <a:extLst>
                  <a:ext uri="{0D108BD9-81ED-4DB2-BD59-A6C34878D82A}">
                    <a16:rowId xmlns:a16="http://schemas.microsoft.com/office/drawing/2014/main" val="819037454"/>
                  </a:ext>
                </a:extLst>
              </a:tr>
              <a:tr h="358617">
                <a:tc>
                  <a:txBody>
                    <a:bodyPr/>
                    <a:lstStyle/>
                    <a:p>
                      <a:r>
                        <a:rPr lang="en-US" sz="1400" b="1" i="1" dirty="0">
                          <a:solidFill>
                            <a:schemeClr val="tx1"/>
                          </a:solidFill>
                        </a:rPr>
                        <a:t>Total Projected Cost Increases</a:t>
                      </a:r>
                    </a:p>
                  </a:txBody>
                  <a:tcPr marL="38576" marR="38576" marT="19289" marB="19289"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$19.0</a:t>
                      </a:r>
                      <a:r>
                        <a:rPr lang="en-US" sz="1400" b="1" i="1" baseline="0" dirty="0">
                          <a:solidFill>
                            <a:schemeClr val="tx1"/>
                          </a:solidFill>
                        </a:rPr>
                        <a:t> million</a:t>
                      </a:r>
                      <a:endParaRPr lang="en-US" sz="1400" b="1" i="1" dirty="0">
                        <a:solidFill>
                          <a:schemeClr val="tx1"/>
                        </a:solidFill>
                      </a:endParaRPr>
                    </a:p>
                  </a:txBody>
                  <a:tcPr marL="38576" marR="38576" marT="19289" marB="19289" anchor="ctr">
                    <a:solidFill>
                      <a:schemeClr val="bg1">
                        <a:lumMod val="75000"/>
                      </a:schemeClr>
                    </a:solidFill>
                  </a:tcPr>
                </a:tc>
                <a:tc>
                  <a:txBody>
                    <a:bodyPr/>
                    <a:lstStyle/>
                    <a:p>
                      <a:pPr algn="ctr"/>
                      <a:r>
                        <a:rPr lang="en-US" sz="1400" b="1" i="1" dirty="0">
                          <a:solidFill>
                            <a:schemeClr val="tx1"/>
                          </a:solidFill>
                        </a:rPr>
                        <a:t>$10.6</a:t>
                      </a:r>
                      <a:r>
                        <a:rPr lang="en-US" sz="1400" b="1" i="1" baseline="0" dirty="0">
                          <a:solidFill>
                            <a:schemeClr val="tx1"/>
                          </a:solidFill>
                        </a:rPr>
                        <a:t> </a:t>
                      </a:r>
                      <a:r>
                        <a:rPr lang="en-US" sz="1400" b="1" i="1" dirty="0">
                          <a:solidFill>
                            <a:schemeClr val="tx1"/>
                          </a:solidFill>
                        </a:rPr>
                        <a:t>million</a:t>
                      </a:r>
                    </a:p>
                  </a:txBody>
                  <a:tcPr marL="38576" marR="38576" marT="19289" marB="19289" anchor="ctr">
                    <a:solidFill>
                      <a:schemeClr val="bg1">
                        <a:lumMod val="75000"/>
                      </a:schemeClr>
                    </a:solidFill>
                  </a:tcPr>
                </a:tc>
                <a:tc>
                  <a:txBody>
                    <a:bodyPr/>
                    <a:lstStyle/>
                    <a:p>
                      <a:pPr algn="ctr"/>
                      <a:r>
                        <a:rPr lang="en-US" sz="1400" b="1" i="1" dirty="0">
                          <a:solidFill>
                            <a:schemeClr val="tx1"/>
                          </a:solidFill>
                        </a:rPr>
                        <a:t>$20.1 million</a:t>
                      </a:r>
                    </a:p>
                  </a:txBody>
                  <a:tcPr marL="38576" marR="38576" marT="19289" marB="19289" anchor="ctr">
                    <a:solidFill>
                      <a:schemeClr val="bg1">
                        <a:lumMod val="75000"/>
                      </a:schemeClr>
                    </a:solidFill>
                  </a:tcPr>
                </a:tc>
                <a:tc>
                  <a:txBody>
                    <a:bodyPr/>
                    <a:lstStyle/>
                    <a:p>
                      <a:pPr algn="ctr"/>
                      <a:r>
                        <a:rPr lang="en-US" sz="1400" b="1" i="1" dirty="0">
                          <a:solidFill>
                            <a:schemeClr val="tx1"/>
                          </a:solidFill>
                        </a:rPr>
                        <a:t>$24.4 million</a:t>
                      </a:r>
                    </a:p>
                  </a:txBody>
                  <a:tcPr marL="38576" marR="38576" marT="19289" marB="19289" anchor="ctr">
                    <a:solidFill>
                      <a:schemeClr val="bg1">
                        <a:lumMod val="75000"/>
                      </a:schemeClr>
                    </a:solidFill>
                  </a:tcPr>
                </a:tc>
                <a:tc>
                  <a:txBody>
                    <a:bodyPr/>
                    <a:lstStyle/>
                    <a:p>
                      <a:pPr algn="ctr"/>
                      <a:r>
                        <a:rPr lang="en-US" sz="1400" b="1" i="1" dirty="0">
                          <a:solidFill>
                            <a:schemeClr val="tx1"/>
                          </a:solidFill>
                        </a:rPr>
                        <a:t>$22.8 million</a:t>
                      </a:r>
                    </a:p>
                  </a:txBody>
                  <a:tcPr marL="38576" marR="38576" marT="19289" marB="19289" anchor="ctr">
                    <a:solidFill>
                      <a:schemeClr val="bg1">
                        <a:lumMod val="75000"/>
                      </a:schemeClr>
                    </a:solidFill>
                  </a:tcPr>
                </a:tc>
                <a:tc>
                  <a:txBody>
                    <a:bodyPr/>
                    <a:lstStyle/>
                    <a:p>
                      <a:pPr algn="ctr"/>
                      <a:r>
                        <a:rPr lang="en-US" sz="1400" b="1" i="1" dirty="0">
                          <a:solidFill>
                            <a:schemeClr val="tx1"/>
                          </a:solidFill>
                        </a:rPr>
                        <a:t>$28.0 million</a:t>
                      </a:r>
                    </a:p>
                  </a:txBody>
                  <a:tcPr marL="38576" marR="38576" marT="19289" marB="19289" anchor="ctr">
                    <a:solidFill>
                      <a:schemeClr val="bg1">
                        <a:lumMod val="75000"/>
                      </a:schemeClr>
                    </a:solidFill>
                  </a:tcPr>
                </a:tc>
                <a:tc>
                  <a:txBody>
                    <a:bodyPr/>
                    <a:lstStyle/>
                    <a:p>
                      <a:pPr algn="ctr"/>
                      <a:r>
                        <a:rPr lang="en-US" sz="1400" b="1" i="1" dirty="0">
                          <a:solidFill>
                            <a:schemeClr val="tx1"/>
                          </a:solidFill>
                        </a:rPr>
                        <a:t>$33.8 million</a:t>
                      </a:r>
                    </a:p>
                  </a:txBody>
                  <a:tcPr marL="38576" marR="38576" marT="19289" marB="19289" anchor="ctr">
                    <a:solidFill>
                      <a:schemeClr val="bg1">
                        <a:lumMod val="75000"/>
                      </a:schemeClr>
                    </a:solidFill>
                  </a:tcPr>
                </a:tc>
                <a:extLst>
                  <a:ext uri="{0D108BD9-81ED-4DB2-BD59-A6C34878D82A}">
                    <a16:rowId xmlns:a16="http://schemas.microsoft.com/office/drawing/2014/main" val="1631907863"/>
                  </a:ext>
                </a:extLst>
              </a:tr>
            </a:tbl>
          </a:graphicData>
        </a:graphic>
      </p:graphicFrame>
      <p:sp>
        <p:nvSpPr>
          <p:cNvPr id="2" name="Title 1">
            <a:extLst>
              <a:ext uri="{FF2B5EF4-FFF2-40B4-BE49-F238E27FC236}">
                <a16:creationId xmlns:a16="http://schemas.microsoft.com/office/drawing/2014/main" id="{FE48720C-765B-FA2D-08E8-39430E329FEE}"/>
              </a:ext>
            </a:extLst>
          </p:cNvPr>
          <p:cNvSpPr txBox="1">
            <a:spLocks/>
          </p:cNvSpPr>
          <p:nvPr/>
        </p:nvSpPr>
        <p:spPr bwMode="auto">
          <a:xfrm>
            <a:off x="200025" y="38966"/>
            <a:ext cx="8743949" cy="625972"/>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r>
              <a:rPr lang="en-US" sz="2800" kern="0" dirty="0">
                <a:latin typeface="Arial" panose="020B0604020202020204" pitchFamily="34" charset="0"/>
                <a:cs typeface="Arial" panose="020B0604020202020204" pitchFamily="34" charset="0"/>
              </a:rPr>
              <a:t>Summary – Major FY2027 E&amp;G Fund Cost Drivers</a:t>
            </a:r>
          </a:p>
        </p:txBody>
      </p:sp>
    </p:spTree>
    <p:extLst>
      <p:ext uri="{BB962C8B-B14F-4D97-AF65-F5344CB8AC3E}">
        <p14:creationId xmlns:p14="http://schemas.microsoft.com/office/powerpoint/2010/main" val="152932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D5950-906E-6FA7-3492-E8FC5442DB6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92F4EF2-0898-F3F6-F650-8DEE36115A0C}"/>
              </a:ext>
            </a:extLst>
          </p:cNvPr>
          <p:cNvSpPr txBox="1">
            <a:spLocks/>
          </p:cNvSpPr>
          <p:nvPr/>
        </p:nvSpPr>
        <p:spPr bwMode="auto">
          <a:xfrm>
            <a:off x="548054" y="304800"/>
            <a:ext cx="8824546" cy="758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a:r>
              <a:rPr lang="en-US" sz="4000" dirty="0"/>
              <a:t>Agenda</a:t>
            </a:r>
            <a:endParaRPr lang="en-US" sz="4000" kern="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4A3E372A-A37E-EA90-0270-8502B090B4C8}"/>
              </a:ext>
            </a:extLst>
          </p:cNvPr>
          <p:cNvSpPr>
            <a:spLocks noGrp="1"/>
          </p:cNvSpPr>
          <p:nvPr>
            <p:ph idx="1"/>
          </p:nvPr>
        </p:nvSpPr>
        <p:spPr>
          <a:xfrm>
            <a:off x="1524000" y="1417637"/>
            <a:ext cx="8305800" cy="4983163"/>
          </a:xfrm>
        </p:spPr>
        <p:txBody>
          <a:bodyPr/>
          <a:lstStyle/>
          <a:p>
            <a:pPr>
              <a:spcBef>
                <a:spcPts val="0"/>
              </a:spcBef>
            </a:pPr>
            <a:r>
              <a:rPr lang="en-US" sz="2400" dirty="0"/>
              <a:t>UO Budget</a:t>
            </a:r>
          </a:p>
          <a:p>
            <a:pPr>
              <a:spcBef>
                <a:spcPts val="0"/>
              </a:spcBef>
            </a:pPr>
            <a:endParaRPr lang="en-US" sz="2400" dirty="0"/>
          </a:p>
          <a:p>
            <a:pPr>
              <a:spcBef>
                <a:spcPts val="0"/>
              </a:spcBef>
            </a:pPr>
            <a:r>
              <a:rPr lang="en-US" sz="2400" dirty="0"/>
              <a:t>State Appropriation </a:t>
            </a:r>
          </a:p>
          <a:p>
            <a:pPr>
              <a:spcBef>
                <a:spcPts val="0"/>
              </a:spcBef>
            </a:pPr>
            <a:endParaRPr lang="en-US" sz="2400" dirty="0"/>
          </a:p>
          <a:p>
            <a:pPr>
              <a:spcBef>
                <a:spcPts val="0"/>
              </a:spcBef>
            </a:pPr>
            <a:r>
              <a:rPr lang="en-US" sz="2400" dirty="0"/>
              <a:t>Cost Drivers</a:t>
            </a:r>
          </a:p>
          <a:p>
            <a:pPr>
              <a:spcBef>
                <a:spcPts val="0"/>
              </a:spcBef>
            </a:pPr>
            <a:endParaRPr lang="en-US" sz="2400" dirty="0">
              <a:cs typeface="Arial"/>
            </a:endParaRPr>
          </a:p>
          <a:p>
            <a:pPr>
              <a:spcBef>
                <a:spcPts val="0"/>
              </a:spcBef>
            </a:pPr>
            <a:r>
              <a:rPr lang="en-US" sz="2400" dirty="0">
                <a:cs typeface="Arial"/>
              </a:rPr>
              <a:t>Guaranteed Tuition Program </a:t>
            </a:r>
          </a:p>
          <a:p>
            <a:pPr>
              <a:spcBef>
                <a:spcPts val="0"/>
              </a:spcBef>
            </a:pPr>
            <a:endParaRPr lang="en-US" sz="2400" dirty="0">
              <a:cs typeface="Arial"/>
            </a:endParaRPr>
          </a:p>
          <a:p>
            <a:pPr>
              <a:spcBef>
                <a:spcPts val="0"/>
              </a:spcBef>
            </a:pPr>
            <a:r>
              <a:rPr lang="en-US" sz="2400" dirty="0">
                <a:cs typeface="Arial"/>
              </a:rPr>
              <a:t>Info and Input on Tuition</a:t>
            </a:r>
          </a:p>
          <a:p>
            <a:pPr>
              <a:spcBef>
                <a:spcPts val="0"/>
              </a:spcBef>
            </a:pPr>
            <a:endParaRPr lang="en-US" sz="2400" dirty="0">
              <a:cs typeface="Arial"/>
            </a:endParaRPr>
          </a:p>
          <a:p>
            <a:pPr>
              <a:spcBef>
                <a:spcPts val="0"/>
              </a:spcBef>
            </a:pPr>
            <a:r>
              <a:rPr lang="en-US" sz="2400" dirty="0">
                <a:cs typeface="Arial"/>
              </a:rPr>
              <a:t>Small Group Discussion </a:t>
            </a:r>
          </a:p>
          <a:p>
            <a:pPr lvl="1">
              <a:spcBef>
                <a:spcPts val="0"/>
              </a:spcBef>
              <a:spcAft>
                <a:spcPts val="600"/>
              </a:spcAft>
            </a:pPr>
            <a:endParaRPr lang="en-US" sz="3600" dirty="0">
              <a:cs typeface="Arial"/>
            </a:endParaRPr>
          </a:p>
          <a:p>
            <a:pPr lvl="1">
              <a:spcBef>
                <a:spcPts val="0"/>
              </a:spcBef>
              <a:spcAft>
                <a:spcPts val="600"/>
              </a:spcAft>
            </a:pPr>
            <a:endParaRPr lang="en-US" sz="4000" dirty="0">
              <a:cs typeface="Arial"/>
            </a:endParaRPr>
          </a:p>
        </p:txBody>
      </p:sp>
      <p:sp>
        <p:nvSpPr>
          <p:cNvPr id="2" name="Arrow: Right 1">
            <a:extLst>
              <a:ext uri="{FF2B5EF4-FFF2-40B4-BE49-F238E27FC236}">
                <a16:creationId xmlns:a16="http://schemas.microsoft.com/office/drawing/2014/main" id="{05841133-E842-CDA5-B866-264E95FC646D}"/>
              </a:ext>
            </a:extLst>
          </p:cNvPr>
          <p:cNvSpPr/>
          <p:nvPr/>
        </p:nvSpPr>
        <p:spPr bwMode="auto">
          <a:xfrm>
            <a:off x="762000" y="3620077"/>
            <a:ext cx="533400" cy="457200"/>
          </a:xfrm>
          <a:prstGeom prst="rightArrow">
            <a:avLst/>
          </a:prstGeom>
          <a:solidFill>
            <a:srgbClr val="00743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38608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33400" y="1417639"/>
            <a:ext cx="8305800" cy="4983163"/>
          </a:xfrm>
        </p:spPr>
        <p:txBody>
          <a:bodyPr/>
          <a:lstStyle/>
          <a:p>
            <a:pPr>
              <a:spcBef>
                <a:spcPts val="0"/>
              </a:spcBef>
            </a:pPr>
            <a:r>
              <a:rPr lang="en-US" sz="2400" dirty="0"/>
              <a:t>For each entering class year, there is a set resident and non-resident tuition rate per student credit hour (SCH)</a:t>
            </a:r>
          </a:p>
          <a:p>
            <a:pPr>
              <a:spcBef>
                <a:spcPts val="0"/>
              </a:spcBef>
            </a:pPr>
            <a:endParaRPr lang="en-US" sz="2400" dirty="0"/>
          </a:p>
          <a:p>
            <a:pPr>
              <a:spcBef>
                <a:spcPts val="0"/>
              </a:spcBef>
            </a:pPr>
            <a:r>
              <a:rPr lang="en-US" sz="2400" dirty="0"/>
              <a:t>That rate is guaranteed or locked for five years - no matter what</a:t>
            </a:r>
          </a:p>
          <a:p>
            <a:pPr marL="0" indent="0">
              <a:spcBef>
                <a:spcPts val="0"/>
              </a:spcBef>
              <a:buNone/>
            </a:pPr>
            <a:endParaRPr lang="en-US" sz="2400" dirty="0"/>
          </a:p>
          <a:p>
            <a:pPr>
              <a:spcBef>
                <a:spcPts val="0"/>
              </a:spcBef>
            </a:pPr>
            <a:r>
              <a:rPr lang="en-US" sz="2400" dirty="0"/>
              <a:t>Other tuition and fees that are locked include administratively controlled mandatory fees, summer tuition, honors college differential tuition, business school differential tuition and the international student fee</a:t>
            </a:r>
          </a:p>
          <a:p>
            <a:pPr marL="0" indent="0">
              <a:spcBef>
                <a:spcPts val="0"/>
              </a:spcBef>
              <a:buNone/>
            </a:pPr>
            <a:endParaRPr lang="en-US" sz="2400" dirty="0"/>
          </a:p>
          <a:p>
            <a:pPr>
              <a:spcBef>
                <a:spcPts val="0"/>
              </a:spcBef>
            </a:pPr>
            <a:r>
              <a:rPr lang="en-US" sz="2400" dirty="0"/>
              <a:t>Students know the expected cost of their education before they decide to come to the University of Oregon</a:t>
            </a:r>
            <a:endParaRPr lang="en-US" sz="2400" dirty="0">
              <a:cs typeface="Arial"/>
            </a:endParaRPr>
          </a:p>
          <a:p>
            <a:pPr lvl="1">
              <a:spcBef>
                <a:spcPts val="0"/>
              </a:spcBef>
              <a:spcAft>
                <a:spcPts val="600"/>
              </a:spcAft>
            </a:pPr>
            <a:endParaRPr lang="en-US" sz="3600" dirty="0">
              <a:cs typeface="Arial"/>
            </a:endParaRPr>
          </a:p>
          <a:p>
            <a:pPr lvl="1">
              <a:spcBef>
                <a:spcPts val="0"/>
              </a:spcBef>
              <a:spcAft>
                <a:spcPts val="600"/>
              </a:spcAft>
            </a:pPr>
            <a:endParaRPr lang="en-US" sz="4000" dirty="0">
              <a:cs typeface="Arial"/>
            </a:endParaRPr>
          </a:p>
        </p:txBody>
      </p:sp>
      <p:sp>
        <p:nvSpPr>
          <p:cNvPr id="7" name="Title 1"/>
          <p:cNvSpPr txBox="1">
            <a:spLocks/>
          </p:cNvSpPr>
          <p:nvPr/>
        </p:nvSpPr>
        <p:spPr bwMode="auto">
          <a:xfrm>
            <a:off x="304800" y="304802"/>
            <a:ext cx="8824546" cy="758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a:r>
              <a:rPr lang="en-US" sz="2800" dirty="0"/>
              <a:t>Framework – Guaranteed Tuition Program </a:t>
            </a:r>
          </a:p>
          <a:p>
            <a:pPr algn="l"/>
            <a:r>
              <a:rPr lang="en-US" sz="2800" dirty="0"/>
              <a:t>for Undergraduate Students </a:t>
            </a:r>
            <a:endParaRPr lang="en-US" sz="2800" kern="0" dirty="0">
              <a:latin typeface="Arial" panose="020B0604020202020204" pitchFamily="34" charset="0"/>
              <a:cs typeface="Arial" panose="020B0604020202020204" pitchFamily="34" charset="0"/>
            </a:endParaRPr>
          </a:p>
        </p:txBody>
      </p:sp>
      <p:cxnSp>
        <p:nvCxnSpPr>
          <p:cNvPr id="4" name="Straight Connector 3"/>
          <p:cNvCxnSpPr/>
          <p:nvPr/>
        </p:nvCxnSpPr>
        <p:spPr bwMode="auto">
          <a:xfrm>
            <a:off x="304800" y="1146463"/>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42484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0025"/>
            <a:ext cx="8839196" cy="1746036"/>
          </a:xfrm>
        </p:spPr>
        <p:txBody>
          <a:bodyPr/>
          <a:lstStyle/>
          <a:p>
            <a:pPr algn="l"/>
            <a:r>
              <a:rPr lang="en-US" sz="2800" dirty="0"/>
              <a:t>Average Historical Annual Undergraduate Tuition Rate Increases – Analysis conducted in FY2020</a:t>
            </a:r>
          </a:p>
        </p:txBody>
      </p:sp>
      <p:sp>
        <p:nvSpPr>
          <p:cNvPr id="3" name="Content Placeholder 2"/>
          <p:cNvSpPr>
            <a:spLocks noGrp="1"/>
          </p:cNvSpPr>
          <p:nvPr>
            <p:ph idx="1"/>
          </p:nvPr>
        </p:nvSpPr>
        <p:spPr>
          <a:xfrm>
            <a:off x="856211" y="3304701"/>
            <a:ext cx="3059084" cy="644230"/>
          </a:xfrm>
        </p:spPr>
        <p:txBody>
          <a:bodyPr/>
          <a:lstStyle/>
          <a:p>
            <a:pPr marL="0" indent="0">
              <a:buNone/>
            </a:pPr>
            <a:r>
              <a:rPr lang="en-US" dirty="0"/>
              <a:t>Resident</a:t>
            </a:r>
          </a:p>
        </p:txBody>
      </p:sp>
      <p:sp>
        <p:nvSpPr>
          <p:cNvPr id="5" name="Content Placeholder 2"/>
          <p:cNvSpPr txBox="1">
            <a:spLocks/>
          </p:cNvSpPr>
          <p:nvPr/>
        </p:nvSpPr>
        <p:spPr bwMode="auto">
          <a:xfrm>
            <a:off x="856211" y="4664771"/>
            <a:ext cx="3059084" cy="6442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3200">
                <a:solidFill>
                  <a:srgbClr val="003300"/>
                </a:solidFill>
                <a:latin typeface="+mn-lt"/>
                <a:ea typeface="+mn-ea"/>
                <a:cs typeface="+mn-cs"/>
              </a:defRPr>
            </a:lvl1pPr>
            <a:lvl2pPr marL="742932" indent="-285744" algn="l" rtl="0" eaLnBrk="0" fontAlgn="base" hangingPunct="0">
              <a:spcBef>
                <a:spcPct val="20000"/>
              </a:spcBef>
              <a:spcAft>
                <a:spcPct val="0"/>
              </a:spcAft>
              <a:buChar char="–"/>
              <a:defRPr sz="2800">
                <a:solidFill>
                  <a:srgbClr val="003300"/>
                </a:solidFill>
                <a:latin typeface="+mn-lt"/>
              </a:defRPr>
            </a:lvl2pPr>
            <a:lvl3pPr marL="1142971" indent="-228594" algn="l" rtl="0" eaLnBrk="0" fontAlgn="base" hangingPunct="0">
              <a:spcBef>
                <a:spcPct val="20000"/>
              </a:spcBef>
              <a:spcAft>
                <a:spcPct val="0"/>
              </a:spcAft>
              <a:buChar char="•"/>
              <a:defRPr sz="2400">
                <a:solidFill>
                  <a:srgbClr val="003300"/>
                </a:solidFill>
                <a:latin typeface="+mn-lt"/>
              </a:defRPr>
            </a:lvl3pPr>
            <a:lvl4pPr marL="1600160" indent="-228594" algn="l" rtl="0" eaLnBrk="0" fontAlgn="base" hangingPunct="0">
              <a:spcBef>
                <a:spcPct val="20000"/>
              </a:spcBef>
              <a:spcAft>
                <a:spcPct val="0"/>
              </a:spcAft>
              <a:buChar char="–"/>
              <a:defRPr sz="2000">
                <a:solidFill>
                  <a:srgbClr val="003300"/>
                </a:solidFill>
                <a:latin typeface="+mn-lt"/>
              </a:defRPr>
            </a:lvl4pPr>
            <a:lvl5pPr marL="2057349" indent="-228594" algn="l" rtl="0" eaLnBrk="0" fontAlgn="base" hangingPunct="0">
              <a:spcBef>
                <a:spcPct val="20000"/>
              </a:spcBef>
              <a:spcAft>
                <a:spcPct val="0"/>
              </a:spcAft>
              <a:buChar char="»"/>
              <a:defRPr sz="2000">
                <a:solidFill>
                  <a:srgbClr val="003300"/>
                </a:solidFill>
                <a:latin typeface="+mn-lt"/>
              </a:defRPr>
            </a:lvl5pPr>
            <a:lvl6pPr marL="2514537" indent="-228594" algn="l" rtl="0" fontAlgn="base">
              <a:spcBef>
                <a:spcPct val="20000"/>
              </a:spcBef>
              <a:spcAft>
                <a:spcPct val="0"/>
              </a:spcAft>
              <a:buChar char="»"/>
              <a:defRPr sz="2000">
                <a:solidFill>
                  <a:srgbClr val="003300"/>
                </a:solidFill>
                <a:latin typeface="+mn-lt"/>
              </a:defRPr>
            </a:lvl6pPr>
            <a:lvl7pPr marL="2971726" indent="-228594" algn="l" rtl="0" fontAlgn="base">
              <a:spcBef>
                <a:spcPct val="20000"/>
              </a:spcBef>
              <a:spcAft>
                <a:spcPct val="0"/>
              </a:spcAft>
              <a:buChar char="»"/>
              <a:defRPr sz="2000">
                <a:solidFill>
                  <a:srgbClr val="003300"/>
                </a:solidFill>
                <a:latin typeface="+mn-lt"/>
              </a:defRPr>
            </a:lvl7pPr>
            <a:lvl8pPr marL="3428914" indent="-228594" algn="l" rtl="0" fontAlgn="base">
              <a:spcBef>
                <a:spcPct val="20000"/>
              </a:spcBef>
              <a:spcAft>
                <a:spcPct val="0"/>
              </a:spcAft>
              <a:buChar char="»"/>
              <a:defRPr sz="2000">
                <a:solidFill>
                  <a:srgbClr val="003300"/>
                </a:solidFill>
                <a:latin typeface="+mn-lt"/>
              </a:defRPr>
            </a:lvl8pPr>
            <a:lvl9pPr marL="3886103" indent="-228594" algn="l" rtl="0" fontAlgn="base">
              <a:spcBef>
                <a:spcPct val="20000"/>
              </a:spcBef>
              <a:spcAft>
                <a:spcPct val="0"/>
              </a:spcAft>
              <a:buChar char="»"/>
              <a:defRPr sz="2000">
                <a:solidFill>
                  <a:srgbClr val="003300"/>
                </a:solidFill>
                <a:latin typeface="+mn-lt"/>
              </a:defRPr>
            </a:lvl9pPr>
          </a:lstStyle>
          <a:p>
            <a:pPr marL="0" indent="0">
              <a:buNone/>
            </a:pPr>
            <a:r>
              <a:rPr lang="en-US" kern="0" dirty="0"/>
              <a:t>Non-resident </a:t>
            </a:r>
          </a:p>
        </p:txBody>
      </p:sp>
      <p:sp>
        <p:nvSpPr>
          <p:cNvPr id="6" name="Content Placeholder 2"/>
          <p:cNvSpPr txBox="1">
            <a:spLocks/>
          </p:cNvSpPr>
          <p:nvPr/>
        </p:nvSpPr>
        <p:spPr bwMode="auto">
          <a:xfrm>
            <a:off x="4569437" y="2349792"/>
            <a:ext cx="1396537" cy="77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3200">
                <a:solidFill>
                  <a:srgbClr val="003300"/>
                </a:solidFill>
                <a:latin typeface="+mn-lt"/>
                <a:ea typeface="+mn-ea"/>
                <a:cs typeface="+mn-cs"/>
              </a:defRPr>
            </a:lvl1pPr>
            <a:lvl2pPr marL="742932" indent="-285744" algn="l" rtl="0" eaLnBrk="0" fontAlgn="base" hangingPunct="0">
              <a:spcBef>
                <a:spcPct val="20000"/>
              </a:spcBef>
              <a:spcAft>
                <a:spcPct val="0"/>
              </a:spcAft>
              <a:buChar char="–"/>
              <a:defRPr sz="2800">
                <a:solidFill>
                  <a:srgbClr val="003300"/>
                </a:solidFill>
                <a:latin typeface="+mn-lt"/>
              </a:defRPr>
            </a:lvl2pPr>
            <a:lvl3pPr marL="1142971" indent="-228594" algn="l" rtl="0" eaLnBrk="0" fontAlgn="base" hangingPunct="0">
              <a:spcBef>
                <a:spcPct val="20000"/>
              </a:spcBef>
              <a:spcAft>
                <a:spcPct val="0"/>
              </a:spcAft>
              <a:buChar char="•"/>
              <a:defRPr sz="2400">
                <a:solidFill>
                  <a:srgbClr val="003300"/>
                </a:solidFill>
                <a:latin typeface="+mn-lt"/>
              </a:defRPr>
            </a:lvl3pPr>
            <a:lvl4pPr marL="1600160" indent="-228594" algn="l" rtl="0" eaLnBrk="0" fontAlgn="base" hangingPunct="0">
              <a:spcBef>
                <a:spcPct val="20000"/>
              </a:spcBef>
              <a:spcAft>
                <a:spcPct val="0"/>
              </a:spcAft>
              <a:buChar char="–"/>
              <a:defRPr sz="2000">
                <a:solidFill>
                  <a:srgbClr val="003300"/>
                </a:solidFill>
                <a:latin typeface="+mn-lt"/>
              </a:defRPr>
            </a:lvl4pPr>
            <a:lvl5pPr marL="2057349" indent="-228594" algn="l" rtl="0" eaLnBrk="0" fontAlgn="base" hangingPunct="0">
              <a:spcBef>
                <a:spcPct val="20000"/>
              </a:spcBef>
              <a:spcAft>
                <a:spcPct val="0"/>
              </a:spcAft>
              <a:buChar char="»"/>
              <a:defRPr sz="2000">
                <a:solidFill>
                  <a:srgbClr val="003300"/>
                </a:solidFill>
                <a:latin typeface="+mn-lt"/>
              </a:defRPr>
            </a:lvl5pPr>
            <a:lvl6pPr marL="2514537" indent="-228594" algn="l" rtl="0" fontAlgn="base">
              <a:spcBef>
                <a:spcPct val="20000"/>
              </a:spcBef>
              <a:spcAft>
                <a:spcPct val="0"/>
              </a:spcAft>
              <a:buChar char="»"/>
              <a:defRPr sz="2000">
                <a:solidFill>
                  <a:srgbClr val="003300"/>
                </a:solidFill>
                <a:latin typeface="+mn-lt"/>
              </a:defRPr>
            </a:lvl6pPr>
            <a:lvl7pPr marL="2971726" indent="-228594" algn="l" rtl="0" fontAlgn="base">
              <a:spcBef>
                <a:spcPct val="20000"/>
              </a:spcBef>
              <a:spcAft>
                <a:spcPct val="0"/>
              </a:spcAft>
              <a:buChar char="»"/>
              <a:defRPr sz="2000">
                <a:solidFill>
                  <a:srgbClr val="003300"/>
                </a:solidFill>
                <a:latin typeface="+mn-lt"/>
              </a:defRPr>
            </a:lvl7pPr>
            <a:lvl8pPr marL="3428914" indent="-228594" algn="l" rtl="0" fontAlgn="base">
              <a:spcBef>
                <a:spcPct val="20000"/>
              </a:spcBef>
              <a:spcAft>
                <a:spcPct val="0"/>
              </a:spcAft>
              <a:buChar char="»"/>
              <a:defRPr sz="2000">
                <a:solidFill>
                  <a:srgbClr val="003300"/>
                </a:solidFill>
                <a:latin typeface="+mn-lt"/>
              </a:defRPr>
            </a:lvl8pPr>
            <a:lvl9pPr marL="3886103" indent="-228594" algn="l" rtl="0" fontAlgn="base">
              <a:spcBef>
                <a:spcPct val="20000"/>
              </a:spcBef>
              <a:spcAft>
                <a:spcPct val="0"/>
              </a:spcAft>
              <a:buChar char="»"/>
              <a:defRPr sz="2000">
                <a:solidFill>
                  <a:srgbClr val="003300"/>
                </a:solidFill>
                <a:latin typeface="+mn-lt"/>
              </a:defRPr>
            </a:lvl9pPr>
          </a:lstStyle>
          <a:p>
            <a:pPr marL="0" indent="0" algn="ctr">
              <a:buNone/>
            </a:pPr>
            <a:r>
              <a:rPr lang="en-US" sz="2400" u="sng" kern="0" dirty="0"/>
              <a:t>10 Year Average </a:t>
            </a:r>
          </a:p>
        </p:txBody>
      </p:sp>
      <p:sp>
        <p:nvSpPr>
          <p:cNvPr id="7" name="Content Placeholder 2"/>
          <p:cNvSpPr txBox="1">
            <a:spLocks/>
          </p:cNvSpPr>
          <p:nvPr/>
        </p:nvSpPr>
        <p:spPr bwMode="auto">
          <a:xfrm>
            <a:off x="6738850" y="2349792"/>
            <a:ext cx="1396537" cy="77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har char="•"/>
              <a:defRPr sz="3200">
                <a:solidFill>
                  <a:srgbClr val="003300"/>
                </a:solidFill>
                <a:latin typeface="+mn-lt"/>
                <a:ea typeface="+mn-ea"/>
                <a:cs typeface="+mn-cs"/>
              </a:defRPr>
            </a:lvl1pPr>
            <a:lvl2pPr marL="742932" indent="-285744" algn="l" rtl="0" eaLnBrk="0" fontAlgn="base" hangingPunct="0">
              <a:spcBef>
                <a:spcPct val="20000"/>
              </a:spcBef>
              <a:spcAft>
                <a:spcPct val="0"/>
              </a:spcAft>
              <a:buChar char="–"/>
              <a:defRPr sz="2800">
                <a:solidFill>
                  <a:srgbClr val="003300"/>
                </a:solidFill>
                <a:latin typeface="+mn-lt"/>
              </a:defRPr>
            </a:lvl2pPr>
            <a:lvl3pPr marL="1142971" indent="-228594" algn="l" rtl="0" eaLnBrk="0" fontAlgn="base" hangingPunct="0">
              <a:spcBef>
                <a:spcPct val="20000"/>
              </a:spcBef>
              <a:spcAft>
                <a:spcPct val="0"/>
              </a:spcAft>
              <a:buChar char="•"/>
              <a:defRPr sz="2400">
                <a:solidFill>
                  <a:srgbClr val="003300"/>
                </a:solidFill>
                <a:latin typeface="+mn-lt"/>
              </a:defRPr>
            </a:lvl3pPr>
            <a:lvl4pPr marL="1600160" indent="-228594" algn="l" rtl="0" eaLnBrk="0" fontAlgn="base" hangingPunct="0">
              <a:spcBef>
                <a:spcPct val="20000"/>
              </a:spcBef>
              <a:spcAft>
                <a:spcPct val="0"/>
              </a:spcAft>
              <a:buChar char="–"/>
              <a:defRPr sz="2000">
                <a:solidFill>
                  <a:srgbClr val="003300"/>
                </a:solidFill>
                <a:latin typeface="+mn-lt"/>
              </a:defRPr>
            </a:lvl4pPr>
            <a:lvl5pPr marL="2057349" indent="-228594" algn="l" rtl="0" eaLnBrk="0" fontAlgn="base" hangingPunct="0">
              <a:spcBef>
                <a:spcPct val="20000"/>
              </a:spcBef>
              <a:spcAft>
                <a:spcPct val="0"/>
              </a:spcAft>
              <a:buChar char="»"/>
              <a:defRPr sz="2000">
                <a:solidFill>
                  <a:srgbClr val="003300"/>
                </a:solidFill>
                <a:latin typeface="+mn-lt"/>
              </a:defRPr>
            </a:lvl5pPr>
            <a:lvl6pPr marL="2514537" indent="-228594" algn="l" rtl="0" fontAlgn="base">
              <a:spcBef>
                <a:spcPct val="20000"/>
              </a:spcBef>
              <a:spcAft>
                <a:spcPct val="0"/>
              </a:spcAft>
              <a:buChar char="»"/>
              <a:defRPr sz="2000">
                <a:solidFill>
                  <a:srgbClr val="003300"/>
                </a:solidFill>
                <a:latin typeface="+mn-lt"/>
              </a:defRPr>
            </a:lvl6pPr>
            <a:lvl7pPr marL="2971726" indent="-228594" algn="l" rtl="0" fontAlgn="base">
              <a:spcBef>
                <a:spcPct val="20000"/>
              </a:spcBef>
              <a:spcAft>
                <a:spcPct val="0"/>
              </a:spcAft>
              <a:buChar char="»"/>
              <a:defRPr sz="2000">
                <a:solidFill>
                  <a:srgbClr val="003300"/>
                </a:solidFill>
                <a:latin typeface="+mn-lt"/>
              </a:defRPr>
            </a:lvl7pPr>
            <a:lvl8pPr marL="3428914" indent="-228594" algn="l" rtl="0" fontAlgn="base">
              <a:spcBef>
                <a:spcPct val="20000"/>
              </a:spcBef>
              <a:spcAft>
                <a:spcPct val="0"/>
              </a:spcAft>
              <a:buChar char="»"/>
              <a:defRPr sz="2000">
                <a:solidFill>
                  <a:srgbClr val="003300"/>
                </a:solidFill>
                <a:latin typeface="+mn-lt"/>
              </a:defRPr>
            </a:lvl8pPr>
            <a:lvl9pPr marL="3886103" indent="-228594" algn="l" rtl="0" fontAlgn="base">
              <a:spcBef>
                <a:spcPct val="20000"/>
              </a:spcBef>
              <a:spcAft>
                <a:spcPct val="0"/>
              </a:spcAft>
              <a:buChar char="»"/>
              <a:defRPr sz="2000">
                <a:solidFill>
                  <a:srgbClr val="003300"/>
                </a:solidFill>
                <a:latin typeface="+mn-lt"/>
              </a:defRPr>
            </a:lvl9pPr>
          </a:lstStyle>
          <a:p>
            <a:pPr marL="0" indent="0" algn="ctr">
              <a:buNone/>
            </a:pPr>
            <a:r>
              <a:rPr lang="en-US" sz="2400" u="sng" kern="0" dirty="0"/>
              <a:t>5 Year Average </a:t>
            </a:r>
          </a:p>
        </p:txBody>
      </p:sp>
      <p:sp>
        <p:nvSpPr>
          <p:cNvPr id="8" name="TextBox 7"/>
          <p:cNvSpPr txBox="1"/>
          <p:nvPr/>
        </p:nvSpPr>
        <p:spPr>
          <a:xfrm>
            <a:off x="4739845" y="3442152"/>
            <a:ext cx="1055717" cy="461665"/>
          </a:xfrm>
          <a:prstGeom prst="rect">
            <a:avLst/>
          </a:prstGeom>
          <a:noFill/>
        </p:spPr>
        <p:txBody>
          <a:bodyPr wrap="square" rtlCol="0">
            <a:spAutoFit/>
          </a:bodyPr>
          <a:lstStyle/>
          <a:p>
            <a:pPr algn="ctr"/>
            <a:r>
              <a:rPr lang="en-US" sz="2400" dirty="0"/>
              <a:t>5.4%</a:t>
            </a:r>
          </a:p>
        </p:txBody>
      </p:sp>
      <p:sp>
        <p:nvSpPr>
          <p:cNvPr id="9" name="TextBox 8"/>
          <p:cNvSpPr txBox="1"/>
          <p:nvPr/>
        </p:nvSpPr>
        <p:spPr>
          <a:xfrm>
            <a:off x="4739846" y="4802222"/>
            <a:ext cx="1055717" cy="461665"/>
          </a:xfrm>
          <a:prstGeom prst="rect">
            <a:avLst/>
          </a:prstGeom>
          <a:noFill/>
        </p:spPr>
        <p:txBody>
          <a:bodyPr wrap="square" rtlCol="0">
            <a:spAutoFit/>
          </a:bodyPr>
          <a:lstStyle/>
          <a:p>
            <a:pPr algn="ctr"/>
            <a:r>
              <a:rPr lang="en-US" sz="2400" dirty="0"/>
              <a:t>4.4%</a:t>
            </a:r>
          </a:p>
        </p:txBody>
      </p:sp>
      <p:sp>
        <p:nvSpPr>
          <p:cNvPr id="10" name="TextBox 9"/>
          <p:cNvSpPr txBox="1"/>
          <p:nvPr/>
        </p:nvSpPr>
        <p:spPr>
          <a:xfrm>
            <a:off x="6960518" y="3442152"/>
            <a:ext cx="1055717" cy="461665"/>
          </a:xfrm>
          <a:prstGeom prst="rect">
            <a:avLst/>
          </a:prstGeom>
          <a:noFill/>
        </p:spPr>
        <p:txBody>
          <a:bodyPr wrap="square" rtlCol="0">
            <a:spAutoFit/>
          </a:bodyPr>
          <a:lstStyle/>
          <a:p>
            <a:pPr algn="ctr"/>
            <a:r>
              <a:rPr lang="en-US" sz="2400" dirty="0"/>
              <a:t>5.0%</a:t>
            </a:r>
          </a:p>
        </p:txBody>
      </p:sp>
      <p:sp>
        <p:nvSpPr>
          <p:cNvPr id="11" name="TextBox 10"/>
          <p:cNvSpPr txBox="1"/>
          <p:nvPr/>
        </p:nvSpPr>
        <p:spPr>
          <a:xfrm>
            <a:off x="6960519" y="4802222"/>
            <a:ext cx="1055717" cy="461665"/>
          </a:xfrm>
          <a:prstGeom prst="rect">
            <a:avLst/>
          </a:prstGeom>
          <a:noFill/>
        </p:spPr>
        <p:txBody>
          <a:bodyPr wrap="square" rtlCol="0">
            <a:spAutoFit/>
          </a:bodyPr>
          <a:lstStyle/>
          <a:p>
            <a:pPr algn="ctr"/>
            <a:r>
              <a:rPr lang="en-US" sz="2400" dirty="0"/>
              <a:t>3.3%</a:t>
            </a:r>
          </a:p>
        </p:txBody>
      </p:sp>
      <p:cxnSp>
        <p:nvCxnSpPr>
          <p:cNvPr id="4" name="Straight Connector 3">
            <a:extLst>
              <a:ext uri="{FF2B5EF4-FFF2-40B4-BE49-F238E27FC236}">
                <a16:creationId xmlns:a16="http://schemas.microsoft.com/office/drawing/2014/main" id="{DB288459-F010-9DE4-7F4A-B549C4AC5018}"/>
              </a:ext>
            </a:extLst>
          </p:cNvPr>
          <p:cNvCxnSpPr/>
          <p:nvPr/>
        </p:nvCxnSpPr>
        <p:spPr bwMode="auto">
          <a:xfrm>
            <a:off x="304800" y="1146463"/>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019422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62" y="381002"/>
            <a:ext cx="8459638" cy="1342733"/>
          </a:xfrm>
        </p:spPr>
        <p:txBody>
          <a:bodyPr/>
          <a:lstStyle/>
          <a:p>
            <a:br>
              <a:rPr lang="en-US" sz="2000" dirty="0"/>
            </a:br>
            <a:r>
              <a:rPr lang="en-US" sz="2000" dirty="0"/>
              <a:t>New Resident Undergraduate Students </a:t>
            </a:r>
            <a:br>
              <a:rPr lang="en-US" sz="2000" dirty="0"/>
            </a:br>
            <a:r>
              <a:rPr lang="en-US" sz="2000" dirty="0"/>
              <a:t>Graduation Time 4 years</a:t>
            </a:r>
            <a:br>
              <a:rPr lang="en-US" sz="2000" dirty="0"/>
            </a:br>
            <a:r>
              <a:rPr lang="en-US" sz="2000" dirty="0"/>
              <a:t>Analysis Conducted in FY2020</a:t>
            </a:r>
            <a:br>
              <a:rPr lang="en-US" sz="2000" dirty="0"/>
            </a:br>
            <a:r>
              <a:rPr lang="en-US" sz="2000" dirty="0"/>
              <a:t>Assumed Annual Increases 5% - Average 5 Year Historical Rate</a:t>
            </a:r>
            <a:br>
              <a:rPr lang="en-US" sz="2000" dirty="0"/>
            </a:br>
            <a:r>
              <a:rPr lang="en-US" sz="2000" dirty="0"/>
              <a:t>5-year Guaranteed rate $254.62 per SCH (9.75% increase)</a:t>
            </a:r>
            <a:br>
              <a:rPr lang="en-US" sz="2000" dirty="0"/>
            </a:br>
            <a:endParaRPr lang="en-US" sz="2000" dirty="0"/>
          </a:p>
        </p:txBody>
      </p:sp>
      <p:graphicFrame>
        <p:nvGraphicFramePr>
          <p:cNvPr id="6" name="Content Placeholder 5"/>
          <p:cNvGraphicFramePr>
            <a:graphicFrameLocks noGrp="1"/>
          </p:cNvGraphicFramePr>
          <p:nvPr>
            <p:ph idx="1"/>
          </p:nvPr>
        </p:nvGraphicFramePr>
        <p:xfrm>
          <a:off x="1084419" y="2255506"/>
          <a:ext cx="6788989" cy="398078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7560208" y="4114802"/>
            <a:ext cx="1290598" cy="1200329"/>
          </a:xfrm>
          <a:prstGeom prst="rect">
            <a:avLst/>
          </a:prstGeom>
        </p:spPr>
        <p:txBody>
          <a:bodyPr wrap="square">
            <a:spAutoFit/>
          </a:bodyPr>
          <a:lstStyle/>
          <a:p>
            <a:pPr algn="ctr"/>
            <a:r>
              <a:rPr lang="en-US" dirty="0"/>
              <a:t>Total Tuition</a:t>
            </a:r>
          </a:p>
          <a:p>
            <a:pPr algn="ctr"/>
            <a:r>
              <a:rPr lang="en-US" dirty="0"/>
              <a:t>Paid</a:t>
            </a:r>
          </a:p>
          <a:p>
            <a:pPr algn="ctr"/>
            <a:r>
              <a:rPr lang="en-US" dirty="0"/>
              <a:t>$1,018</a:t>
            </a:r>
          </a:p>
        </p:txBody>
      </p:sp>
      <p:sp>
        <p:nvSpPr>
          <p:cNvPr id="3" name="Rectangle 2"/>
          <p:cNvSpPr/>
          <p:nvPr/>
        </p:nvSpPr>
        <p:spPr>
          <a:xfrm>
            <a:off x="7560208" y="2255506"/>
            <a:ext cx="1290598" cy="1200329"/>
          </a:xfrm>
          <a:prstGeom prst="rect">
            <a:avLst/>
          </a:prstGeom>
        </p:spPr>
        <p:txBody>
          <a:bodyPr wrap="square">
            <a:spAutoFit/>
          </a:bodyPr>
          <a:lstStyle/>
          <a:p>
            <a:pPr algn="ctr"/>
            <a:r>
              <a:rPr lang="en-US" dirty="0"/>
              <a:t>Total Tuition</a:t>
            </a:r>
          </a:p>
          <a:p>
            <a:pPr algn="ctr"/>
            <a:r>
              <a:rPr lang="en-US" dirty="0"/>
              <a:t>Paid</a:t>
            </a:r>
          </a:p>
          <a:p>
            <a:pPr algn="ctr"/>
            <a:r>
              <a:rPr lang="en-US" dirty="0"/>
              <a:t>$1,050</a:t>
            </a:r>
          </a:p>
        </p:txBody>
      </p:sp>
    </p:spTree>
    <p:extLst>
      <p:ext uri="{BB962C8B-B14F-4D97-AF65-F5344CB8AC3E}">
        <p14:creationId xmlns:p14="http://schemas.microsoft.com/office/powerpoint/2010/main" val="66887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9"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cstate="print"/>
          <a:srcRect/>
          <a:stretch>
            <a:fillRect/>
          </a:stretch>
        </p:blipFill>
        <p:spPr bwMode="auto">
          <a:xfrm>
            <a:off x="0" y="0"/>
            <a:ext cx="9144000" cy="1074738"/>
          </a:xfrm>
          <a:prstGeom prst="rect">
            <a:avLst/>
          </a:prstGeom>
          <a:noFill/>
          <a:ln w="9525">
            <a:noFill/>
            <a:miter lim="800000"/>
            <a:headEnd/>
            <a:tailEnd/>
          </a:ln>
        </p:spPr>
      </p:pic>
      <p:sp>
        <p:nvSpPr>
          <p:cNvPr id="3" name="Title 2"/>
          <p:cNvSpPr>
            <a:spLocks noGrp="1"/>
          </p:cNvSpPr>
          <p:nvPr>
            <p:ph type="ctrTitle"/>
          </p:nvPr>
        </p:nvSpPr>
        <p:spPr>
          <a:xfrm>
            <a:off x="685800" y="2339977"/>
            <a:ext cx="7772400" cy="1470025"/>
          </a:xfrm>
        </p:spPr>
        <p:txBody>
          <a:bodyPr/>
          <a:lstStyle/>
          <a:p>
            <a:r>
              <a:rPr lang="en-US" sz="3600" dirty="0"/>
              <a:t>Student Tuition Forum</a:t>
            </a:r>
            <a:br>
              <a:rPr lang="en-US" sz="3600" dirty="0"/>
            </a:br>
            <a:r>
              <a:rPr lang="en-US" sz="3600" dirty="0"/>
              <a:t>Financial Briefing</a:t>
            </a:r>
          </a:p>
        </p:txBody>
      </p:sp>
      <p:sp>
        <p:nvSpPr>
          <p:cNvPr id="2" name="Content Placeholder 1"/>
          <p:cNvSpPr>
            <a:spLocks noGrp="1"/>
          </p:cNvSpPr>
          <p:nvPr>
            <p:ph type="subTitle" idx="1"/>
          </p:nvPr>
        </p:nvSpPr>
        <p:spPr>
          <a:xfrm>
            <a:off x="1371600" y="4343400"/>
            <a:ext cx="6248400" cy="1752600"/>
          </a:xfrm>
        </p:spPr>
        <p:txBody>
          <a:bodyPr/>
          <a:lstStyle/>
          <a:p>
            <a:r>
              <a:rPr lang="en-US" sz="2800" b="1" dirty="0"/>
              <a:t>January 13, 2026</a:t>
            </a:r>
          </a:p>
          <a:p>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21861" y="1974757"/>
          <a:ext cx="6788989" cy="415071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7162800" y="4062816"/>
            <a:ext cx="1258700" cy="1200329"/>
          </a:xfrm>
          <a:prstGeom prst="rect">
            <a:avLst/>
          </a:prstGeom>
        </p:spPr>
        <p:txBody>
          <a:bodyPr wrap="square">
            <a:spAutoFit/>
          </a:bodyPr>
          <a:lstStyle/>
          <a:p>
            <a:pPr algn="ctr"/>
            <a:r>
              <a:rPr lang="en-US" dirty="0"/>
              <a:t>Total Tuition</a:t>
            </a:r>
          </a:p>
          <a:p>
            <a:pPr algn="ctr"/>
            <a:r>
              <a:rPr lang="en-US" dirty="0"/>
              <a:t>Paid</a:t>
            </a:r>
          </a:p>
          <a:p>
            <a:pPr algn="ctr"/>
            <a:r>
              <a:rPr lang="en-US" dirty="0"/>
              <a:t>$1,273 </a:t>
            </a:r>
          </a:p>
        </p:txBody>
      </p:sp>
      <p:sp>
        <p:nvSpPr>
          <p:cNvPr id="3" name="Rectangle 2"/>
          <p:cNvSpPr/>
          <p:nvPr/>
        </p:nvSpPr>
        <p:spPr>
          <a:xfrm>
            <a:off x="7266052" y="2133602"/>
            <a:ext cx="1052201" cy="1200329"/>
          </a:xfrm>
          <a:prstGeom prst="rect">
            <a:avLst/>
          </a:prstGeom>
        </p:spPr>
        <p:txBody>
          <a:bodyPr wrap="square">
            <a:spAutoFit/>
          </a:bodyPr>
          <a:lstStyle/>
          <a:p>
            <a:pPr algn="ctr"/>
            <a:r>
              <a:rPr lang="en-US" dirty="0"/>
              <a:t>Total Tuition</a:t>
            </a:r>
          </a:p>
          <a:p>
            <a:pPr algn="ctr"/>
            <a:r>
              <a:rPr lang="en-US" dirty="0"/>
              <a:t>Paid</a:t>
            </a:r>
          </a:p>
          <a:p>
            <a:pPr algn="ctr"/>
            <a:r>
              <a:rPr lang="en-US" dirty="0"/>
              <a:t>$1,346</a:t>
            </a:r>
          </a:p>
        </p:txBody>
      </p:sp>
      <p:sp>
        <p:nvSpPr>
          <p:cNvPr id="7" name="Title 1"/>
          <p:cNvSpPr>
            <a:spLocks noGrp="1"/>
          </p:cNvSpPr>
          <p:nvPr>
            <p:ph type="title"/>
          </p:nvPr>
        </p:nvSpPr>
        <p:spPr>
          <a:xfrm>
            <a:off x="302862" y="381002"/>
            <a:ext cx="8459638" cy="1342733"/>
          </a:xfrm>
        </p:spPr>
        <p:txBody>
          <a:bodyPr/>
          <a:lstStyle/>
          <a:p>
            <a:br>
              <a:rPr lang="en-US" sz="2000" dirty="0"/>
            </a:br>
            <a:r>
              <a:rPr lang="en-US" sz="2000" dirty="0"/>
              <a:t>New Resident Undergraduate Students </a:t>
            </a:r>
            <a:br>
              <a:rPr lang="en-US" sz="2000" dirty="0"/>
            </a:br>
            <a:r>
              <a:rPr lang="en-US" sz="2000" dirty="0"/>
              <a:t>Graduation Time 5 years</a:t>
            </a:r>
            <a:br>
              <a:rPr lang="en-US" sz="2000" dirty="0"/>
            </a:br>
            <a:r>
              <a:rPr lang="en-US" sz="2000" dirty="0"/>
              <a:t>Analysis Conducted in FY2020</a:t>
            </a:r>
            <a:br>
              <a:rPr lang="en-US" sz="2000" dirty="0"/>
            </a:br>
            <a:r>
              <a:rPr lang="en-US" sz="2000" dirty="0"/>
              <a:t>Assumed Annual Increases 5% - Average 5 Year Historical Rate</a:t>
            </a:r>
            <a:br>
              <a:rPr lang="en-US" sz="2000" dirty="0"/>
            </a:br>
            <a:r>
              <a:rPr lang="en-US" sz="2000" dirty="0"/>
              <a:t>5-year Guaranteed rate $254.62 per SCH (9.75% increase)</a:t>
            </a:r>
            <a:br>
              <a:rPr lang="en-US" sz="2000" dirty="0"/>
            </a:br>
            <a:endParaRPr lang="en-US" sz="2000" dirty="0"/>
          </a:p>
        </p:txBody>
      </p:sp>
    </p:spTree>
    <p:extLst>
      <p:ext uri="{BB962C8B-B14F-4D97-AF65-F5344CB8AC3E}">
        <p14:creationId xmlns:p14="http://schemas.microsoft.com/office/powerpoint/2010/main" val="38269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9"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23292" y="4114802"/>
            <a:ext cx="1030602" cy="1200329"/>
          </a:xfrm>
          <a:prstGeom prst="rect">
            <a:avLst/>
          </a:prstGeom>
        </p:spPr>
        <p:txBody>
          <a:bodyPr wrap="square">
            <a:spAutoFit/>
          </a:bodyPr>
          <a:lstStyle/>
          <a:p>
            <a:pPr algn="ctr"/>
            <a:r>
              <a:rPr lang="en-US" dirty="0"/>
              <a:t>Total Tuition</a:t>
            </a:r>
          </a:p>
          <a:p>
            <a:pPr algn="ctr"/>
            <a:r>
              <a:rPr lang="en-US" dirty="0"/>
              <a:t>Paid</a:t>
            </a:r>
          </a:p>
          <a:p>
            <a:pPr algn="ctr"/>
            <a:r>
              <a:rPr lang="en-US" dirty="0"/>
              <a:t>$2,116 </a:t>
            </a:r>
          </a:p>
        </p:txBody>
      </p:sp>
      <p:sp>
        <p:nvSpPr>
          <p:cNvPr id="3" name="Rectangle 2"/>
          <p:cNvSpPr/>
          <p:nvPr/>
        </p:nvSpPr>
        <p:spPr>
          <a:xfrm>
            <a:off x="7391400" y="1854121"/>
            <a:ext cx="1062494" cy="1200329"/>
          </a:xfrm>
          <a:prstGeom prst="rect">
            <a:avLst/>
          </a:prstGeom>
        </p:spPr>
        <p:txBody>
          <a:bodyPr wrap="square">
            <a:spAutoFit/>
          </a:bodyPr>
          <a:lstStyle/>
          <a:p>
            <a:pPr algn="ctr"/>
            <a:r>
              <a:rPr lang="en-US" dirty="0"/>
              <a:t>Total Tuition</a:t>
            </a:r>
          </a:p>
          <a:p>
            <a:pPr algn="ctr"/>
            <a:r>
              <a:rPr lang="en-US" dirty="0"/>
              <a:t>Paid</a:t>
            </a:r>
          </a:p>
          <a:p>
            <a:pPr algn="ctr"/>
            <a:r>
              <a:rPr lang="en-US" dirty="0"/>
              <a:t>$2,326</a:t>
            </a:r>
          </a:p>
        </p:txBody>
      </p:sp>
      <p:graphicFrame>
        <p:nvGraphicFramePr>
          <p:cNvPr id="8" name="Content Placeholder 7"/>
          <p:cNvGraphicFramePr>
            <a:graphicFrameLocks noGrp="1"/>
          </p:cNvGraphicFramePr>
          <p:nvPr>
            <p:ph idx="1"/>
          </p:nvPr>
        </p:nvGraphicFramePr>
        <p:xfrm>
          <a:off x="457201" y="1957068"/>
          <a:ext cx="7046599" cy="4419975"/>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302862" y="381002"/>
            <a:ext cx="8459638" cy="1342733"/>
          </a:xfrm>
        </p:spPr>
        <p:txBody>
          <a:bodyPr/>
          <a:lstStyle/>
          <a:p>
            <a:br>
              <a:rPr lang="en-US" sz="2000" dirty="0"/>
            </a:br>
            <a:r>
              <a:rPr lang="en-US" sz="2000" dirty="0"/>
              <a:t>New Resident Undergraduate Students </a:t>
            </a:r>
            <a:br>
              <a:rPr lang="en-US" sz="2000" dirty="0"/>
            </a:br>
            <a:r>
              <a:rPr lang="en-US" sz="2000" dirty="0"/>
              <a:t>Graduation Time 8 years</a:t>
            </a:r>
            <a:br>
              <a:rPr lang="en-US" sz="2000" dirty="0"/>
            </a:br>
            <a:r>
              <a:rPr lang="en-US" sz="2000" dirty="0"/>
              <a:t>Analysis Conducted in FY2020</a:t>
            </a:r>
            <a:br>
              <a:rPr lang="en-US" sz="2000" dirty="0"/>
            </a:br>
            <a:r>
              <a:rPr lang="en-US" sz="2000" dirty="0"/>
              <a:t>Assumed Annual Increases 5% - Average 5 Year Historical Rate</a:t>
            </a:r>
            <a:br>
              <a:rPr lang="en-US" sz="2000" dirty="0"/>
            </a:br>
            <a:r>
              <a:rPr lang="en-US" sz="2000" dirty="0"/>
              <a:t>5-year Guaranteed rate $254.62 per SCH (9.75% increase)</a:t>
            </a:r>
            <a:br>
              <a:rPr lang="en-US" sz="2000" dirty="0"/>
            </a:br>
            <a:endParaRPr lang="en-US" sz="2000" dirty="0"/>
          </a:p>
        </p:txBody>
      </p:sp>
    </p:spTree>
    <p:extLst>
      <p:ext uri="{BB962C8B-B14F-4D97-AF65-F5344CB8AC3E}">
        <p14:creationId xmlns:p14="http://schemas.microsoft.com/office/powerpoint/2010/main" val="24237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Graphic spid="8" grpId="0" uiExpand="1">
        <p:bldSub>
          <a:bldChart bld="series"/>
        </p:bldSub>
      </p:bldGraphic>
      <p:bldGraphic spid="8" grpId="1" uiExpand="1">
        <p:bldSub>
          <a:bldChart bld="series"/>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054" y="1493839"/>
            <a:ext cx="7651173" cy="4983163"/>
          </a:xfrm>
        </p:spPr>
        <p:txBody>
          <a:bodyPr/>
          <a:lstStyle/>
          <a:p>
            <a:r>
              <a:rPr lang="en-US" sz="2000" b="1" i="1" dirty="0">
                <a:cs typeface="Arial"/>
              </a:rPr>
              <a:t>Financial Predictability:  </a:t>
            </a:r>
            <a:r>
              <a:rPr lang="en-US" sz="2000" dirty="0">
                <a:cs typeface="Arial"/>
              </a:rPr>
              <a:t>Tuition rates are locked in for five years – students and their families know ahead of time exactly what they are going to pay for their education.</a:t>
            </a:r>
          </a:p>
          <a:p>
            <a:pPr marL="0" indent="0">
              <a:buNone/>
            </a:pPr>
            <a:endParaRPr lang="en-US" sz="2000" dirty="0">
              <a:cs typeface="Arial"/>
            </a:endParaRPr>
          </a:p>
          <a:p>
            <a:r>
              <a:rPr lang="en-US" sz="2000" b="1" i="1" dirty="0">
                <a:cs typeface="Arial"/>
              </a:rPr>
              <a:t>Peace of Mind:  </a:t>
            </a:r>
            <a:r>
              <a:rPr lang="en-US" sz="2000" dirty="0">
                <a:cs typeface="Arial"/>
              </a:rPr>
              <a:t>The guaranteed tuition program functions as a insurance policy for students.  Regardless of what happens to state funding or other costs, their tuition rates are guaranteed for five years.</a:t>
            </a:r>
          </a:p>
          <a:p>
            <a:pPr marL="0" indent="0">
              <a:buNone/>
            </a:pPr>
            <a:endParaRPr lang="en-US" sz="2000" dirty="0">
              <a:cs typeface="Arial"/>
            </a:endParaRPr>
          </a:p>
          <a:p>
            <a:r>
              <a:rPr lang="en-US" sz="2000" b="1" i="1" dirty="0">
                <a:cs typeface="Arial"/>
              </a:rPr>
              <a:t>Protection of Scholarship Value</a:t>
            </a:r>
            <a:r>
              <a:rPr lang="en-US" sz="2000" dirty="0">
                <a:cs typeface="Arial"/>
              </a:rPr>
              <a:t>:  Many scholarships are currently fixed dollar amounts.  Under a guaranteed tuition program, the value of these scholarships remains the same over their college career.</a:t>
            </a:r>
          </a:p>
          <a:p>
            <a:pPr lvl="1">
              <a:spcBef>
                <a:spcPts val="0"/>
              </a:spcBef>
              <a:spcAft>
                <a:spcPts val="600"/>
              </a:spcAft>
            </a:pPr>
            <a:endParaRPr lang="en-US" sz="3600" dirty="0">
              <a:cs typeface="Arial"/>
            </a:endParaRPr>
          </a:p>
          <a:p>
            <a:pPr lvl="1">
              <a:spcBef>
                <a:spcPts val="0"/>
              </a:spcBef>
              <a:spcAft>
                <a:spcPts val="600"/>
              </a:spcAft>
            </a:pPr>
            <a:endParaRPr lang="en-US" sz="4000" dirty="0">
              <a:cs typeface="Arial"/>
            </a:endParaRPr>
          </a:p>
        </p:txBody>
      </p:sp>
      <p:sp>
        <p:nvSpPr>
          <p:cNvPr id="6" name="Title 5"/>
          <p:cNvSpPr>
            <a:spLocks noGrp="1"/>
          </p:cNvSpPr>
          <p:nvPr>
            <p:ph type="title"/>
          </p:nvPr>
        </p:nvSpPr>
        <p:spPr>
          <a:xfrm>
            <a:off x="304800" y="114300"/>
            <a:ext cx="8610600" cy="1112838"/>
          </a:xfrm>
        </p:spPr>
        <p:txBody>
          <a:bodyPr/>
          <a:lstStyle/>
          <a:p>
            <a:pPr algn="l"/>
            <a:r>
              <a:rPr lang="en-US" sz="2800" dirty="0"/>
              <a:t>Advantages of Guaranteed Tuition Program</a:t>
            </a:r>
            <a:br>
              <a:rPr lang="en-US" sz="2800" dirty="0"/>
            </a:br>
            <a:r>
              <a:rPr lang="en-US" sz="2800" dirty="0"/>
              <a:t>for Students</a:t>
            </a:r>
          </a:p>
        </p:txBody>
      </p:sp>
      <p:cxnSp>
        <p:nvCxnSpPr>
          <p:cNvPr id="4" name="Straight Connector 3"/>
          <p:cNvCxnSpPr/>
          <p:nvPr/>
        </p:nvCxnSpPr>
        <p:spPr bwMode="auto">
          <a:xfrm>
            <a:off x="304800" y="1143000"/>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06453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052" y="1499846"/>
            <a:ext cx="7786948" cy="4983163"/>
          </a:xfrm>
        </p:spPr>
        <p:txBody>
          <a:bodyPr/>
          <a:lstStyle/>
          <a:p>
            <a:r>
              <a:rPr lang="en-US" sz="2000" b="1" i="1" dirty="0">
                <a:cs typeface="Arial"/>
              </a:rPr>
              <a:t>Recruiting:  </a:t>
            </a:r>
            <a:r>
              <a:rPr lang="en-US" sz="2000" dirty="0">
                <a:cs typeface="Arial"/>
              </a:rPr>
              <a:t>The stronger value proposition of a locked-in rate should be very attractive to new students.  This should help support the institution’s enrollment growth initiative.</a:t>
            </a:r>
          </a:p>
          <a:p>
            <a:pPr marL="0" indent="0">
              <a:buNone/>
            </a:pPr>
            <a:endParaRPr lang="en-US" sz="2000" dirty="0">
              <a:cs typeface="Arial"/>
            </a:endParaRPr>
          </a:p>
          <a:p>
            <a:r>
              <a:rPr lang="en-US" sz="2000" b="1" i="1" dirty="0">
                <a:cs typeface="Arial"/>
              </a:rPr>
              <a:t>Retention:  </a:t>
            </a:r>
            <a:r>
              <a:rPr lang="en-US" sz="2000" dirty="0">
                <a:cs typeface="Arial"/>
              </a:rPr>
              <a:t>One of the main reasons students cite for dropping out of school is financial pressure.  This can often be linked to students not anticipating tuition increases throughout their college career.  Having a locked rate for tuition should help with this issue.</a:t>
            </a:r>
          </a:p>
          <a:p>
            <a:pPr marL="0" indent="0">
              <a:buNone/>
            </a:pPr>
            <a:endParaRPr lang="en-US" sz="2000" dirty="0">
              <a:cs typeface="Arial"/>
            </a:endParaRPr>
          </a:p>
          <a:p>
            <a:r>
              <a:rPr lang="en-US" sz="2000" b="1" i="1" dirty="0">
                <a:cs typeface="Arial"/>
              </a:rPr>
              <a:t>Campus Climate:  </a:t>
            </a:r>
            <a:r>
              <a:rPr lang="en-US" sz="2000" dirty="0">
                <a:cs typeface="Arial"/>
              </a:rPr>
              <a:t>Concern about continually rising tuition rates affects students, faculty and staff, and directs time, energy and focus away from other important educational issues.</a:t>
            </a:r>
            <a:endParaRPr lang="en-US" sz="2400" dirty="0">
              <a:cs typeface="Arial"/>
            </a:endParaRPr>
          </a:p>
          <a:p>
            <a:pPr lvl="1">
              <a:spcBef>
                <a:spcPts val="0"/>
              </a:spcBef>
              <a:spcAft>
                <a:spcPts val="600"/>
              </a:spcAft>
            </a:pPr>
            <a:endParaRPr lang="en-US" sz="3600" dirty="0">
              <a:cs typeface="Arial"/>
            </a:endParaRPr>
          </a:p>
          <a:p>
            <a:pPr lvl="1">
              <a:spcBef>
                <a:spcPts val="0"/>
              </a:spcBef>
              <a:spcAft>
                <a:spcPts val="600"/>
              </a:spcAft>
            </a:pPr>
            <a:endParaRPr lang="en-US" sz="4000" dirty="0">
              <a:cs typeface="Arial"/>
            </a:endParaRPr>
          </a:p>
        </p:txBody>
      </p:sp>
      <p:sp>
        <p:nvSpPr>
          <p:cNvPr id="6" name="Title 5"/>
          <p:cNvSpPr>
            <a:spLocks noGrp="1"/>
          </p:cNvSpPr>
          <p:nvPr>
            <p:ph type="title"/>
          </p:nvPr>
        </p:nvSpPr>
        <p:spPr>
          <a:xfrm>
            <a:off x="304800" y="114300"/>
            <a:ext cx="8686800" cy="1112838"/>
          </a:xfrm>
        </p:spPr>
        <p:txBody>
          <a:bodyPr/>
          <a:lstStyle/>
          <a:p>
            <a:pPr algn="l"/>
            <a:r>
              <a:rPr lang="en-US" sz="2800" dirty="0"/>
              <a:t>Advantages of Guaranteed Tuition Program</a:t>
            </a:r>
            <a:br>
              <a:rPr lang="en-US" sz="2800" dirty="0"/>
            </a:br>
            <a:r>
              <a:rPr lang="en-US" sz="2800" dirty="0"/>
              <a:t>for Institution</a:t>
            </a:r>
          </a:p>
        </p:txBody>
      </p:sp>
      <p:cxnSp>
        <p:nvCxnSpPr>
          <p:cNvPr id="4" name="Straight Connector 3"/>
          <p:cNvCxnSpPr/>
          <p:nvPr/>
        </p:nvCxnSpPr>
        <p:spPr bwMode="auto">
          <a:xfrm>
            <a:off x="304800" y="1143000"/>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15737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F9EAF-C312-3BB8-D80C-C3BAF6D922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1607F-2637-03DA-18AA-6F059D4EF49A}"/>
              </a:ext>
            </a:extLst>
          </p:cNvPr>
          <p:cNvSpPr>
            <a:spLocks noGrp="1"/>
          </p:cNvSpPr>
          <p:nvPr>
            <p:ph type="title"/>
          </p:nvPr>
        </p:nvSpPr>
        <p:spPr>
          <a:xfrm>
            <a:off x="228600" y="-152400"/>
            <a:ext cx="8610600" cy="1112838"/>
          </a:xfrm>
        </p:spPr>
        <p:txBody>
          <a:bodyPr/>
          <a:lstStyle/>
          <a:p>
            <a:r>
              <a:rPr lang="en-US" dirty="0"/>
              <a:t>Tuition-setting process</a:t>
            </a:r>
          </a:p>
        </p:txBody>
      </p:sp>
      <p:grpSp>
        <p:nvGrpSpPr>
          <p:cNvPr id="44" name="Group 43">
            <a:extLst>
              <a:ext uri="{FF2B5EF4-FFF2-40B4-BE49-F238E27FC236}">
                <a16:creationId xmlns:a16="http://schemas.microsoft.com/office/drawing/2014/main" id="{38A19341-3E26-588E-BBE1-EB647BED9F08}"/>
              </a:ext>
            </a:extLst>
          </p:cNvPr>
          <p:cNvGrpSpPr/>
          <p:nvPr/>
        </p:nvGrpSpPr>
        <p:grpSpPr>
          <a:xfrm>
            <a:off x="152400" y="1112839"/>
            <a:ext cx="2275372" cy="2590797"/>
            <a:chOff x="304801" y="1219202"/>
            <a:chExt cx="2275372" cy="2590797"/>
          </a:xfrm>
        </p:grpSpPr>
        <p:sp>
          <p:nvSpPr>
            <p:cNvPr id="3" name="Rectangle 2">
              <a:extLst>
                <a:ext uri="{FF2B5EF4-FFF2-40B4-BE49-F238E27FC236}">
                  <a16:creationId xmlns:a16="http://schemas.microsoft.com/office/drawing/2014/main" id="{FDA8FDE2-4186-C98C-68D1-670BD3EF2242}"/>
                </a:ext>
              </a:extLst>
            </p:cNvPr>
            <p:cNvSpPr/>
            <p:nvPr/>
          </p:nvSpPr>
          <p:spPr bwMode="auto">
            <a:xfrm>
              <a:off x="304801" y="1219202"/>
              <a:ext cx="2275372" cy="2285994"/>
            </a:xfrm>
            <a:prstGeom prst="rect">
              <a:avLst/>
            </a:prstGeom>
            <a:solidFill>
              <a:srgbClr val="FF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1600" b="1" dirty="0"/>
                <a:t>Oct-Jan: TFAB Briefings</a:t>
              </a:r>
            </a:p>
            <a:p>
              <a:pPr marL="285750" lvl="0" indent="-285750" algn="l">
                <a:buFont typeface="Arial" panose="020B0604020202020204" pitchFamily="34" charset="0"/>
                <a:buChar char="•"/>
              </a:pPr>
              <a:r>
                <a:rPr lang="en-US" sz="1400" dirty="0"/>
                <a:t>UO budget</a:t>
              </a:r>
            </a:p>
            <a:p>
              <a:pPr marL="285750" lvl="0" indent="-285750" algn="l">
                <a:buFont typeface="Arial" panose="020B0604020202020204" pitchFamily="34" charset="0"/>
                <a:buChar char="•"/>
              </a:pPr>
              <a:r>
                <a:rPr lang="en-US" sz="1400" dirty="0"/>
                <a:t>PUSF (state funding)</a:t>
              </a:r>
            </a:p>
            <a:p>
              <a:pPr marL="285750" lvl="0" indent="-285750" algn="l">
                <a:buFont typeface="Arial" panose="020B0604020202020204" pitchFamily="34" charset="0"/>
                <a:buChar char="•"/>
              </a:pPr>
              <a:r>
                <a:rPr lang="en-US" sz="1400" dirty="0"/>
                <a:t>Data</a:t>
              </a:r>
            </a:p>
            <a:p>
              <a:pPr marL="285750" lvl="0" indent="-285750" algn="l">
                <a:buFont typeface="Arial" panose="020B0604020202020204" pitchFamily="34" charset="0"/>
                <a:buChar char="•"/>
              </a:pPr>
              <a:r>
                <a:rPr lang="en-US" sz="1400" dirty="0"/>
                <a:t>Oregon Guarantee</a:t>
              </a:r>
            </a:p>
            <a:p>
              <a:pPr marL="285750" lvl="0" indent="-285750" algn="l">
                <a:buFont typeface="Arial" panose="020B0604020202020204" pitchFamily="34" charset="0"/>
                <a:buChar char="•"/>
              </a:pPr>
              <a:r>
                <a:rPr lang="en-US" sz="1400" dirty="0"/>
                <a:t>Financial aid</a:t>
              </a:r>
            </a:p>
            <a:p>
              <a:pPr marL="285750" lvl="0" indent="-285750" algn="l">
                <a:buFont typeface="Arial" panose="020B0604020202020204" pitchFamily="34" charset="0"/>
                <a:buChar char="•"/>
              </a:pPr>
              <a:r>
                <a:rPr lang="en-US" sz="1400" dirty="0"/>
                <a:t>Long-term projections</a:t>
              </a:r>
            </a:p>
            <a:p>
              <a:pPr marL="285750" lvl="0" indent="-285750" algn="l">
                <a:buFont typeface="Arial" panose="020B0604020202020204" pitchFamily="34" charset="0"/>
                <a:buChar char="•"/>
              </a:pPr>
              <a:r>
                <a:rPr lang="en-US" sz="1400" dirty="0"/>
                <a:t>Updated cost drivers</a:t>
              </a:r>
            </a:p>
            <a:p>
              <a:pPr marL="285750" lvl="0" indent="-285750" algn="l">
                <a:buFont typeface="Arial" panose="020B0604020202020204" pitchFamily="34" charset="0"/>
                <a:buChar char="•"/>
              </a:pPr>
              <a:r>
                <a:rPr lang="en-US" sz="1400" dirty="0"/>
                <a:t>Cost management</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25" name="Straight Connector 24">
              <a:extLst>
                <a:ext uri="{FF2B5EF4-FFF2-40B4-BE49-F238E27FC236}">
                  <a16:creationId xmlns:a16="http://schemas.microsoft.com/office/drawing/2014/main" id="{EF29C324-8F3D-2360-7C40-869666A2D1FF}"/>
                </a:ext>
              </a:extLst>
            </p:cNvPr>
            <p:cNvCxnSpPr/>
            <p:nvPr/>
          </p:nvCxnSpPr>
          <p:spPr bwMode="auto">
            <a:xfrm flipV="1">
              <a:off x="1438469" y="3505198"/>
              <a:ext cx="0" cy="3048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46" name="Group 45">
            <a:extLst>
              <a:ext uri="{FF2B5EF4-FFF2-40B4-BE49-F238E27FC236}">
                <a16:creationId xmlns:a16="http://schemas.microsoft.com/office/drawing/2014/main" id="{7452F8F0-203B-E744-246B-A71052C47BEC}"/>
              </a:ext>
            </a:extLst>
          </p:cNvPr>
          <p:cNvGrpSpPr/>
          <p:nvPr/>
        </p:nvGrpSpPr>
        <p:grpSpPr>
          <a:xfrm>
            <a:off x="1295400" y="3703636"/>
            <a:ext cx="3868324" cy="2925764"/>
            <a:chOff x="1713724" y="3809999"/>
            <a:chExt cx="3868324" cy="2925764"/>
          </a:xfrm>
        </p:grpSpPr>
        <p:sp>
          <p:nvSpPr>
            <p:cNvPr id="7" name="Rectangle 6">
              <a:extLst>
                <a:ext uri="{FF2B5EF4-FFF2-40B4-BE49-F238E27FC236}">
                  <a16:creationId xmlns:a16="http://schemas.microsoft.com/office/drawing/2014/main" id="{43553F3C-78AD-8A4B-F58C-A9A301D4FF7C}"/>
                </a:ext>
              </a:extLst>
            </p:cNvPr>
            <p:cNvSpPr/>
            <p:nvPr/>
          </p:nvSpPr>
          <p:spPr bwMode="auto">
            <a:xfrm>
              <a:off x="1713724" y="4114800"/>
              <a:ext cx="3868324" cy="2620963"/>
            </a:xfrm>
            <a:prstGeom prst="rect">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l"/>
              <a:r>
                <a:rPr lang="en-US" sz="1600" b="1" dirty="0"/>
                <a:t>Jan-Feb: TFAB reviews proposals</a:t>
              </a:r>
            </a:p>
            <a:p>
              <a:pPr marL="285750" lvl="0" indent="-285750" algn="l">
                <a:buFont typeface="Arial" panose="020B0604020202020204" pitchFamily="34" charset="0"/>
                <a:buChar char="•"/>
              </a:pPr>
              <a:r>
                <a:rPr lang="en-US" sz="1500" dirty="0"/>
                <a:t>Admin controlled mandatory fees</a:t>
              </a:r>
            </a:p>
            <a:p>
              <a:pPr marL="742950" lvl="1" indent="-285750" algn="l">
                <a:buFont typeface="Arial" panose="020B0604020202020204" pitchFamily="34" charset="0"/>
                <a:buChar char="•"/>
              </a:pPr>
              <a:r>
                <a:rPr lang="en-US" sz="1500" dirty="0"/>
                <a:t>Housing fees</a:t>
              </a:r>
            </a:p>
            <a:p>
              <a:pPr marL="742950" lvl="1" indent="-285750" algn="l">
                <a:buFont typeface="Arial" panose="020B0604020202020204" pitchFamily="34" charset="0"/>
                <a:buChar char="•"/>
              </a:pPr>
              <a:r>
                <a:rPr lang="en-US" sz="1500" dirty="0"/>
                <a:t>Rec Center fee</a:t>
              </a:r>
            </a:p>
            <a:p>
              <a:pPr marL="742950" lvl="1" indent="-285750" algn="l">
                <a:buFont typeface="Arial" panose="020B0604020202020204" pitchFamily="34" charset="0"/>
                <a:buChar char="•"/>
              </a:pPr>
              <a:r>
                <a:rPr lang="en-US" sz="1500" dirty="0"/>
                <a:t>Student Union fee</a:t>
              </a:r>
            </a:p>
            <a:p>
              <a:pPr marL="742950" lvl="1" indent="-285750" algn="l">
                <a:buFont typeface="Arial" panose="020B0604020202020204" pitchFamily="34" charset="0"/>
                <a:buChar char="•"/>
              </a:pPr>
              <a:r>
                <a:rPr lang="en-US" sz="1500" dirty="0"/>
                <a:t>Health Center fee</a:t>
              </a:r>
            </a:p>
            <a:p>
              <a:pPr marL="742950" lvl="1" indent="-285750" algn="l">
                <a:buFont typeface="Arial" panose="020B0604020202020204" pitchFamily="34" charset="0"/>
                <a:buChar char="•"/>
              </a:pPr>
              <a:r>
                <a:rPr lang="en-US" sz="1500" dirty="0"/>
                <a:t>Tech fee</a:t>
              </a:r>
            </a:p>
            <a:p>
              <a:pPr marL="285750" indent="-285750" algn="l">
                <a:buFont typeface="Arial" panose="020B0604020202020204" pitchFamily="34" charset="0"/>
                <a:buChar char="•"/>
              </a:pPr>
              <a:r>
                <a:rPr lang="en-US" sz="1500" dirty="0"/>
                <a:t>Graduate tuition</a:t>
              </a:r>
            </a:p>
            <a:p>
              <a:pPr marL="285750" indent="-285750" algn="l">
                <a:buFont typeface="Arial" panose="020B0604020202020204" pitchFamily="34" charset="0"/>
                <a:buChar char="•"/>
              </a:pPr>
              <a:r>
                <a:rPr lang="en-US" sz="1500" dirty="0"/>
                <a:t>Course fees and other fees</a:t>
              </a:r>
            </a:p>
            <a:p>
              <a:pPr lvl="0" algn="l"/>
              <a:r>
                <a:rPr lang="en-US" sz="1600" b="1" dirty="0"/>
                <a:t>TFAB develops a recommendation on tuition rates for incoming UG cohorts</a:t>
              </a:r>
              <a:endParaRPr kumimoji="0" lang="en-US" sz="1600" b="0" i="0" u="none" strike="noStrike" cap="none" normalizeH="0" baseline="0" dirty="0">
                <a:ln>
                  <a:noFill/>
                </a:ln>
                <a:solidFill>
                  <a:schemeClr val="tx1"/>
                </a:solidFill>
                <a:effectLst/>
                <a:latin typeface="Arial" charset="0"/>
              </a:endParaRPr>
            </a:p>
          </p:txBody>
        </p:sp>
        <p:cxnSp>
          <p:nvCxnSpPr>
            <p:cNvPr id="26" name="Straight Connector 25">
              <a:extLst>
                <a:ext uri="{FF2B5EF4-FFF2-40B4-BE49-F238E27FC236}">
                  <a16:creationId xmlns:a16="http://schemas.microsoft.com/office/drawing/2014/main" id="{A8719DDA-FEE1-F8FA-19CD-11A2B6BAD8CA}"/>
                </a:ext>
              </a:extLst>
            </p:cNvPr>
            <p:cNvCxnSpPr/>
            <p:nvPr/>
          </p:nvCxnSpPr>
          <p:spPr bwMode="auto">
            <a:xfrm flipV="1">
              <a:off x="3657600" y="3809999"/>
              <a:ext cx="0" cy="3048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47" name="Group 46">
            <a:extLst>
              <a:ext uri="{FF2B5EF4-FFF2-40B4-BE49-F238E27FC236}">
                <a16:creationId xmlns:a16="http://schemas.microsoft.com/office/drawing/2014/main" id="{DA76AD75-D057-15B3-983C-C8D9021195E4}"/>
              </a:ext>
            </a:extLst>
          </p:cNvPr>
          <p:cNvGrpSpPr/>
          <p:nvPr/>
        </p:nvGrpSpPr>
        <p:grpSpPr>
          <a:xfrm>
            <a:off x="3657600" y="1830662"/>
            <a:ext cx="1952006" cy="1872974"/>
            <a:chOff x="4267201" y="1937025"/>
            <a:chExt cx="1952006" cy="1872974"/>
          </a:xfrm>
        </p:grpSpPr>
        <p:sp>
          <p:nvSpPr>
            <p:cNvPr id="14" name="Rectangle 13">
              <a:extLst>
                <a:ext uri="{FF2B5EF4-FFF2-40B4-BE49-F238E27FC236}">
                  <a16:creationId xmlns:a16="http://schemas.microsoft.com/office/drawing/2014/main" id="{D201FFA4-9E15-8703-6789-12FDEF5D7BA4}"/>
                </a:ext>
              </a:extLst>
            </p:cNvPr>
            <p:cNvSpPr/>
            <p:nvPr/>
          </p:nvSpPr>
          <p:spPr bwMode="auto">
            <a:xfrm>
              <a:off x="4267201" y="2641248"/>
              <a:ext cx="1952006" cy="86395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1600" b="1" dirty="0"/>
                <a:t>Mid-Feb: TFAB recommendations</a:t>
              </a:r>
            </a:p>
            <a:p>
              <a:pPr lvl="0"/>
              <a:r>
                <a:rPr lang="en-US" sz="1600" b="1" dirty="0"/>
                <a:t>to the President</a:t>
              </a:r>
            </a:p>
          </p:txBody>
        </p:sp>
        <p:cxnSp>
          <p:nvCxnSpPr>
            <p:cNvPr id="30" name="Straight Connector 29">
              <a:extLst>
                <a:ext uri="{FF2B5EF4-FFF2-40B4-BE49-F238E27FC236}">
                  <a16:creationId xmlns:a16="http://schemas.microsoft.com/office/drawing/2014/main" id="{A395BFA5-FCF7-F48C-7987-811698F8539C}"/>
                </a:ext>
              </a:extLst>
            </p:cNvPr>
            <p:cNvCxnSpPr>
              <a:cxnSpLocks/>
            </p:cNvCxnSpPr>
            <p:nvPr/>
          </p:nvCxnSpPr>
          <p:spPr bwMode="auto">
            <a:xfrm flipV="1">
              <a:off x="5257800" y="3505198"/>
              <a:ext cx="0" cy="304801"/>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2" name="Graphic 31" descr="Document outline">
              <a:extLst>
                <a:ext uri="{FF2B5EF4-FFF2-40B4-BE49-F238E27FC236}">
                  <a16:creationId xmlns:a16="http://schemas.microsoft.com/office/drawing/2014/main" id="{15D97205-51E0-F486-A9CF-34B35E07ED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55413" y="1937025"/>
              <a:ext cx="607187" cy="667785"/>
            </a:xfrm>
            <a:prstGeom prst="rect">
              <a:avLst/>
            </a:prstGeom>
          </p:spPr>
        </p:pic>
      </p:grpSp>
      <p:grpSp>
        <p:nvGrpSpPr>
          <p:cNvPr id="45" name="Group 44">
            <a:extLst>
              <a:ext uri="{FF2B5EF4-FFF2-40B4-BE49-F238E27FC236}">
                <a16:creationId xmlns:a16="http://schemas.microsoft.com/office/drawing/2014/main" id="{B0BD8F79-DCD3-096A-8069-12B671627BDA}"/>
              </a:ext>
            </a:extLst>
          </p:cNvPr>
          <p:cNvGrpSpPr/>
          <p:nvPr/>
        </p:nvGrpSpPr>
        <p:grpSpPr>
          <a:xfrm>
            <a:off x="2514600" y="1722435"/>
            <a:ext cx="1057467" cy="1981201"/>
            <a:chOff x="2819400" y="1828798"/>
            <a:chExt cx="1057467" cy="1981201"/>
          </a:xfrm>
        </p:grpSpPr>
        <p:sp>
          <p:nvSpPr>
            <p:cNvPr id="28" name="Rectangle 27">
              <a:extLst>
                <a:ext uri="{FF2B5EF4-FFF2-40B4-BE49-F238E27FC236}">
                  <a16:creationId xmlns:a16="http://schemas.microsoft.com/office/drawing/2014/main" id="{E15ADF0D-2E51-D13F-8ACB-173A5E4B696D}"/>
                </a:ext>
              </a:extLst>
            </p:cNvPr>
            <p:cNvSpPr/>
            <p:nvPr/>
          </p:nvSpPr>
          <p:spPr bwMode="auto">
            <a:xfrm>
              <a:off x="2819400" y="2641248"/>
              <a:ext cx="1057467" cy="86395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1600" b="1" dirty="0"/>
                <a:t>January: Student Forum</a:t>
              </a:r>
            </a:p>
            <a:p>
              <a:pPr lvl="0"/>
              <a:endParaRPr lang="en-US" sz="1600" b="1" dirty="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cxnSp>
          <p:nvCxnSpPr>
            <p:cNvPr id="29" name="Straight Connector 28">
              <a:extLst>
                <a:ext uri="{FF2B5EF4-FFF2-40B4-BE49-F238E27FC236}">
                  <a16:creationId xmlns:a16="http://schemas.microsoft.com/office/drawing/2014/main" id="{5A00339F-EA6F-A36A-657E-1BDC1308368C}"/>
                </a:ext>
              </a:extLst>
            </p:cNvPr>
            <p:cNvCxnSpPr/>
            <p:nvPr/>
          </p:nvCxnSpPr>
          <p:spPr bwMode="auto">
            <a:xfrm flipV="1">
              <a:off x="3343469" y="3505198"/>
              <a:ext cx="0" cy="304801"/>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5" name="Graphic 34" descr="Meeting with solid fill">
              <a:extLst>
                <a:ext uri="{FF2B5EF4-FFF2-40B4-BE49-F238E27FC236}">
                  <a16:creationId xmlns:a16="http://schemas.microsoft.com/office/drawing/2014/main" id="{D06E3C4F-D1E6-9C48-CF05-DFEAF81093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95600" y="1828798"/>
              <a:ext cx="914400" cy="914400"/>
            </a:xfrm>
            <a:prstGeom prst="rect">
              <a:avLst/>
            </a:prstGeom>
          </p:spPr>
        </p:pic>
      </p:grpSp>
      <p:grpSp>
        <p:nvGrpSpPr>
          <p:cNvPr id="49" name="Group 48">
            <a:extLst>
              <a:ext uri="{FF2B5EF4-FFF2-40B4-BE49-F238E27FC236}">
                <a16:creationId xmlns:a16="http://schemas.microsoft.com/office/drawing/2014/main" id="{90583645-6A01-BBF4-3376-DD2AC5AD6A0C}"/>
              </a:ext>
            </a:extLst>
          </p:cNvPr>
          <p:cNvGrpSpPr/>
          <p:nvPr/>
        </p:nvGrpSpPr>
        <p:grpSpPr>
          <a:xfrm>
            <a:off x="6934200" y="1830662"/>
            <a:ext cx="1973071" cy="1872972"/>
            <a:chOff x="6542663" y="1937025"/>
            <a:chExt cx="1973071" cy="1872972"/>
          </a:xfrm>
        </p:grpSpPr>
        <p:sp>
          <p:nvSpPr>
            <p:cNvPr id="36" name="Rectangle 35">
              <a:extLst>
                <a:ext uri="{FF2B5EF4-FFF2-40B4-BE49-F238E27FC236}">
                  <a16:creationId xmlns:a16="http://schemas.microsoft.com/office/drawing/2014/main" id="{2859D0FA-BA43-8C90-38DE-AA705ADC9195}"/>
                </a:ext>
              </a:extLst>
            </p:cNvPr>
            <p:cNvSpPr/>
            <p:nvPr/>
          </p:nvSpPr>
          <p:spPr bwMode="auto">
            <a:xfrm>
              <a:off x="6542663" y="2641244"/>
              <a:ext cx="1973071" cy="86395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1600" b="1"/>
                <a:t>Late Feb: </a:t>
              </a:r>
              <a:r>
                <a:rPr lang="en-US" sz="1600" b="1" dirty="0"/>
                <a:t>Pres sends tuition rec’s to the BOT</a:t>
              </a:r>
            </a:p>
          </p:txBody>
        </p:sp>
        <p:pic>
          <p:nvPicPr>
            <p:cNvPr id="37" name="Graphic 36" descr="Document outline">
              <a:extLst>
                <a:ext uri="{FF2B5EF4-FFF2-40B4-BE49-F238E27FC236}">
                  <a16:creationId xmlns:a16="http://schemas.microsoft.com/office/drawing/2014/main" id="{57155B17-1B86-B094-5510-816A4E318E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65211" y="1937025"/>
              <a:ext cx="607187" cy="667785"/>
            </a:xfrm>
            <a:prstGeom prst="rect">
              <a:avLst/>
            </a:prstGeom>
          </p:spPr>
        </p:pic>
        <p:cxnSp>
          <p:nvCxnSpPr>
            <p:cNvPr id="38" name="Straight Connector 37">
              <a:extLst>
                <a:ext uri="{FF2B5EF4-FFF2-40B4-BE49-F238E27FC236}">
                  <a16:creationId xmlns:a16="http://schemas.microsoft.com/office/drawing/2014/main" id="{8FF0082B-E282-B638-E5D7-5787814EB814}"/>
                </a:ext>
              </a:extLst>
            </p:cNvPr>
            <p:cNvCxnSpPr>
              <a:cxnSpLocks/>
            </p:cNvCxnSpPr>
            <p:nvPr/>
          </p:nvCxnSpPr>
          <p:spPr bwMode="auto">
            <a:xfrm flipV="1">
              <a:off x="7515805" y="3505196"/>
              <a:ext cx="0" cy="3048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48" name="Group 47">
            <a:extLst>
              <a:ext uri="{FF2B5EF4-FFF2-40B4-BE49-F238E27FC236}">
                <a16:creationId xmlns:a16="http://schemas.microsoft.com/office/drawing/2014/main" id="{F0AACCB2-F2C7-2768-60CC-C96EB7FEED9F}"/>
              </a:ext>
            </a:extLst>
          </p:cNvPr>
          <p:cNvGrpSpPr/>
          <p:nvPr/>
        </p:nvGrpSpPr>
        <p:grpSpPr>
          <a:xfrm>
            <a:off x="5562600" y="3703636"/>
            <a:ext cx="1438472" cy="1981199"/>
            <a:chOff x="5876728" y="3809999"/>
            <a:chExt cx="1438472" cy="1981199"/>
          </a:xfrm>
        </p:grpSpPr>
        <p:pic>
          <p:nvPicPr>
            <p:cNvPr id="19" name="Graphic 18" descr="Meeting with solid fill">
              <a:extLst>
                <a:ext uri="{FF2B5EF4-FFF2-40B4-BE49-F238E27FC236}">
                  <a16:creationId xmlns:a16="http://schemas.microsoft.com/office/drawing/2014/main" id="{4CA343D3-C145-223C-E41E-F1E06A1D2D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1528" y="4876798"/>
              <a:ext cx="914400" cy="914400"/>
            </a:xfrm>
            <a:prstGeom prst="rect">
              <a:avLst/>
            </a:prstGeom>
          </p:spPr>
        </p:pic>
        <p:sp>
          <p:nvSpPr>
            <p:cNvPr id="33" name="Rectangle 32">
              <a:extLst>
                <a:ext uri="{FF2B5EF4-FFF2-40B4-BE49-F238E27FC236}">
                  <a16:creationId xmlns:a16="http://schemas.microsoft.com/office/drawing/2014/main" id="{26A5B9D2-3D50-3B85-DCB4-A7F90EC532AE}"/>
                </a:ext>
              </a:extLst>
            </p:cNvPr>
            <p:cNvSpPr/>
            <p:nvPr/>
          </p:nvSpPr>
          <p:spPr bwMode="auto">
            <a:xfrm>
              <a:off x="5876728" y="4114800"/>
              <a:ext cx="1438472" cy="86395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1800" b="1" dirty="0"/>
                <a:t>February: President’s Forum</a:t>
              </a:r>
            </a:p>
            <a:p>
              <a:pPr lvl="0"/>
              <a:endParaRPr lang="en-US" sz="1800" b="1" dirty="0"/>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39" name="Straight Connector 38">
              <a:extLst>
                <a:ext uri="{FF2B5EF4-FFF2-40B4-BE49-F238E27FC236}">
                  <a16:creationId xmlns:a16="http://schemas.microsoft.com/office/drawing/2014/main" id="{AF0FEFDD-10EF-12A4-FB06-EBD03651C86A}"/>
                </a:ext>
              </a:extLst>
            </p:cNvPr>
            <p:cNvCxnSpPr>
              <a:cxnSpLocks/>
            </p:cNvCxnSpPr>
            <p:nvPr/>
          </p:nvCxnSpPr>
          <p:spPr bwMode="auto">
            <a:xfrm flipV="1">
              <a:off x="6590524" y="3809999"/>
              <a:ext cx="0" cy="3048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1" name="Group 10">
            <a:extLst>
              <a:ext uri="{FF2B5EF4-FFF2-40B4-BE49-F238E27FC236}">
                <a16:creationId xmlns:a16="http://schemas.microsoft.com/office/drawing/2014/main" id="{B33020D3-ACD8-2736-35EC-5D530930B817}"/>
              </a:ext>
            </a:extLst>
          </p:cNvPr>
          <p:cNvGrpSpPr/>
          <p:nvPr/>
        </p:nvGrpSpPr>
        <p:grpSpPr>
          <a:xfrm>
            <a:off x="7448934" y="3703635"/>
            <a:ext cx="1524004" cy="2061804"/>
            <a:chOff x="7378178" y="3581400"/>
            <a:chExt cx="1524004" cy="2061804"/>
          </a:xfrm>
        </p:grpSpPr>
        <p:sp>
          <p:nvSpPr>
            <p:cNvPr id="40" name="Rectangle 39">
              <a:extLst>
                <a:ext uri="{FF2B5EF4-FFF2-40B4-BE49-F238E27FC236}">
                  <a16:creationId xmlns:a16="http://schemas.microsoft.com/office/drawing/2014/main" id="{BFE0CC78-5B58-DEC0-EBCF-B2A8D62D4DDB}"/>
                </a:ext>
              </a:extLst>
            </p:cNvPr>
            <p:cNvSpPr/>
            <p:nvPr/>
          </p:nvSpPr>
          <p:spPr bwMode="auto">
            <a:xfrm>
              <a:off x="7378178" y="3886197"/>
              <a:ext cx="1524004" cy="863952"/>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1600" b="1" dirty="0"/>
                <a:t>March: BOT sets tuition for FY27</a:t>
              </a:r>
            </a:p>
          </p:txBody>
        </p:sp>
        <p:cxnSp>
          <p:nvCxnSpPr>
            <p:cNvPr id="41" name="Straight Connector 40">
              <a:extLst>
                <a:ext uri="{FF2B5EF4-FFF2-40B4-BE49-F238E27FC236}">
                  <a16:creationId xmlns:a16="http://schemas.microsoft.com/office/drawing/2014/main" id="{DC78EDB6-BAF0-9641-3514-24F693C970AD}"/>
                </a:ext>
              </a:extLst>
            </p:cNvPr>
            <p:cNvCxnSpPr>
              <a:cxnSpLocks/>
            </p:cNvCxnSpPr>
            <p:nvPr/>
          </p:nvCxnSpPr>
          <p:spPr bwMode="auto">
            <a:xfrm flipV="1">
              <a:off x="8137071" y="3581400"/>
              <a:ext cx="0" cy="304801"/>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43" name="Graphic 42" descr="Board Of Directors with solid fill">
              <a:extLst>
                <a:ext uri="{FF2B5EF4-FFF2-40B4-BE49-F238E27FC236}">
                  <a16:creationId xmlns:a16="http://schemas.microsoft.com/office/drawing/2014/main" id="{47704075-3C3A-BF31-FA8B-72A297DE78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79871" y="4728804"/>
              <a:ext cx="914400" cy="914400"/>
            </a:xfrm>
            <a:prstGeom prst="rect">
              <a:avLst/>
            </a:prstGeom>
          </p:spPr>
        </p:pic>
      </p:grpSp>
      <p:grpSp>
        <p:nvGrpSpPr>
          <p:cNvPr id="18" name="Group 17">
            <a:extLst>
              <a:ext uri="{FF2B5EF4-FFF2-40B4-BE49-F238E27FC236}">
                <a16:creationId xmlns:a16="http://schemas.microsoft.com/office/drawing/2014/main" id="{9AC25440-FA8C-C655-768E-DD946A340972}"/>
              </a:ext>
            </a:extLst>
          </p:cNvPr>
          <p:cNvGrpSpPr/>
          <p:nvPr/>
        </p:nvGrpSpPr>
        <p:grpSpPr>
          <a:xfrm>
            <a:off x="5257800" y="884235"/>
            <a:ext cx="1653512" cy="2816280"/>
            <a:chOff x="5356888" y="762000"/>
            <a:chExt cx="1653512" cy="2816280"/>
          </a:xfrm>
        </p:grpSpPr>
        <p:pic>
          <p:nvPicPr>
            <p:cNvPr id="17" name="Picture 16">
              <a:extLst>
                <a:ext uri="{FF2B5EF4-FFF2-40B4-BE49-F238E27FC236}">
                  <a16:creationId xmlns:a16="http://schemas.microsoft.com/office/drawing/2014/main" id="{09D03E21-671A-F206-550F-AA875451CBEF}"/>
                </a:ext>
              </a:extLst>
            </p:cNvPr>
            <p:cNvPicPr>
              <a:picLocks noChangeAspect="1"/>
            </p:cNvPicPr>
            <p:nvPr/>
          </p:nvPicPr>
          <p:blipFill>
            <a:blip r:embed="rId8"/>
            <a:stretch>
              <a:fillRect/>
            </a:stretch>
          </p:blipFill>
          <p:spPr>
            <a:xfrm>
              <a:off x="5615902" y="762000"/>
              <a:ext cx="1242097" cy="1486244"/>
            </a:xfrm>
            <a:prstGeom prst="rect">
              <a:avLst/>
            </a:prstGeom>
          </p:spPr>
        </p:pic>
        <p:grpSp>
          <p:nvGrpSpPr>
            <p:cNvPr id="10" name="Group 9">
              <a:extLst>
                <a:ext uri="{FF2B5EF4-FFF2-40B4-BE49-F238E27FC236}">
                  <a16:creationId xmlns:a16="http://schemas.microsoft.com/office/drawing/2014/main" id="{D6DD7D64-793B-EF2F-0C90-C64A598731A3}"/>
                </a:ext>
              </a:extLst>
            </p:cNvPr>
            <p:cNvGrpSpPr/>
            <p:nvPr/>
          </p:nvGrpSpPr>
          <p:grpSpPr>
            <a:xfrm>
              <a:off x="5356888" y="1447802"/>
              <a:ext cx="1653512" cy="2130478"/>
              <a:chOff x="5485871" y="1447802"/>
              <a:chExt cx="1653512" cy="2130478"/>
            </a:xfrm>
          </p:grpSpPr>
          <p:sp>
            <p:nvSpPr>
              <p:cNvPr id="6" name="Rectangle 5">
                <a:extLst>
                  <a:ext uri="{FF2B5EF4-FFF2-40B4-BE49-F238E27FC236}">
                    <a16:creationId xmlns:a16="http://schemas.microsoft.com/office/drawing/2014/main" id="{ABA625A1-4C6D-0A49-7F0F-DB635A82D5C3}"/>
                  </a:ext>
                </a:extLst>
              </p:cNvPr>
              <p:cNvSpPr/>
              <p:nvPr/>
            </p:nvSpPr>
            <p:spPr bwMode="auto">
              <a:xfrm>
                <a:off x="5485871" y="1447802"/>
                <a:ext cx="1653512" cy="863952"/>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sz="1600" b="1" dirty="0"/>
                  <a:t>Community feedback </a:t>
                </a:r>
                <a:r>
                  <a:rPr lang="en-US" sz="1600" b="1"/>
                  <a:t>survey online</a:t>
                </a:r>
                <a:endParaRPr lang="en-US" sz="1600" b="1" dirty="0"/>
              </a:p>
            </p:txBody>
          </p:sp>
          <p:cxnSp>
            <p:nvCxnSpPr>
              <p:cNvPr id="8" name="Straight Connector 7">
                <a:extLst>
                  <a:ext uri="{FF2B5EF4-FFF2-40B4-BE49-F238E27FC236}">
                    <a16:creationId xmlns:a16="http://schemas.microsoft.com/office/drawing/2014/main" id="{DE5FBF5E-4714-F872-2001-95923D449BB6}"/>
                  </a:ext>
                </a:extLst>
              </p:cNvPr>
              <p:cNvCxnSpPr>
                <a:cxnSpLocks/>
                <a:endCxn id="6" idx="2"/>
              </p:cNvCxnSpPr>
              <p:nvPr/>
            </p:nvCxnSpPr>
            <p:spPr bwMode="auto">
              <a:xfrm flipH="1" flipV="1">
                <a:off x="6312627" y="2311754"/>
                <a:ext cx="1" cy="126652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cxnSp>
        <p:nvCxnSpPr>
          <p:cNvPr id="21" name="Straight Connector 20">
            <a:extLst>
              <a:ext uri="{FF2B5EF4-FFF2-40B4-BE49-F238E27FC236}">
                <a16:creationId xmlns:a16="http://schemas.microsoft.com/office/drawing/2014/main" id="{5C05602F-E086-6728-E903-71A4FDA5B07C}"/>
              </a:ext>
            </a:extLst>
          </p:cNvPr>
          <p:cNvCxnSpPr>
            <a:cxnSpLocks/>
          </p:cNvCxnSpPr>
          <p:nvPr/>
        </p:nvCxnSpPr>
        <p:spPr bwMode="auto">
          <a:xfrm>
            <a:off x="0" y="3703637"/>
            <a:ext cx="9144000" cy="0"/>
          </a:xfrm>
          <a:prstGeom prst="line">
            <a:avLst/>
          </a:prstGeom>
          <a:solidFill>
            <a:schemeClr val="accent1"/>
          </a:solidFill>
          <a:ln w="28575" cap="flat" cmpd="sng" algn="ctr">
            <a:solidFill>
              <a:srgbClr val="007434"/>
            </a:solidFill>
            <a:prstDash val="solid"/>
            <a:round/>
            <a:headEnd type="none" w="med" len="med"/>
            <a:tailEnd type="none" w="med" len="med"/>
          </a:ln>
          <a:effectLst/>
        </p:spPr>
      </p:cxnSp>
    </p:spTree>
    <p:extLst>
      <p:ext uri="{BB962C8B-B14F-4D97-AF65-F5344CB8AC3E}">
        <p14:creationId xmlns:p14="http://schemas.microsoft.com/office/powerpoint/2010/main" val="258316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B87A0-DC7C-D20D-7375-36D9508DFE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452F23-9EF4-3350-1F3D-CE536D4EE32D}"/>
              </a:ext>
            </a:extLst>
          </p:cNvPr>
          <p:cNvSpPr>
            <a:spLocks noGrp="1"/>
          </p:cNvSpPr>
          <p:nvPr>
            <p:ph type="title"/>
          </p:nvPr>
        </p:nvSpPr>
        <p:spPr/>
        <p:txBody>
          <a:bodyPr/>
          <a:lstStyle/>
          <a:p>
            <a:pPr algn="l"/>
            <a:r>
              <a:rPr lang="en-US" sz="2800" dirty="0"/>
              <a:t>Opportunities for Learning and Input</a:t>
            </a:r>
          </a:p>
        </p:txBody>
      </p:sp>
      <p:sp>
        <p:nvSpPr>
          <p:cNvPr id="6" name="Slide Number Placeholder 3">
            <a:extLst>
              <a:ext uri="{FF2B5EF4-FFF2-40B4-BE49-F238E27FC236}">
                <a16:creationId xmlns:a16="http://schemas.microsoft.com/office/drawing/2014/main" id="{5D9A7E03-BFE4-BB1E-6C94-9A7F4475BBA8}"/>
              </a:ext>
            </a:extLst>
          </p:cNvPr>
          <p:cNvSpPr>
            <a:spLocks noGrp="1"/>
          </p:cNvSpPr>
          <p:nvPr>
            <p:ph type="sldNum" sz="quarter" idx="12"/>
          </p:nvPr>
        </p:nvSpPr>
        <p:spPr>
          <a:xfrm>
            <a:off x="7010400" y="6553200"/>
            <a:ext cx="2133600" cy="304800"/>
          </a:xfrm>
        </p:spPr>
        <p:txBody>
          <a:bodyPr/>
          <a:lstStyle/>
          <a:p>
            <a:pPr>
              <a:defRPr/>
            </a:pPr>
            <a:fld id="{9CC6899E-5337-4D3D-A914-C1463440860A}" type="slidenum">
              <a:rPr lang="en-US" smtClean="0"/>
              <a:pPr>
                <a:defRPr/>
              </a:pPr>
              <a:t>25</a:t>
            </a:fld>
            <a:endParaRPr lang="en-US" dirty="0"/>
          </a:p>
        </p:txBody>
      </p:sp>
      <p:cxnSp>
        <p:nvCxnSpPr>
          <p:cNvPr id="7" name="Straight Connector 6">
            <a:extLst>
              <a:ext uri="{FF2B5EF4-FFF2-40B4-BE49-F238E27FC236}">
                <a16:creationId xmlns:a16="http://schemas.microsoft.com/office/drawing/2014/main" id="{AC6F5D20-185B-8D28-6ED1-039AC3C60CAA}"/>
              </a:ext>
            </a:extLst>
          </p:cNvPr>
          <p:cNvCxnSpPr/>
          <p:nvPr/>
        </p:nvCxnSpPr>
        <p:spPr bwMode="auto">
          <a:xfrm>
            <a:off x="304800" y="1143000"/>
            <a:ext cx="8305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2" name="Content Placeholder 2">
            <a:extLst>
              <a:ext uri="{FF2B5EF4-FFF2-40B4-BE49-F238E27FC236}">
                <a16:creationId xmlns:a16="http://schemas.microsoft.com/office/drawing/2014/main" id="{11E0A3BE-6D73-15F1-9565-58B89BA66C48}"/>
              </a:ext>
            </a:extLst>
          </p:cNvPr>
          <p:cNvSpPr txBox="1">
            <a:spLocks/>
          </p:cNvSpPr>
          <p:nvPr/>
        </p:nvSpPr>
        <p:spPr>
          <a:xfrm>
            <a:off x="381000" y="1342274"/>
            <a:ext cx="8077200" cy="5134725"/>
          </a:xfrm>
          <a:prstGeom prst="rect">
            <a:avLst/>
          </a:prstGeom>
        </p:spPr>
        <p:txBody>
          <a:bodyPr>
            <a:noAutofit/>
          </a:bodyPr>
          <a:lstStyle>
            <a:lvl1pPr marL="342900" indent="-342900" algn="l" rtl="0" eaLnBrk="0" fontAlgn="base" hangingPunct="0">
              <a:spcBef>
                <a:spcPct val="20000"/>
              </a:spcBef>
              <a:spcAft>
                <a:spcPct val="0"/>
              </a:spcAft>
              <a:buChar char="•"/>
              <a:defRPr sz="3200">
                <a:solidFill>
                  <a:srgbClr val="00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00"/>
                </a:solidFill>
                <a:latin typeface="+mn-lt"/>
              </a:defRPr>
            </a:lvl2pPr>
            <a:lvl3pPr marL="1143000" indent="-228600" algn="l" rtl="0" eaLnBrk="0" fontAlgn="base" hangingPunct="0">
              <a:spcBef>
                <a:spcPct val="20000"/>
              </a:spcBef>
              <a:spcAft>
                <a:spcPct val="0"/>
              </a:spcAft>
              <a:buChar char="•"/>
              <a:defRPr sz="2400">
                <a:solidFill>
                  <a:srgbClr val="003300"/>
                </a:solidFill>
                <a:latin typeface="+mn-lt"/>
              </a:defRPr>
            </a:lvl3pPr>
            <a:lvl4pPr marL="1600200" indent="-228600" algn="l" rtl="0" eaLnBrk="0" fontAlgn="base" hangingPunct="0">
              <a:spcBef>
                <a:spcPct val="20000"/>
              </a:spcBef>
              <a:spcAft>
                <a:spcPct val="0"/>
              </a:spcAft>
              <a:buChar char="–"/>
              <a:defRPr sz="2000">
                <a:solidFill>
                  <a:srgbClr val="003300"/>
                </a:solidFill>
                <a:latin typeface="+mn-lt"/>
              </a:defRPr>
            </a:lvl4pPr>
            <a:lvl5pPr marL="2057400" indent="-228600" algn="l" rtl="0" eaLnBrk="0" fontAlgn="base" hangingPunct="0">
              <a:spcBef>
                <a:spcPct val="20000"/>
              </a:spcBef>
              <a:spcAft>
                <a:spcPct val="0"/>
              </a:spcAft>
              <a:buChar char="»"/>
              <a:defRPr sz="2000">
                <a:solidFill>
                  <a:srgbClr val="003300"/>
                </a:solidFill>
                <a:latin typeface="+mn-lt"/>
              </a:defRPr>
            </a:lvl5pPr>
            <a:lvl6pPr marL="2514600" indent="-228600" algn="l" rtl="0" fontAlgn="base">
              <a:spcBef>
                <a:spcPct val="20000"/>
              </a:spcBef>
              <a:spcAft>
                <a:spcPct val="0"/>
              </a:spcAft>
              <a:buChar char="»"/>
              <a:defRPr sz="2000">
                <a:solidFill>
                  <a:srgbClr val="003300"/>
                </a:solidFill>
                <a:latin typeface="+mn-lt"/>
              </a:defRPr>
            </a:lvl6pPr>
            <a:lvl7pPr marL="2971800" indent="-228600" algn="l" rtl="0" fontAlgn="base">
              <a:spcBef>
                <a:spcPct val="20000"/>
              </a:spcBef>
              <a:spcAft>
                <a:spcPct val="0"/>
              </a:spcAft>
              <a:buChar char="»"/>
              <a:defRPr sz="2000">
                <a:solidFill>
                  <a:srgbClr val="003300"/>
                </a:solidFill>
                <a:latin typeface="+mn-lt"/>
              </a:defRPr>
            </a:lvl7pPr>
            <a:lvl8pPr marL="3429000" indent="-228600" algn="l" rtl="0" fontAlgn="base">
              <a:spcBef>
                <a:spcPct val="20000"/>
              </a:spcBef>
              <a:spcAft>
                <a:spcPct val="0"/>
              </a:spcAft>
              <a:buChar char="»"/>
              <a:defRPr sz="2000">
                <a:solidFill>
                  <a:srgbClr val="003300"/>
                </a:solidFill>
                <a:latin typeface="+mn-lt"/>
              </a:defRPr>
            </a:lvl8pPr>
            <a:lvl9pPr marL="3886200" indent="-228600" algn="l" rtl="0" fontAlgn="base">
              <a:spcBef>
                <a:spcPct val="20000"/>
              </a:spcBef>
              <a:spcAft>
                <a:spcPct val="0"/>
              </a:spcAft>
              <a:buChar char="»"/>
              <a:defRPr sz="2000">
                <a:solidFill>
                  <a:srgbClr val="003300"/>
                </a:solidFill>
                <a:latin typeface="+mn-lt"/>
              </a:defRPr>
            </a:lvl9pPr>
          </a:lstStyle>
          <a:p>
            <a:pPr>
              <a:buFont typeface="Arial" panose="020B0604020202020204" pitchFamily="34" charset="0"/>
              <a:buChar char="•"/>
            </a:pPr>
            <a:r>
              <a:rPr lang="en-US" sz="2400" dirty="0"/>
              <a:t>Tuition info online: </a:t>
            </a:r>
            <a:r>
              <a:rPr lang="en-US" sz="2400" u="sng" dirty="0">
                <a:hlinkClick r:id="rId3"/>
              </a:rPr>
              <a:t>https://vpfa.uoregon.edu/tuition</a:t>
            </a:r>
            <a:endParaRPr lang="en-US" sz="2400" u="sng" dirty="0"/>
          </a:p>
          <a:p>
            <a:pPr>
              <a:buFont typeface="Arial" panose="020B0604020202020204" pitchFamily="34" charset="0"/>
              <a:buChar char="•"/>
            </a:pPr>
            <a:endParaRPr lang="en-US" sz="1200" dirty="0"/>
          </a:p>
          <a:p>
            <a:pPr>
              <a:buFont typeface="Arial" panose="020B0604020202020204" pitchFamily="34" charset="0"/>
              <a:buChar char="•"/>
            </a:pPr>
            <a:r>
              <a:rPr lang="en-US" sz="2400" dirty="0"/>
              <a:t>Input to TFAB during meetings (all open to the public): </a:t>
            </a:r>
            <a:r>
              <a:rPr lang="en-US" sz="2400" u="sng" dirty="0">
                <a:hlinkClick r:id="rId4"/>
              </a:rPr>
              <a:t>https://vpfa.uoregon.edu/tuition/tfab-schedule</a:t>
            </a:r>
            <a:r>
              <a:rPr lang="en-US" sz="2400" u="sng" dirty="0"/>
              <a:t> </a:t>
            </a:r>
          </a:p>
          <a:p>
            <a:pPr>
              <a:buFont typeface="Arial" panose="020B0604020202020204" pitchFamily="34" charset="0"/>
              <a:buChar char="•"/>
            </a:pPr>
            <a:endParaRPr lang="en-US" sz="1200" dirty="0"/>
          </a:p>
          <a:p>
            <a:pPr>
              <a:buFont typeface="Arial" panose="020B0604020202020204" pitchFamily="34" charset="0"/>
              <a:buChar char="•"/>
            </a:pPr>
            <a:r>
              <a:rPr lang="en-US" sz="2400" dirty="0"/>
              <a:t>Input to ASUO</a:t>
            </a:r>
          </a:p>
          <a:p>
            <a:pPr marL="0" indent="0">
              <a:buNone/>
            </a:pPr>
            <a:endParaRPr lang="en-US" sz="1200" dirty="0"/>
          </a:p>
          <a:p>
            <a:pPr>
              <a:buFont typeface="Arial" panose="020B0604020202020204" pitchFamily="34" charset="0"/>
              <a:buChar char="•"/>
            </a:pPr>
            <a:r>
              <a:rPr lang="en-US" sz="2400" dirty="0"/>
              <a:t>Community survey input to the President following release of TFAB recommendations </a:t>
            </a:r>
            <a:r>
              <a:rPr lang="en-US" sz="2400"/>
              <a:t>in mid-February</a:t>
            </a:r>
            <a:endParaRPr lang="en-US" sz="2400" dirty="0"/>
          </a:p>
          <a:p>
            <a:pPr marL="0" indent="0">
              <a:buNone/>
            </a:pPr>
            <a:endParaRPr lang="en-US" sz="1200" dirty="0"/>
          </a:p>
          <a:p>
            <a:pPr>
              <a:buFont typeface="Arial" panose="020B0604020202020204" pitchFamily="34" charset="0"/>
              <a:buChar char="•"/>
            </a:pPr>
            <a:r>
              <a:rPr lang="en-US" sz="2400" dirty="0"/>
              <a:t>Input on tuition recommendations directly to President Karl Scholz at his tuition forum on February 19</a:t>
            </a:r>
            <a:r>
              <a:rPr lang="en-US" sz="2400" baseline="30000" dirty="0"/>
              <a:t>th</a:t>
            </a:r>
            <a:endParaRPr lang="en-US" sz="1200" dirty="0"/>
          </a:p>
          <a:p>
            <a:pPr marL="0" indent="0">
              <a:buNone/>
            </a:pPr>
            <a:endParaRPr lang="en-US" sz="1200" dirty="0"/>
          </a:p>
          <a:p>
            <a:pPr>
              <a:buFont typeface="Arial" panose="020B0604020202020204" pitchFamily="34" charset="0"/>
              <a:buChar char="•"/>
            </a:pPr>
            <a:r>
              <a:rPr lang="en-US" sz="2400" dirty="0"/>
              <a:t>Get involved: </a:t>
            </a:r>
            <a:r>
              <a:rPr lang="en-US" sz="2400" dirty="0">
                <a:hlinkClick r:id="rId5"/>
              </a:rPr>
              <a:t>https://gcr.uoregon.edu/advocacy</a:t>
            </a:r>
            <a:r>
              <a:rPr lang="en-US" sz="2400" dirty="0"/>
              <a:t> </a:t>
            </a:r>
          </a:p>
        </p:txBody>
      </p:sp>
    </p:spTree>
    <p:extLst>
      <p:ext uri="{BB962C8B-B14F-4D97-AF65-F5344CB8AC3E}">
        <p14:creationId xmlns:p14="http://schemas.microsoft.com/office/powerpoint/2010/main" val="358150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83920-9732-CEA8-437B-DE6D1B3BE37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FCA7D1B-8F92-33BE-16CB-D37E8A81E9C2}"/>
              </a:ext>
            </a:extLst>
          </p:cNvPr>
          <p:cNvSpPr txBox="1">
            <a:spLocks/>
          </p:cNvSpPr>
          <p:nvPr/>
        </p:nvSpPr>
        <p:spPr bwMode="auto">
          <a:xfrm>
            <a:off x="548054" y="304800"/>
            <a:ext cx="8824546" cy="758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a:r>
              <a:rPr lang="en-US" sz="4000" dirty="0"/>
              <a:t>Agenda</a:t>
            </a:r>
            <a:endParaRPr lang="en-US" sz="4000" kern="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A78DA0E7-8E5D-CC1C-2337-36A544ECB806}"/>
              </a:ext>
            </a:extLst>
          </p:cNvPr>
          <p:cNvSpPr>
            <a:spLocks noGrp="1"/>
          </p:cNvSpPr>
          <p:nvPr>
            <p:ph idx="1"/>
          </p:nvPr>
        </p:nvSpPr>
        <p:spPr>
          <a:xfrm>
            <a:off x="1524000" y="1417637"/>
            <a:ext cx="8305800" cy="4983163"/>
          </a:xfrm>
        </p:spPr>
        <p:txBody>
          <a:bodyPr/>
          <a:lstStyle/>
          <a:p>
            <a:pPr>
              <a:spcBef>
                <a:spcPts val="0"/>
              </a:spcBef>
            </a:pPr>
            <a:r>
              <a:rPr lang="en-US" sz="2400" dirty="0"/>
              <a:t>UO Budget</a:t>
            </a:r>
          </a:p>
          <a:p>
            <a:pPr>
              <a:spcBef>
                <a:spcPts val="0"/>
              </a:spcBef>
            </a:pPr>
            <a:endParaRPr lang="en-US" sz="2400" dirty="0"/>
          </a:p>
          <a:p>
            <a:pPr>
              <a:spcBef>
                <a:spcPts val="0"/>
              </a:spcBef>
            </a:pPr>
            <a:r>
              <a:rPr lang="en-US" sz="2400" dirty="0"/>
              <a:t>State Appropriation </a:t>
            </a:r>
          </a:p>
          <a:p>
            <a:pPr>
              <a:spcBef>
                <a:spcPts val="0"/>
              </a:spcBef>
            </a:pPr>
            <a:endParaRPr lang="en-US" sz="2400" dirty="0"/>
          </a:p>
          <a:p>
            <a:pPr>
              <a:spcBef>
                <a:spcPts val="0"/>
              </a:spcBef>
            </a:pPr>
            <a:r>
              <a:rPr lang="en-US" sz="2400" dirty="0"/>
              <a:t>Cost Drivers</a:t>
            </a:r>
          </a:p>
          <a:p>
            <a:pPr>
              <a:spcBef>
                <a:spcPts val="0"/>
              </a:spcBef>
            </a:pPr>
            <a:endParaRPr lang="en-US" sz="2400" dirty="0">
              <a:cs typeface="Arial"/>
            </a:endParaRPr>
          </a:p>
          <a:p>
            <a:pPr>
              <a:spcBef>
                <a:spcPts val="0"/>
              </a:spcBef>
            </a:pPr>
            <a:r>
              <a:rPr lang="en-US" sz="2400" dirty="0">
                <a:cs typeface="Arial"/>
              </a:rPr>
              <a:t>Guaranteed Tuition Program </a:t>
            </a:r>
          </a:p>
          <a:p>
            <a:pPr>
              <a:spcBef>
                <a:spcPts val="0"/>
              </a:spcBef>
            </a:pPr>
            <a:endParaRPr lang="en-US" sz="2400" dirty="0">
              <a:cs typeface="Arial"/>
            </a:endParaRPr>
          </a:p>
          <a:p>
            <a:pPr>
              <a:spcBef>
                <a:spcPts val="0"/>
              </a:spcBef>
            </a:pPr>
            <a:r>
              <a:rPr lang="en-US" sz="2400" dirty="0">
                <a:cs typeface="Arial"/>
              </a:rPr>
              <a:t>Info and Input on Tuition</a:t>
            </a:r>
          </a:p>
          <a:p>
            <a:pPr>
              <a:spcBef>
                <a:spcPts val="0"/>
              </a:spcBef>
            </a:pPr>
            <a:endParaRPr lang="en-US" sz="2400" dirty="0">
              <a:cs typeface="Arial"/>
            </a:endParaRPr>
          </a:p>
          <a:p>
            <a:pPr>
              <a:spcBef>
                <a:spcPts val="0"/>
              </a:spcBef>
            </a:pPr>
            <a:r>
              <a:rPr lang="en-US" sz="2400" dirty="0">
                <a:cs typeface="Arial"/>
              </a:rPr>
              <a:t>Small Group Discussion</a:t>
            </a:r>
            <a:endParaRPr lang="en-US" sz="3600" dirty="0">
              <a:cs typeface="Arial"/>
            </a:endParaRPr>
          </a:p>
          <a:p>
            <a:pPr lvl="1">
              <a:spcBef>
                <a:spcPts val="0"/>
              </a:spcBef>
              <a:spcAft>
                <a:spcPts val="600"/>
              </a:spcAft>
            </a:pPr>
            <a:endParaRPr lang="en-US" sz="4000" dirty="0">
              <a:cs typeface="Arial"/>
            </a:endParaRPr>
          </a:p>
        </p:txBody>
      </p:sp>
      <p:sp>
        <p:nvSpPr>
          <p:cNvPr id="2" name="Arrow: Right 1">
            <a:extLst>
              <a:ext uri="{FF2B5EF4-FFF2-40B4-BE49-F238E27FC236}">
                <a16:creationId xmlns:a16="http://schemas.microsoft.com/office/drawing/2014/main" id="{F9B832A1-E9E0-7853-E1C7-72F42D3869B2}"/>
              </a:ext>
            </a:extLst>
          </p:cNvPr>
          <p:cNvSpPr/>
          <p:nvPr/>
        </p:nvSpPr>
        <p:spPr bwMode="auto">
          <a:xfrm>
            <a:off x="762000" y="5086350"/>
            <a:ext cx="533400" cy="457200"/>
          </a:xfrm>
          <a:prstGeom prst="rightArrow">
            <a:avLst/>
          </a:prstGeom>
          <a:solidFill>
            <a:srgbClr val="00743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4095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48054" y="304800"/>
            <a:ext cx="8824546" cy="7584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b="1">
                <a:solidFill>
                  <a:srgbClr val="003300"/>
                </a:solidFill>
                <a:latin typeface="+mj-lt"/>
                <a:ea typeface="+mj-ea"/>
                <a:cs typeface="+mj-cs"/>
              </a:defRPr>
            </a:lvl1pPr>
            <a:lvl2pPr algn="ctr" rtl="0" eaLnBrk="0" fontAlgn="base" hangingPunct="0">
              <a:spcBef>
                <a:spcPct val="0"/>
              </a:spcBef>
              <a:spcAft>
                <a:spcPct val="0"/>
              </a:spcAft>
              <a:defRPr sz="4400" b="1">
                <a:solidFill>
                  <a:srgbClr val="003300"/>
                </a:solidFill>
                <a:latin typeface="Arial" charset="0"/>
              </a:defRPr>
            </a:lvl2pPr>
            <a:lvl3pPr algn="ctr" rtl="0" eaLnBrk="0" fontAlgn="base" hangingPunct="0">
              <a:spcBef>
                <a:spcPct val="0"/>
              </a:spcBef>
              <a:spcAft>
                <a:spcPct val="0"/>
              </a:spcAft>
              <a:defRPr sz="4400" b="1">
                <a:solidFill>
                  <a:srgbClr val="003300"/>
                </a:solidFill>
                <a:latin typeface="Arial" charset="0"/>
              </a:defRPr>
            </a:lvl3pPr>
            <a:lvl4pPr algn="ctr" rtl="0" eaLnBrk="0" fontAlgn="base" hangingPunct="0">
              <a:spcBef>
                <a:spcPct val="0"/>
              </a:spcBef>
              <a:spcAft>
                <a:spcPct val="0"/>
              </a:spcAft>
              <a:defRPr sz="4400" b="1">
                <a:solidFill>
                  <a:srgbClr val="003300"/>
                </a:solidFill>
                <a:latin typeface="Arial" charset="0"/>
              </a:defRPr>
            </a:lvl4pPr>
            <a:lvl5pPr algn="ctr" rtl="0" eaLnBrk="0" fontAlgn="base" hangingPunct="0">
              <a:spcBef>
                <a:spcPct val="0"/>
              </a:spcBef>
              <a:spcAft>
                <a:spcPct val="0"/>
              </a:spcAft>
              <a:defRPr sz="4400" b="1">
                <a:solidFill>
                  <a:srgbClr val="003300"/>
                </a:solidFill>
                <a:latin typeface="Arial" charset="0"/>
              </a:defRPr>
            </a:lvl5pPr>
            <a:lvl6pPr marL="457200" algn="ctr" rtl="0" fontAlgn="base">
              <a:spcBef>
                <a:spcPct val="0"/>
              </a:spcBef>
              <a:spcAft>
                <a:spcPct val="0"/>
              </a:spcAft>
              <a:defRPr sz="4400" b="1">
                <a:solidFill>
                  <a:srgbClr val="003300"/>
                </a:solidFill>
                <a:latin typeface="Arial" charset="0"/>
              </a:defRPr>
            </a:lvl6pPr>
            <a:lvl7pPr marL="914400" algn="ctr" rtl="0" fontAlgn="base">
              <a:spcBef>
                <a:spcPct val="0"/>
              </a:spcBef>
              <a:spcAft>
                <a:spcPct val="0"/>
              </a:spcAft>
              <a:defRPr sz="4400" b="1">
                <a:solidFill>
                  <a:srgbClr val="003300"/>
                </a:solidFill>
                <a:latin typeface="Arial" charset="0"/>
              </a:defRPr>
            </a:lvl7pPr>
            <a:lvl8pPr marL="1371600" algn="ctr" rtl="0" fontAlgn="base">
              <a:spcBef>
                <a:spcPct val="0"/>
              </a:spcBef>
              <a:spcAft>
                <a:spcPct val="0"/>
              </a:spcAft>
              <a:defRPr sz="4400" b="1">
                <a:solidFill>
                  <a:srgbClr val="003300"/>
                </a:solidFill>
                <a:latin typeface="Arial" charset="0"/>
              </a:defRPr>
            </a:lvl8pPr>
            <a:lvl9pPr marL="1828800" algn="ctr" rtl="0" fontAlgn="base">
              <a:spcBef>
                <a:spcPct val="0"/>
              </a:spcBef>
              <a:spcAft>
                <a:spcPct val="0"/>
              </a:spcAft>
              <a:defRPr sz="4400" b="1">
                <a:solidFill>
                  <a:srgbClr val="003300"/>
                </a:solidFill>
                <a:latin typeface="Arial" charset="0"/>
              </a:defRPr>
            </a:lvl9pPr>
          </a:lstStyle>
          <a:p>
            <a:pPr algn="l"/>
            <a:r>
              <a:rPr lang="en-US" sz="4000" dirty="0"/>
              <a:t>Agenda</a:t>
            </a:r>
            <a:endParaRPr lang="en-US" sz="4000" kern="0"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524000" y="1417637"/>
            <a:ext cx="8305800" cy="4983163"/>
          </a:xfrm>
        </p:spPr>
        <p:txBody>
          <a:bodyPr/>
          <a:lstStyle/>
          <a:p>
            <a:pPr>
              <a:spcBef>
                <a:spcPts val="0"/>
              </a:spcBef>
            </a:pPr>
            <a:r>
              <a:rPr lang="en-US" sz="2400" dirty="0"/>
              <a:t>UO Budget</a:t>
            </a:r>
          </a:p>
          <a:p>
            <a:pPr>
              <a:spcBef>
                <a:spcPts val="0"/>
              </a:spcBef>
            </a:pPr>
            <a:endParaRPr lang="en-US" sz="2400" dirty="0"/>
          </a:p>
          <a:p>
            <a:pPr>
              <a:spcBef>
                <a:spcPts val="0"/>
              </a:spcBef>
            </a:pPr>
            <a:r>
              <a:rPr lang="en-US" sz="2400" dirty="0"/>
              <a:t>State Appropriation </a:t>
            </a:r>
          </a:p>
          <a:p>
            <a:pPr>
              <a:spcBef>
                <a:spcPts val="0"/>
              </a:spcBef>
            </a:pPr>
            <a:endParaRPr lang="en-US" sz="2400" dirty="0"/>
          </a:p>
          <a:p>
            <a:pPr>
              <a:spcBef>
                <a:spcPts val="0"/>
              </a:spcBef>
            </a:pPr>
            <a:r>
              <a:rPr lang="en-US" sz="2400" dirty="0"/>
              <a:t>Cost Drivers</a:t>
            </a:r>
          </a:p>
          <a:p>
            <a:pPr>
              <a:spcBef>
                <a:spcPts val="0"/>
              </a:spcBef>
            </a:pPr>
            <a:endParaRPr lang="en-US" sz="2400" dirty="0">
              <a:cs typeface="Arial"/>
            </a:endParaRPr>
          </a:p>
          <a:p>
            <a:pPr>
              <a:spcBef>
                <a:spcPts val="0"/>
              </a:spcBef>
            </a:pPr>
            <a:r>
              <a:rPr lang="en-US" sz="2400" dirty="0">
                <a:cs typeface="Arial"/>
              </a:rPr>
              <a:t>Guaranteed Tuition Program </a:t>
            </a:r>
          </a:p>
          <a:p>
            <a:pPr>
              <a:spcBef>
                <a:spcPts val="0"/>
              </a:spcBef>
            </a:pPr>
            <a:endParaRPr lang="en-US" sz="2400" dirty="0">
              <a:cs typeface="Arial"/>
            </a:endParaRPr>
          </a:p>
          <a:p>
            <a:pPr>
              <a:spcBef>
                <a:spcPts val="0"/>
              </a:spcBef>
            </a:pPr>
            <a:r>
              <a:rPr lang="en-US" sz="2400" dirty="0">
                <a:cs typeface="Arial"/>
              </a:rPr>
              <a:t>Info and Input on Tuition</a:t>
            </a:r>
          </a:p>
          <a:p>
            <a:pPr>
              <a:spcBef>
                <a:spcPts val="0"/>
              </a:spcBef>
            </a:pPr>
            <a:endParaRPr lang="en-US" sz="2400" dirty="0">
              <a:cs typeface="Arial"/>
            </a:endParaRPr>
          </a:p>
          <a:p>
            <a:pPr>
              <a:spcBef>
                <a:spcPts val="0"/>
              </a:spcBef>
            </a:pPr>
            <a:r>
              <a:rPr lang="en-US" sz="2400" dirty="0">
                <a:cs typeface="Arial"/>
              </a:rPr>
              <a:t>Small Group Discussion </a:t>
            </a:r>
          </a:p>
          <a:p>
            <a:pPr lvl="1">
              <a:spcBef>
                <a:spcPts val="0"/>
              </a:spcBef>
              <a:spcAft>
                <a:spcPts val="600"/>
              </a:spcAft>
            </a:pPr>
            <a:endParaRPr lang="en-US" sz="3600" dirty="0">
              <a:cs typeface="Arial"/>
            </a:endParaRPr>
          </a:p>
          <a:p>
            <a:pPr lvl="1">
              <a:spcBef>
                <a:spcPts val="0"/>
              </a:spcBef>
              <a:spcAft>
                <a:spcPts val="600"/>
              </a:spcAft>
            </a:pPr>
            <a:endParaRPr lang="en-US" sz="4000" dirty="0">
              <a:cs typeface="Arial"/>
            </a:endParaRPr>
          </a:p>
        </p:txBody>
      </p:sp>
    </p:spTree>
    <p:extLst>
      <p:ext uri="{BB962C8B-B14F-4D97-AF65-F5344CB8AC3E}">
        <p14:creationId xmlns:p14="http://schemas.microsoft.com/office/powerpoint/2010/main" val="323916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143000" y="423658"/>
            <a:ext cx="7010400" cy="811720"/>
          </a:xfrm>
        </p:spPr>
        <p:txBody>
          <a:bodyPr/>
          <a:lstStyle/>
          <a:p>
            <a:pPr algn="l" eaLnBrk="1" hangingPunct="1"/>
            <a:r>
              <a:rPr lang="en-US" altLang="en-US" sz="3600" b="1" kern="0" dirty="0">
                <a:solidFill>
                  <a:srgbClr val="003300"/>
                </a:solidFill>
                <a:latin typeface="+mn-lt"/>
                <a:cs typeface="Arial" panose="020B0604020202020204" pitchFamily="34" charset="0"/>
              </a:rPr>
              <a:t>UO Budget Structure</a:t>
            </a:r>
          </a:p>
        </p:txBody>
      </p:sp>
      <p:sp>
        <p:nvSpPr>
          <p:cNvPr id="8" name="Rectangle 7"/>
          <p:cNvSpPr/>
          <p:nvPr/>
        </p:nvSpPr>
        <p:spPr>
          <a:xfrm>
            <a:off x="1981200" y="3283740"/>
            <a:ext cx="2362200" cy="2667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2130650" y="312603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School &amp; College Budgets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2135413" y="1384543"/>
            <a:ext cx="1510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u="sng" dirty="0">
                <a:latin typeface="Arial" panose="020B0604020202020204" pitchFamily="34" charset="0"/>
                <a:cs typeface="Arial" panose="020B0604020202020204" pitchFamily="34" charset="0"/>
              </a:rPr>
              <a:t>E&amp;G Funds</a:t>
            </a:r>
          </a:p>
        </p:txBody>
      </p:sp>
      <p:sp>
        <p:nvSpPr>
          <p:cNvPr id="11" name="TextBox 10"/>
          <p:cNvSpPr txBox="1">
            <a:spLocks noChangeArrowheads="1"/>
          </p:cNvSpPr>
          <p:nvPr/>
        </p:nvSpPr>
        <p:spPr bwMode="auto">
          <a:xfrm>
            <a:off x="5029200" y="1371600"/>
            <a:ext cx="16081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u="sng" dirty="0">
                <a:latin typeface="Arial" panose="020B0604020202020204" pitchFamily="34" charset="0"/>
                <a:cs typeface="Arial" panose="020B0604020202020204" pitchFamily="34" charset="0"/>
              </a:rPr>
              <a:t>Other Funds</a:t>
            </a:r>
          </a:p>
        </p:txBody>
      </p:sp>
      <p:sp>
        <p:nvSpPr>
          <p:cNvPr id="12" name="Rectangle 11"/>
          <p:cNvSpPr/>
          <p:nvPr/>
        </p:nvSpPr>
        <p:spPr>
          <a:xfrm>
            <a:off x="2130650" y="396423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Central Admin</a:t>
            </a:r>
          </a:p>
          <a:p>
            <a:pPr algn="ctr">
              <a:defRPr/>
            </a:pPr>
            <a:r>
              <a:rPr lang="en-US" sz="1400" dirty="0">
                <a:solidFill>
                  <a:schemeClr val="tx1"/>
                </a:solidFill>
                <a:latin typeface="Arial" panose="020B0604020202020204" pitchFamily="34" charset="0"/>
                <a:cs typeface="Arial" panose="020B0604020202020204" pitchFamily="34" charset="0"/>
              </a:rPr>
              <a:t>Budgets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130650" y="480243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Institutional Expenses</a:t>
            </a:r>
          </a:p>
          <a:p>
            <a:pPr algn="ctr">
              <a:defRPr/>
            </a:pPr>
            <a:r>
              <a:rPr lang="en-US" sz="1400" dirty="0">
                <a:solidFill>
                  <a:schemeClr val="tx1"/>
                </a:solidFill>
                <a:latin typeface="Arial" panose="020B0604020202020204" pitchFamily="34" charset="0"/>
                <a:cs typeface="Arial" panose="020B0604020202020204" pitchFamily="34" charset="0"/>
              </a:rPr>
              <a:t>(Debt, assessments, utilities, leases)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4" name="TextBox 13"/>
          <p:cNvSpPr txBox="1">
            <a:spLocks noChangeArrowheads="1"/>
          </p:cNvSpPr>
          <p:nvPr/>
        </p:nvSpPr>
        <p:spPr bwMode="auto">
          <a:xfrm>
            <a:off x="1902050" y="1786483"/>
            <a:ext cx="28985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eaLnBrk="1" hangingPunct="1">
              <a:buFont typeface="Arial" charset="0"/>
              <a:buChar char="•"/>
            </a:pPr>
            <a:r>
              <a:rPr lang="en-US" altLang="en-US" sz="1400" i="1" dirty="0">
                <a:latin typeface="Arial" panose="020B0604020202020204" pitchFamily="34" charset="0"/>
                <a:cs typeface="Arial" panose="020B0604020202020204" pitchFamily="34" charset="0"/>
              </a:rPr>
              <a:t>Tuition revenue</a:t>
            </a:r>
          </a:p>
          <a:p>
            <a:pPr algn="l" eaLnBrk="1" hangingPunct="1">
              <a:buFont typeface="Arial" charset="0"/>
              <a:buChar char="•"/>
            </a:pPr>
            <a:r>
              <a:rPr lang="en-US" altLang="en-US" sz="1400" i="1" dirty="0">
                <a:latin typeface="Arial" panose="020B0604020202020204" pitchFamily="34" charset="0"/>
                <a:cs typeface="Arial" panose="020B0604020202020204" pitchFamily="34" charset="0"/>
              </a:rPr>
              <a:t>State Appropriation</a:t>
            </a:r>
          </a:p>
          <a:p>
            <a:pPr algn="l" eaLnBrk="1" hangingPunct="1">
              <a:buFont typeface="Arial" charset="0"/>
              <a:buChar char="•"/>
            </a:pPr>
            <a:r>
              <a:rPr lang="en-US" altLang="en-US" sz="1400" i="1" dirty="0">
                <a:latin typeface="Arial" panose="020B0604020202020204" pitchFamily="34" charset="0"/>
                <a:cs typeface="Arial" panose="020B0604020202020204" pitchFamily="34" charset="0"/>
              </a:rPr>
              <a:t>F&amp;A Return</a:t>
            </a:r>
          </a:p>
          <a:p>
            <a:pPr algn="l" eaLnBrk="1" hangingPunct="1">
              <a:buFont typeface="Arial" charset="0"/>
              <a:buChar char="•"/>
            </a:pPr>
            <a:r>
              <a:rPr lang="en-US" altLang="en-US" sz="1400" i="1" dirty="0">
                <a:latin typeface="Arial" panose="020B0604020202020204" pitchFamily="34" charset="0"/>
                <a:cs typeface="Arial" panose="020B0604020202020204" pitchFamily="34" charset="0"/>
              </a:rPr>
              <a:t>Overhead revenue</a:t>
            </a:r>
          </a:p>
          <a:p>
            <a:pPr algn="l" eaLnBrk="1" hangingPunct="1">
              <a:buFont typeface="Arial" charset="0"/>
              <a:buChar char="•"/>
            </a:pPr>
            <a:r>
              <a:rPr lang="en-US" altLang="en-US" sz="1400" i="1" dirty="0">
                <a:latin typeface="Arial" panose="020B0604020202020204" pitchFamily="34" charset="0"/>
                <a:cs typeface="Arial" panose="020B0604020202020204" pitchFamily="34" charset="0"/>
              </a:rPr>
              <a:t>Fee revenue, interest earnings</a:t>
            </a:r>
          </a:p>
        </p:txBody>
      </p:sp>
      <p:sp>
        <p:nvSpPr>
          <p:cNvPr id="15" name="TextBox 14"/>
          <p:cNvSpPr txBox="1">
            <a:spLocks noChangeArrowheads="1"/>
          </p:cNvSpPr>
          <p:nvPr/>
        </p:nvSpPr>
        <p:spPr bwMode="auto">
          <a:xfrm>
            <a:off x="4876800" y="1784653"/>
            <a:ext cx="307007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eaLnBrk="1" hangingPunct="1">
              <a:buFont typeface="Arial" charset="0"/>
              <a:buChar char="•"/>
            </a:pPr>
            <a:r>
              <a:rPr lang="en-US" altLang="en-US" sz="1400" i="1" dirty="0">
                <a:latin typeface="Arial" panose="020B0604020202020204" pitchFamily="34" charset="0"/>
                <a:cs typeface="Arial" panose="020B0604020202020204" pitchFamily="34" charset="0"/>
              </a:rPr>
              <a:t>Grants and Contracts revenue</a:t>
            </a:r>
          </a:p>
          <a:p>
            <a:pPr algn="l" eaLnBrk="1" hangingPunct="1">
              <a:buFont typeface="Arial" charset="0"/>
              <a:buChar char="•"/>
            </a:pPr>
            <a:r>
              <a:rPr lang="en-US" altLang="en-US" sz="1400" i="1" dirty="0">
                <a:latin typeface="Arial" panose="020B0604020202020204" pitchFamily="34" charset="0"/>
                <a:cs typeface="Arial" panose="020B0604020202020204" pitchFamily="34" charset="0"/>
              </a:rPr>
              <a:t>Auxiliary Revenue</a:t>
            </a:r>
          </a:p>
          <a:p>
            <a:pPr algn="l" eaLnBrk="1" hangingPunct="1">
              <a:buFont typeface="Arial" charset="0"/>
              <a:buChar char="•"/>
            </a:pPr>
            <a:r>
              <a:rPr lang="en-US" altLang="en-US" sz="1400" i="1" dirty="0">
                <a:latin typeface="Arial" panose="020B0604020202020204" pitchFamily="34" charset="0"/>
                <a:cs typeface="Arial" panose="020B0604020202020204" pitchFamily="34" charset="0"/>
              </a:rPr>
              <a:t>Service Center Revenue</a:t>
            </a:r>
          </a:p>
          <a:p>
            <a:pPr algn="l" eaLnBrk="1" hangingPunct="1">
              <a:buFont typeface="Arial" charset="0"/>
              <a:buChar char="•"/>
            </a:pPr>
            <a:r>
              <a:rPr lang="en-US" altLang="en-US" sz="1400" i="1" dirty="0">
                <a:latin typeface="Arial" panose="020B0604020202020204" pitchFamily="34" charset="0"/>
                <a:cs typeface="Arial" panose="020B0604020202020204" pitchFamily="34" charset="0"/>
              </a:rPr>
              <a:t>Designated Operations Revenue</a:t>
            </a:r>
          </a:p>
          <a:p>
            <a:pPr algn="l" eaLnBrk="1" hangingPunct="1">
              <a:buFont typeface="Arial" charset="0"/>
              <a:buChar char="•"/>
            </a:pPr>
            <a:r>
              <a:rPr lang="en-US" altLang="en-US" sz="1400" i="1" dirty="0">
                <a:latin typeface="Arial" panose="020B0604020202020204" pitchFamily="34" charset="0"/>
                <a:cs typeface="Arial" panose="020B0604020202020204" pitchFamily="34" charset="0"/>
              </a:rPr>
              <a:t>Restricted gifts</a:t>
            </a:r>
          </a:p>
        </p:txBody>
      </p:sp>
      <p:sp>
        <p:nvSpPr>
          <p:cNvPr id="17" name="Rectangle 16"/>
          <p:cNvSpPr/>
          <p:nvPr/>
        </p:nvSpPr>
        <p:spPr>
          <a:xfrm>
            <a:off x="5105400" y="312420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Grants &amp; Contracts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5105400" y="396240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Plant Funds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5105400" y="480060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200" dirty="0">
                <a:solidFill>
                  <a:schemeClr val="tx1"/>
                </a:solidFill>
                <a:latin typeface="Arial" panose="020B0604020202020204" pitchFamily="34" charset="0"/>
                <a:cs typeface="Arial" panose="020B0604020202020204" pitchFamily="34" charset="0"/>
              </a:rPr>
              <a:t>Auxiliary, Service Centers, and Designated Ops Funds</a:t>
            </a:r>
          </a:p>
          <a:p>
            <a:pPr algn="ctr">
              <a:defRPr/>
            </a:pPr>
            <a:endParaRPr lang="en-US"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5105400" y="556260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cs typeface="Arial" panose="020B0604020202020204" pitchFamily="34" charset="0"/>
            </a:endParaRPr>
          </a:p>
          <a:p>
            <a:pPr algn="ctr">
              <a:defRPr/>
            </a:pPr>
            <a:r>
              <a:rPr lang="en-US" sz="1400" dirty="0">
                <a:solidFill>
                  <a:schemeClr val="tx1"/>
                </a:solidFill>
                <a:latin typeface="Arial" panose="020B0604020202020204" pitchFamily="34" charset="0"/>
                <a:cs typeface="Arial" panose="020B0604020202020204" pitchFamily="34" charset="0"/>
              </a:rPr>
              <a:t>Restricted Gifts</a:t>
            </a:r>
          </a:p>
          <a:p>
            <a:pPr algn="ctr">
              <a:defRPr/>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70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FD2F893-8375-A737-88F5-A4B8EB5DE7FC}"/>
              </a:ext>
            </a:extLst>
          </p:cNvPr>
          <p:cNvGraphicFramePr>
            <a:graphicFrameLocks/>
          </p:cNvGraphicFramePr>
          <p:nvPr>
            <p:extLst>
              <p:ext uri="{D42A27DB-BD31-4B8C-83A1-F6EECF244321}">
                <p14:modId xmlns:p14="http://schemas.microsoft.com/office/powerpoint/2010/main" val="2279524364"/>
              </p:ext>
            </p:extLst>
          </p:nvPr>
        </p:nvGraphicFramePr>
        <p:xfrm>
          <a:off x="990600" y="3886200"/>
          <a:ext cx="81534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33400" y="152400"/>
            <a:ext cx="8229600" cy="609600"/>
          </a:xfrm>
        </p:spPr>
        <p:txBody>
          <a:bodyPr>
            <a:noAutofit/>
          </a:bodyPr>
          <a:lstStyle/>
          <a:p>
            <a:r>
              <a:rPr lang="en-US" sz="3600" b="1" kern="0" dirty="0">
                <a:solidFill>
                  <a:srgbClr val="003300"/>
                </a:solidFill>
                <a:latin typeface="+mn-lt"/>
                <a:cs typeface="Arial" panose="020B0604020202020204" pitchFamily="34" charset="0"/>
              </a:rPr>
              <a:t>E&amp;G Fund Balance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6747393"/>
              </p:ext>
            </p:extLst>
          </p:nvPr>
        </p:nvGraphicFramePr>
        <p:xfrm>
          <a:off x="228600" y="739633"/>
          <a:ext cx="8839200" cy="3146567"/>
        </p:xfrm>
        <a:graphic>
          <a:graphicData uri="http://schemas.openxmlformats.org/drawingml/2006/table">
            <a:tbl>
              <a:tblPr firstRow="1" bandRow="1">
                <a:tableStyleId>{073A0DAA-6AF3-43AB-8588-CEC1D06C72B9}</a:tableStyleId>
              </a:tblPr>
              <a:tblGrid>
                <a:gridCol w="1435779">
                  <a:extLst>
                    <a:ext uri="{9D8B030D-6E8A-4147-A177-3AD203B41FA5}">
                      <a16:colId xmlns:a16="http://schemas.microsoft.com/office/drawing/2014/main" val="3695909702"/>
                    </a:ext>
                  </a:extLst>
                </a:gridCol>
                <a:gridCol w="926424">
                  <a:extLst>
                    <a:ext uri="{9D8B030D-6E8A-4147-A177-3AD203B41FA5}">
                      <a16:colId xmlns:a16="http://schemas.microsoft.com/office/drawing/2014/main" val="3628622364"/>
                    </a:ext>
                  </a:extLst>
                </a:gridCol>
                <a:gridCol w="914399">
                  <a:extLst>
                    <a:ext uri="{9D8B030D-6E8A-4147-A177-3AD203B41FA5}">
                      <a16:colId xmlns:a16="http://schemas.microsoft.com/office/drawing/2014/main" val="2951169523"/>
                    </a:ext>
                  </a:extLst>
                </a:gridCol>
                <a:gridCol w="914399">
                  <a:extLst>
                    <a:ext uri="{9D8B030D-6E8A-4147-A177-3AD203B41FA5}">
                      <a16:colId xmlns:a16="http://schemas.microsoft.com/office/drawing/2014/main" val="250922952"/>
                    </a:ext>
                  </a:extLst>
                </a:gridCol>
                <a:gridCol w="912987">
                  <a:extLst>
                    <a:ext uri="{9D8B030D-6E8A-4147-A177-3AD203B41FA5}">
                      <a16:colId xmlns:a16="http://schemas.microsoft.com/office/drawing/2014/main" val="3668365473"/>
                    </a:ext>
                  </a:extLst>
                </a:gridCol>
                <a:gridCol w="933803">
                  <a:extLst>
                    <a:ext uri="{9D8B030D-6E8A-4147-A177-3AD203B41FA5}">
                      <a16:colId xmlns:a16="http://schemas.microsoft.com/office/drawing/2014/main" val="1363216429"/>
                    </a:ext>
                  </a:extLst>
                </a:gridCol>
                <a:gridCol w="933803">
                  <a:extLst>
                    <a:ext uri="{9D8B030D-6E8A-4147-A177-3AD203B41FA5}">
                      <a16:colId xmlns:a16="http://schemas.microsoft.com/office/drawing/2014/main" val="2355377694"/>
                    </a:ext>
                  </a:extLst>
                </a:gridCol>
                <a:gridCol w="933803">
                  <a:extLst>
                    <a:ext uri="{9D8B030D-6E8A-4147-A177-3AD203B41FA5}">
                      <a16:colId xmlns:a16="http://schemas.microsoft.com/office/drawing/2014/main" val="1414055699"/>
                    </a:ext>
                  </a:extLst>
                </a:gridCol>
                <a:gridCol w="933803">
                  <a:extLst>
                    <a:ext uri="{9D8B030D-6E8A-4147-A177-3AD203B41FA5}">
                      <a16:colId xmlns:a16="http://schemas.microsoft.com/office/drawing/2014/main" val="330891071"/>
                    </a:ext>
                  </a:extLst>
                </a:gridCol>
              </a:tblGrid>
              <a:tr h="436825">
                <a:tc>
                  <a:txBody>
                    <a:bodyPr/>
                    <a:lstStyle/>
                    <a:p>
                      <a:pPr algn="ctr"/>
                      <a:endParaRPr lang="en-US" sz="1800" dirty="0"/>
                    </a:p>
                  </a:txBody>
                  <a:tcPr/>
                </a:tc>
                <a:tc>
                  <a:txBody>
                    <a:bodyPr/>
                    <a:lstStyle/>
                    <a:p>
                      <a:pPr algn="ctr"/>
                      <a:r>
                        <a:rPr lang="en-US" sz="1600" dirty="0"/>
                        <a:t>FY2018</a:t>
                      </a:r>
                    </a:p>
                  </a:txBody>
                  <a:tcPr anchor="ctr"/>
                </a:tc>
                <a:tc>
                  <a:txBody>
                    <a:bodyPr/>
                    <a:lstStyle/>
                    <a:p>
                      <a:pPr algn="ctr"/>
                      <a:r>
                        <a:rPr lang="en-US" sz="1600" dirty="0"/>
                        <a:t>FY2019</a:t>
                      </a:r>
                    </a:p>
                  </a:txBody>
                  <a:tcPr anchor="ctr"/>
                </a:tc>
                <a:tc>
                  <a:txBody>
                    <a:bodyPr/>
                    <a:lstStyle/>
                    <a:p>
                      <a:pPr algn="ctr"/>
                      <a:r>
                        <a:rPr lang="en-US" sz="1600" dirty="0"/>
                        <a:t>FY2020</a:t>
                      </a:r>
                    </a:p>
                  </a:txBody>
                  <a:tcPr anchor="ctr"/>
                </a:tc>
                <a:tc>
                  <a:txBody>
                    <a:bodyPr/>
                    <a:lstStyle/>
                    <a:p>
                      <a:pPr algn="ctr"/>
                      <a:r>
                        <a:rPr lang="en-US" sz="1600" dirty="0"/>
                        <a:t>FY2021</a:t>
                      </a:r>
                    </a:p>
                  </a:txBody>
                  <a:tcPr anchor="ctr"/>
                </a:tc>
                <a:tc>
                  <a:txBody>
                    <a:bodyPr/>
                    <a:lstStyle/>
                    <a:p>
                      <a:pPr algn="ctr"/>
                      <a:r>
                        <a:rPr lang="en-US" sz="1600" dirty="0"/>
                        <a:t>FY2022</a:t>
                      </a:r>
                    </a:p>
                  </a:txBody>
                  <a:tcPr anchor="ctr"/>
                </a:tc>
                <a:tc>
                  <a:txBody>
                    <a:bodyPr/>
                    <a:lstStyle/>
                    <a:p>
                      <a:pPr algn="ctr"/>
                      <a:r>
                        <a:rPr lang="en-US" sz="1600" dirty="0"/>
                        <a:t>FY2023</a:t>
                      </a:r>
                    </a:p>
                  </a:txBody>
                  <a:tcPr anchor="ctr"/>
                </a:tc>
                <a:tc>
                  <a:txBody>
                    <a:bodyPr/>
                    <a:lstStyle/>
                    <a:p>
                      <a:pPr algn="ctr"/>
                      <a:r>
                        <a:rPr lang="en-US" sz="1600" dirty="0"/>
                        <a:t>FY2024</a:t>
                      </a:r>
                    </a:p>
                  </a:txBody>
                  <a:tcPr anchor="ctr"/>
                </a:tc>
                <a:tc>
                  <a:txBody>
                    <a:bodyPr/>
                    <a:lstStyle/>
                    <a:p>
                      <a:pPr algn="ctr"/>
                      <a:r>
                        <a:rPr lang="en-US" sz="1600" dirty="0"/>
                        <a:t>FY2025</a:t>
                      </a:r>
                    </a:p>
                  </a:txBody>
                  <a:tcPr anchor="ctr"/>
                </a:tc>
                <a:extLst>
                  <a:ext uri="{0D108BD9-81ED-4DB2-BD59-A6C34878D82A}">
                    <a16:rowId xmlns:a16="http://schemas.microsoft.com/office/drawing/2014/main" val="1362572365"/>
                  </a:ext>
                </a:extLst>
              </a:tr>
              <a:tr h="679664">
                <a:tc>
                  <a:txBody>
                    <a:bodyPr/>
                    <a:lstStyle/>
                    <a:p>
                      <a:pPr algn="ctr"/>
                      <a:r>
                        <a:rPr lang="en-US" sz="1600" dirty="0">
                          <a:latin typeface="+mn-lt"/>
                        </a:rPr>
                        <a:t>Total Expenses</a:t>
                      </a:r>
                    </a:p>
                    <a:p>
                      <a:pPr algn="ctr"/>
                      <a:r>
                        <a:rPr lang="en-US" sz="1600" dirty="0">
                          <a:latin typeface="+mn-lt"/>
                        </a:rPr>
                        <a:t>including </a:t>
                      </a:r>
                      <a:r>
                        <a:rPr lang="en-US" sz="1600" dirty="0" err="1">
                          <a:latin typeface="+mn-lt"/>
                        </a:rPr>
                        <a:t>CapEx</a:t>
                      </a:r>
                      <a:endParaRPr lang="en-US" sz="1600" dirty="0">
                        <a:latin typeface="+mn-lt"/>
                      </a:endParaRPr>
                    </a:p>
                  </a:txBody>
                  <a:tcPr anchor="ctr"/>
                </a:tc>
                <a:tc>
                  <a:txBody>
                    <a:bodyPr/>
                    <a:lstStyle/>
                    <a:p>
                      <a:pPr algn="ctr" fontAlgn="t"/>
                      <a:r>
                        <a:rPr lang="en-US" sz="1600" b="0" i="0" u="none" strike="noStrike" dirty="0">
                          <a:solidFill>
                            <a:srgbClr val="000000"/>
                          </a:solidFill>
                          <a:effectLst/>
                          <a:latin typeface="+mn-lt"/>
                        </a:rPr>
                        <a:t> $520.0M</a:t>
                      </a:r>
                    </a:p>
                  </a:txBody>
                  <a:tcPr marL="9525" marR="9525" marT="9525" marB="0" anchor="ctr"/>
                </a:tc>
                <a:tc>
                  <a:txBody>
                    <a:bodyPr/>
                    <a:lstStyle/>
                    <a:p>
                      <a:pPr algn="ctr" fontAlgn="t"/>
                      <a:r>
                        <a:rPr lang="en-US" sz="1600" b="0" i="0" u="none" strike="noStrike" dirty="0">
                          <a:solidFill>
                            <a:srgbClr val="000000"/>
                          </a:solidFill>
                          <a:effectLst/>
                          <a:latin typeface="+mn-lt"/>
                        </a:rPr>
                        <a:t>$544.0M </a:t>
                      </a:r>
                    </a:p>
                  </a:txBody>
                  <a:tcPr marL="9525" marR="9525" marT="9525" marB="0" anchor="ctr"/>
                </a:tc>
                <a:tc>
                  <a:txBody>
                    <a:bodyPr/>
                    <a:lstStyle/>
                    <a:p>
                      <a:pPr algn="ctr" fontAlgn="t"/>
                      <a:r>
                        <a:rPr lang="en-US" sz="1600" b="0" i="0" u="none" strike="noStrike" dirty="0">
                          <a:solidFill>
                            <a:srgbClr val="000000"/>
                          </a:solidFill>
                          <a:effectLst/>
                          <a:latin typeface="+mn-lt"/>
                        </a:rPr>
                        <a:t> $552.6M </a:t>
                      </a:r>
                    </a:p>
                  </a:txBody>
                  <a:tcPr marL="9525" marR="9525" marT="9525" marB="0" anchor="ctr"/>
                </a:tc>
                <a:tc>
                  <a:txBody>
                    <a:bodyPr/>
                    <a:lstStyle/>
                    <a:p>
                      <a:pPr algn="ctr" fontAlgn="t"/>
                      <a:r>
                        <a:rPr lang="en-US" sz="1600" b="0" i="0" u="none" strike="noStrike" dirty="0">
                          <a:solidFill>
                            <a:srgbClr val="000000"/>
                          </a:solidFill>
                          <a:effectLst/>
                          <a:latin typeface="+mn-lt"/>
                        </a:rPr>
                        <a:t> $524.1M</a:t>
                      </a:r>
                    </a:p>
                  </a:txBody>
                  <a:tcPr marL="9525" marR="9525" marT="9525" marB="0" anchor="ctr"/>
                </a:tc>
                <a:tc>
                  <a:txBody>
                    <a:bodyPr/>
                    <a:lstStyle/>
                    <a:p>
                      <a:pPr algn="ctr" fontAlgn="t"/>
                      <a:r>
                        <a:rPr lang="en-US" sz="1600" b="0" i="0" u="none" strike="noStrike" dirty="0">
                          <a:solidFill>
                            <a:srgbClr val="000000"/>
                          </a:solidFill>
                          <a:effectLst/>
                          <a:latin typeface="+mn-lt"/>
                        </a:rPr>
                        <a:t> 564.5M </a:t>
                      </a:r>
                    </a:p>
                  </a:txBody>
                  <a:tcPr marL="9525" marR="9525" marT="9525" marB="0" anchor="ctr"/>
                </a:tc>
                <a:tc>
                  <a:txBody>
                    <a:bodyPr/>
                    <a:lstStyle/>
                    <a:p>
                      <a:pPr algn="ctr" fontAlgn="t"/>
                      <a:r>
                        <a:rPr lang="en-US" sz="1600" b="0" i="0" u="none" strike="noStrike" dirty="0">
                          <a:solidFill>
                            <a:srgbClr val="000000"/>
                          </a:solidFill>
                          <a:effectLst/>
                          <a:latin typeface="+mn-lt"/>
                        </a:rPr>
                        <a:t>$597.6M</a:t>
                      </a:r>
                    </a:p>
                  </a:txBody>
                  <a:tcPr marL="9525" marR="9525" marT="9525" marB="0" anchor="ctr"/>
                </a:tc>
                <a:tc>
                  <a:txBody>
                    <a:bodyPr/>
                    <a:lstStyle/>
                    <a:p>
                      <a:pPr algn="ctr" fontAlgn="t"/>
                      <a:r>
                        <a:rPr lang="en-US" sz="1600" b="0" i="0" u="none" strike="noStrike" dirty="0">
                          <a:solidFill>
                            <a:srgbClr val="000000"/>
                          </a:solidFill>
                          <a:effectLst/>
                          <a:latin typeface="+mn-lt"/>
                        </a:rPr>
                        <a:t>$650.1M</a:t>
                      </a:r>
                    </a:p>
                  </a:txBody>
                  <a:tcPr marL="9525" marR="9525" marT="9525" marB="0" anchor="ctr"/>
                </a:tc>
                <a:tc>
                  <a:txBody>
                    <a:bodyPr/>
                    <a:lstStyle/>
                    <a:p>
                      <a:pPr algn="ctr" fontAlgn="t"/>
                      <a:r>
                        <a:rPr lang="en-US" sz="1600" b="0" i="0" u="none" strike="noStrike" dirty="0">
                          <a:solidFill>
                            <a:srgbClr val="000000"/>
                          </a:solidFill>
                          <a:effectLst/>
                          <a:latin typeface="+mn-lt"/>
                        </a:rPr>
                        <a:t>$686.1M</a:t>
                      </a:r>
                    </a:p>
                  </a:txBody>
                  <a:tcPr marL="9525" marR="9525" marT="9525" marB="0" anchor="ctr"/>
                </a:tc>
                <a:extLst>
                  <a:ext uri="{0D108BD9-81ED-4DB2-BD59-A6C34878D82A}">
                    <a16:rowId xmlns:a16="http://schemas.microsoft.com/office/drawing/2014/main" val="1715066365"/>
                  </a:ext>
                </a:extLst>
              </a:tr>
              <a:tr h="384158">
                <a:tc>
                  <a:txBody>
                    <a:bodyPr/>
                    <a:lstStyle/>
                    <a:p>
                      <a:pPr algn="ctr"/>
                      <a:r>
                        <a:rPr lang="en-US" sz="1600" dirty="0">
                          <a:latin typeface="+mn-lt"/>
                        </a:rPr>
                        <a:t>Weekly </a:t>
                      </a:r>
                      <a:r>
                        <a:rPr lang="en-US" sz="1600" dirty="0" err="1">
                          <a:latin typeface="+mn-lt"/>
                        </a:rPr>
                        <a:t>OpEx</a:t>
                      </a:r>
                      <a:endParaRPr lang="en-US" sz="1600" dirty="0">
                        <a:latin typeface="+mn-lt"/>
                      </a:endParaRPr>
                    </a:p>
                  </a:txBody>
                  <a:tcPr anchor="ctr"/>
                </a:tc>
                <a:tc>
                  <a:txBody>
                    <a:bodyPr/>
                    <a:lstStyle/>
                    <a:p>
                      <a:pPr algn="ctr" fontAlgn="t"/>
                      <a:r>
                        <a:rPr lang="en-US" sz="1600" b="0" i="0" u="none" strike="noStrike" dirty="0">
                          <a:solidFill>
                            <a:srgbClr val="000000"/>
                          </a:solidFill>
                          <a:effectLst/>
                          <a:latin typeface="+mn-lt"/>
                        </a:rPr>
                        <a:t> $10.0M</a:t>
                      </a:r>
                    </a:p>
                  </a:txBody>
                  <a:tcPr marL="9525" marR="9525" marT="9525" marB="0" anchor="ctr"/>
                </a:tc>
                <a:tc>
                  <a:txBody>
                    <a:bodyPr/>
                    <a:lstStyle/>
                    <a:p>
                      <a:pPr algn="ctr" fontAlgn="t"/>
                      <a:r>
                        <a:rPr lang="en-US" sz="1600" b="0" i="0" u="none" strike="noStrike" dirty="0">
                          <a:solidFill>
                            <a:srgbClr val="000000"/>
                          </a:solidFill>
                          <a:effectLst/>
                          <a:latin typeface="+mn-lt"/>
                        </a:rPr>
                        <a:t> 10.5M</a:t>
                      </a:r>
                    </a:p>
                  </a:txBody>
                  <a:tcPr marL="9525" marR="9525" marT="9525" marB="0" anchor="ctr"/>
                </a:tc>
                <a:tc>
                  <a:txBody>
                    <a:bodyPr/>
                    <a:lstStyle/>
                    <a:p>
                      <a:pPr algn="ctr" fontAlgn="t"/>
                      <a:r>
                        <a:rPr lang="en-US" sz="1600" b="0" i="0" u="none" strike="noStrike" dirty="0">
                          <a:solidFill>
                            <a:srgbClr val="000000"/>
                          </a:solidFill>
                          <a:effectLst/>
                          <a:latin typeface="+mn-lt"/>
                        </a:rPr>
                        <a:t> $10.6M</a:t>
                      </a:r>
                    </a:p>
                  </a:txBody>
                  <a:tcPr marL="9525" marR="9525" marT="9525" marB="0" anchor="ctr"/>
                </a:tc>
                <a:tc>
                  <a:txBody>
                    <a:bodyPr/>
                    <a:lstStyle/>
                    <a:p>
                      <a:pPr algn="ctr" fontAlgn="t"/>
                      <a:r>
                        <a:rPr lang="en-US" sz="1600" b="0" i="0" u="none" strike="noStrike" dirty="0">
                          <a:solidFill>
                            <a:srgbClr val="000000"/>
                          </a:solidFill>
                          <a:effectLst/>
                          <a:latin typeface="+mn-lt"/>
                        </a:rPr>
                        <a:t> $10.1M</a:t>
                      </a:r>
                    </a:p>
                  </a:txBody>
                  <a:tcPr marL="9525" marR="9525" marT="9525" marB="0" anchor="ctr"/>
                </a:tc>
                <a:tc>
                  <a:txBody>
                    <a:bodyPr/>
                    <a:lstStyle/>
                    <a:p>
                      <a:pPr algn="ctr" fontAlgn="t"/>
                      <a:r>
                        <a:rPr lang="en-US" sz="1600" b="0" i="0" u="none" strike="noStrike" dirty="0">
                          <a:solidFill>
                            <a:srgbClr val="000000"/>
                          </a:solidFill>
                          <a:effectLst/>
                          <a:latin typeface="+mn-lt"/>
                        </a:rPr>
                        <a:t> $10.9M</a:t>
                      </a:r>
                    </a:p>
                  </a:txBody>
                  <a:tcPr marL="9525" marR="9525" marT="9525" marB="0" anchor="ctr"/>
                </a:tc>
                <a:tc>
                  <a:txBody>
                    <a:bodyPr/>
                    <a:lstStyle/>
                    <a:p>
                      <a:pPr algn="ctr" fontAlgn="t"/>
                      <a:r>
                        <a:rPr lang="en-US" sz="1600" b="0" i="0" u="none" strike="noStrike" dirty="0">
                          <a:solidFill>
                            <a:srgbClr val="000000"/>
                          </a:solidFill>
                          <a:effectLst/>
                          <a:latin typeface="+mn-lt"/>
                        </a:rPr>
                        <a:t>$11.5M</a:t>
                      </a:r>
                    </a:p>
                  </a:txBody>
                  <a:tcPr marL="9525" marR="9525" marT="9525" marB="0" anchor="ctr"/>
                </a:tc>
                <a:tc>
                  <a:txBody>
                    <a:bodyPr/>
                    <a:lstStyle/>
                    <a:p>
                      <a:pPr algn="ctr" fontAlgn="t"/>
                      <a:r>
                        <a:rPr lang="en-US" sz="1600" b="0" i="0" u="none" strike="noStrike" dirty="0">
                          <a:solidFill>
                            <a:srgbClr val="000000"/>
                          </a:solidFill>
                          <a:effectLst/>
                          <a:latin typeface="+mn-lt"/>
                        </a:rPr>
                        <a:t>$12.5M</a:t>
                      </a:r>
                    </a:p>
                  </a:txBody>
                  <a:tcPr marL="9525" marR="9525" marT="9525" marB="0" anchor="ctr"/>
                </a:tc>
                <a:tc>
                  <a:txBody>
                    <a:bodyPr/>
                    <a:lstStyle/>
                    <a:p>
                      <a:pPr algn="ctr" fontAlgn="t"/>
                      <a:r>
                        <a:rPr lang="en-US" sz="1600" b="0" i="0" u="none" strike="noStrike" dirty="0">
                          <a:solidFill>
                            <a:srgbClr val="000000"/>
                          </a:solidFill>
                          <a:effectLst/>
                          <a:latin typeface="+mn-lt"/>
                        </a:rPr>
                        <a:t>$13.2M</a:t>
                      </a:r>
                    </a:p>
                  </a:txBody>
                  <a:tcPr marL="9525" marR="9525" marT="9525" marB="0" anchor="ctr"/>
                </a:tc>
                <a:extLst>
                  <a:ext uri="{0D108BD9-81ED-4DB2-BD59-A6C34878D82A}">
                    <a16:rowId xmlns:a16="http://schemas.microsoft.com/office/drawing/2014/main" val="2678075971"/>
                  </a:ext>
                </a:extLst>
              </a:tr>
              <a:tr h="679664">
                <a:tc>
                  <a:txBody>
                    <a:bodyPr/>
                    <a:lstStyle/>
                    <a:p>
                      <a:pPr algn="ctr"/>
                      <a:r>
                        <a:rPr lang="en-US" sz="1600" dirty="0">
                          <a:latin typeface="+mn-lt"/>
                        </a:rPr>
                        <a:t>End of Year Fund Balance</a:t>
                      </a:r>
                    </a:p>
                  </a:txBody>
                  <a:tcPr anchor="ctr"/>
                </a:tc>
                <a:tc>
                  <a:txBody>
                    <a:bodyPr/>
                    <a:lstStyle/>
                    <a:p>
                      <a:pPr marL="0" algn="ctr" defTabSz="914400" rtl="0" eaLnBrk="1" fontAlgn="t" latinLnBrk="0" hangingPunct="1"/>
                      <a:r>
                        <a:rPr lang="en-US" sz="1600" b="0" i="0" u="none" strike="noStrike" kern="1200" dirty="0">
                          <a:solidFill>
                            <a:srgbClr val="000000"/>
                          </a:solidFill>
                          <a:effectLst/>
                          <a:latin typeface="+mn-lt"/>
                          <a:ea typeface="+mn-ea"/>
                          <a:cs typeface="+mn-cs"/>
                        </a:rPr>
                        <a:t> $80.0M</a:t>
                      </a:r>
                    </a:p>
                  </a:txBody>
                  <a:tcPr marL="9525" marR="9525" marT="9525" marB="0" anchor="ctr"/>
                </a:tc>
                <a:tc>
                  <a:txBody>
                    <a:bodyPr/>
                    <a:lstStyle/>
                    <a:p>
                      <a:pPr marL="0" algn="ctr" defTabSz="914400" rtl="0" eaLnBrk="1" fontAlgn="t" latinLnBrk="0" hangingPunct="1"/>
                      <a:r>
                        <a:rPr lang="en-US" sz="1600" b="0" i="0" u="none" strike="noStrike" kern="1200" dirty="0">
                          <a:solidFill>
                            <a:srgbClr val="000000"/>
                          </a:solidFill>
                          <a:effectLst/>
                          <a:latin typeface="+mn-lt"/>
                          <a:ea typeface="+mn-ea"/>
                          <a:cs typeface="+mn-cs"/>
                        </a:rPr>
                        <a:t>$65.4M </a:t>
                      </a:r>
                    </a:p>
                  </a:txBody>
                  <a:tcPr marL="9525" marR="9525" marT="9525" marB="0" anchor="ctr"/>
                </a:tc>
                <a:tc>
                  <a:txBody>
                    <a:bodyPr/>
                    <a:lstStyle/>
                    <a:p>
                      <a:pPr marL="0" algn="ctr" defTabSz="914400" rtl="0" eaLnBrk="1" fontAlgn="t" latinLnBrk="0" hangingPunct="1"/>
                      <a:r>
                        <a:rPr lang="en-US" sz="1600" b="0" i="0" u="none" strike="noStrike" kern="1200" dirty="0">
                          <a:solidFill>
                            <a:srgbClr val="000000"/>
                          </a:solidFill>
                          <a:effectLst/>
                          <a:latin typeface="+mn-lt"/>
                          <a:ea typeface="+mn-ea"/>
                          <a:cs typeface="+mn-cs"/>
                        </a:rPr>
                        <a:t> $56.7M</a:t>
                      </a:r>
                    </a:p>
                  </a:txBody>
                  <a:tcPr marL="9525" marR="9525" marT="9525" marB="0" anchor="ctr"/>
                </a:tc>
                <a:tc>
                  <a:txBody>
                    <a:bodyPr/>
                    <a:lstStyle/>
                    <a:p>
                      <a:pPr marL="0" algn="ctr" defTabSz="914400" rtl="0" eaLnBrk="1" fontAlgn="t" latinLnBrk="0" hangingPunct="1"/>
                      <a:r>
                        <a:rPr lang="en-US" sz="1600" b="0" i="0" u="none" strike="noStrike" kern="1200" dirty="0">
                          <a:solidFill>
                            <a:srgbClr val="000000"/>
                          </a:solidFill>
                          <a:effectLst/>
                          <a:latin typeface="+mn-lt"/>
                          <a:ea typeface="+mn-ea"/>
                          <a:cs typeface="+mn-cs"/>
                        </a:rPr>
                        <a:t> $65.3M</a:t>
                      </a:r>
                    </a:p>
                  </a:txBody>
                  <a:tcPr marL="9525" marR="9525" marT="9525" marB="0" anchor="ctr"/>
                </a:tc>
                <a:tc>
                  <a:txBody>
                    <a:bodyPr/>
                    <a:lstStyle/>
                    <a:p>
                      <a:pPr marL="0" algn="ctr" defTabSz="914400" rtl="0" eaLnBrk="1" fontAlgn="t" latinLnBrk="0" hangingPunct="1"/>
                      <a:r>
                        <a:rPr lang="en-US" sz="1600" b="0" i="0" u="none" strike="noStrike" kern="1200" dirty="0">
                          <a:solidFill>
                            <a:srgbClr val="000000"/>
                          </a:solidFill>
                          <a:effectLst/>
                          <a:latin typeface="+mn-lt"/>
                          <a:ea typeface="+mn-ea"/>
                          <a:cs typeface="+mn-cs"/>
                        </a:rPr>
                        <a:t> $93.3M</a:t>
                      </a:r>
                    </a:p>
                  </a:txBody>
                  <a:tcPr marL="9525" marR="9525" marT="9525" marB="0" anchor="ctr"/>
                </a:tc>
                <a:tc>
                  <a:txBody>
                    <a:bodyPr/>
                    <a:lstStyle/>
                    <a:p>
                      <a:pPr marL="0" algn="ctr" defTabSz="914400" rtl="0" eaLnBrk="1" fontAlgn="t" latinLnBrk="0" hangingPunct="1"/>
                      <a:r>
                        <a:rPr lang="en-US" sz="1600" b="0" i="0" u="none" strike="noStrike" kern="1200" dirty="0">
                          <a:solidFill>
                            <a:srgbClr val="000000"/>
                          </a:solidFill>
                          <a:effectLst/>
                          <a:latin typeface="+mn-lt"/>
                          <a:ea typeface="+mn-ea"/>
                          <a:cs typeface="+mn-cs"/>
                        </a:rPr>
                        <a:t>$114.3M</a:t>
                      </a:r>
                    </a:p>
                  </a:txBody>
                  <a:tcPr marL="9525" marR="9525" marT="9525" marB="0" anchor="ctr"/>
                </a:tc>
                <a:tc>
                  <a:txBody>
                    <a:bodyPr/>
                    <a:lstStyle/>
                    <a:p>
                      <a:pPr marL="0" algn="ctr" defTabSz="914400" rtl="0" eaLnBrk="1" fontAlgn="t" latinLnBrk="0" hangingPunct="1"/>
                      <a:r>
                        <a:rPr lang="en-US" sz="1600" b="0" i="0" u="none" strike="noStrike" kern="1200" dirty="0">
                          <a:solidFill>
                            <a:srgbClr val="000000"/>
                          </a:solidFill>
                          <a:effectLst/>
                          <a:latin typeface="+mn-lt"/>
                          <a:ea typeface="+mn-ea"/>
                          <a:cs typeface="+mn-cs"/>
                        </a:rPr>
                        <a:t>$116.2M</a:t>
                      </a:r>
                    </a:p>
                  </a:txBody>
                  <a:tcPr marL="9525" marR="9525" marT="9525" marB="0" anchor="ctr"/>
                </a:tc>
                <a:tc>
                  <a:txBody>
                    <a:bodyPr/>
                    <a:lstStyle/>
                    <a:p>
                      <a:pPr marL="0" algn="ctr" defTabSz="914400" rtl="0" eaLnBrk="1" fontAlgn="t" latinLnBrk="0" hangingPunct="1"/>
                      <a:r>
                        <a:rPr lang="en-US" sz="1600" b="0" i="0" u="none" strike="noStrike" kern="1200" dirty="0">
                          <a:solidFill>
                            <a:srgbClr val="000000"/>
                          </a:solidFill>
                          <a:effectLst/>
                          <a:latin typeface="+mn-lt"/>
                          <a:ea typeface="+mn-ea"/>
                          <a:cs typeface="+mn-cs"/>
                        </a:rPr>
                        <a:t>$119.7M</a:t>
                      </a:r>
                    </a:p>
                  </a:txBody>
                  <a:tcPr marL="9525" marR="9525" marT="9525" marB="0" anchor="ctr"/>
                </a:tc>
                <a:extLst>
                  <a:ext uri="{0D108BD9-81ED-4DB2-BD59-A6C34878D82A}">
                    <a16:rowId xmlns:a16="http://schemas.microsoft.com/office/drawing/2014/main" val="1454427436"/>
                  </a:ext>
                </a:extLst>
              </a:tr>
              <a:tr h="489063">
                <a:tc>
                  <a:txBody>
                    <a:bodyPr/>
                    <a:lstStyle/>
                    <a:p>
                      <a:pPr algn="ctr"/>
                      <a:r>
                        <a:rPr lang="en-US" sz="1600" b="1" dirty="0">
                          <a:latin typeface="+mn-lt"/>
                        </a:rPr>
                        <a:t>Weeks of </a:t>
                      </a:r>
                      <a:r>
                        <a:rPr lang="en-US" sz="1600" b="1" dirty="0" err="1">
                          <a:latin typeface="+mn-lt"/>
                        </a:rPr>
                        <a:t>OpEx</a:t>
                      </a:r>
                      <a:endParaRPr lang="en-US" sz="1600" b="1" dirty="0">
                        <a:latin typeface="+mn-lt"/>
                      </a:endParaRPr>
                    </a:p>
                  </a:txBody>
                  <a:tcPr anchor="ctr"/>
                </a:tc>
                <a:tc>
                  <a:txBody>
                    <a:bodyPr/>
                    <a:lstStyle/>
                    <a:p>
                      <a:pPr algn="ctr"/>
                      <a:r>
                        <a:rPr lang="en-US" sz="1600" b="1" dirty="0">
                          <a:latin typeface="+mn-lt"/>
                        </a:rPr>
                        <a:t>8.0</a:t>
                      </a:r>
                    </a:p>
                  </a:txBody>
                  <a:tcPr anchor="ctr"/>
                </a:tc>
                <a:tc>
                  <a:txBody>
                    <a:bodyPr/>
                    <a:lstStyle/>
                    <a:p>
                      <a:pPr algn="ctr"/>
                      <a:r>
                        <a:rPr lang="en-US" sz="1600" b="1" dirty="0">
                          <a:latin typeface="+mn-lt"/>
                        </a:rPr>
                        <a:t>6.3</a:t>
                      </a:r>
                    </a:p>
                  </a:txBody>
                  <a:tcPr anchor="ctr"/>
                </a:tc>
                <a:tc>
                  <a:txBody>
                    <a:bodyPr/>
                    <a:lstStyle/>
                    <a:p>
                      <a:pPr algn="ctr"/>
                      <a:r>
                        <a:rPr lang="en-US" sz="1600" b="1" dirty="0">
                          <a:latin typeface="+mn-lt"/>
                        </a:rPr>
                        <a:t>5.3</a:t>
                      </a:r>
                    </a:p>
                  </a:txBody>
                  <a:tcPr anchor="ctr"/>
                </a:tc>
                <a:tc>
                  <a:txBody>
                    <a:bodyPr/>
                    <a:lstStyle/>
                    <a:p>
                      <a:pPr algn="ctr"/>
                      <a:r>
                        <a:rPr lang="en-US" sz="1600" b="1" dirty="0">
                          <a:latin typeface="+mn-lt"/>
                        </a:rPr>
                        <a:t>6.5</a:t>
                      </a:r>
                    </a:p>
                  </a:txBody>
                  <a:tcPr anchor="ctr"/>
                </a:tc>
                <a:tc>
                  <a:txBody>
                    <a:bodyPr/>
                    <a:lstStyle/>
                    <a:p>
                      <a:pPr algn="ctr"/>
                      <a:r>
                        <a:rPr lang="en-US" sz="1600" b="1" dirty="0">
                          <a:latin typeface="+mn-lt"/>
                        </a:rPr>
                        <a:t>8.6</a:t>
                      </a:r>
                    </a:p>
                  </a:txBody>
                  <a:tcPr anchor="ctr"/>
                </a:tc>
                <a:tc>
                  <a:txBody>
                    <a:bodyPr/>
                    <a:lstStyle/>
                    <a:p>
                      <a:pPr algn="ctr"/>
                      <a:r>
                        <a:rPr lang="en-US" sz="1600" b="1" dirty="0">
                          <a:latin typeface="+mn-lt"/>
                        </a:rPr>
                        <a:t>9.9</a:t>
                      </a:r>
                    </a:p>
                  </a:txBody>
                  <a:tcPr anchor="ctr"/>
                </a:tc>
                <a:tc>
                  <a:txBody>
                    <a:bodyPr/>
                    <a:lstStyle/>
                    <a:p>
                      <a:pPr algn="ctr"/>
                      <a:r>
                        <a:rPr lang="en-US" sz="1600" b="1" dirty="0">
                          <a:latin typeface="+mn-lt"/>
                        </a:rPr>
                        <a:t>9.3</a:t>
                      </a:r>
                    </a:p>
                  </a:txBody>
                  <a:tcPr anchor="ctr"/>
                </a:tc>
                <a:tc>
                  <a:txBody>
                    <a:bodyPr/>
                    <a:lstStyle/>
                    <a:p>
                      <a:pPr algn="ctr"/>
                      <a:r>
                        <a:rPr lang="en-US" sz="1600" b="1" dirty="0">
                          <a:latin typeface="+mn-lt"/>
                        </a:rPr>
                        <a:t>9.1</a:t>
                      </a:r>
                    </a:p>
                  </a:txBody>
                  <a:tcPr anchor="ctr"/>
                </a:tc>
                <a:extLst>
                  <a:ext uri="{0D108BD9-81ED-4DB2-BD59-A6C34878D82A}">
                    <a16:rowId xmlns:a16="http://schemas.microsoft.com/office/drawing/2014/main" val="4129016630"/>
                  </a:ext>
                </a:extLst>
              </a:tr>
            </a:tbl>
          </a:graphicData>
        </a:graphic>
      </p:graphicFrame>
    </p:spTree>
    <p:extLst>
      <p:ext uri="{BB962C8B-B14F-4D97-AF65-F5344CB8AC3E}">
        <p14:creationId xmlns:p14="http://schemas.microsoft.com/office/powerpoint/2010/main" val="3281237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1502E-A55A-1F6A-CC5F-90F84E11564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63484F-90A1-8706-0C85-E4FB411721E0}"/>
              </a:ext>
            </a:extLst>
          </p:cNvPr>
          <p:cNvSpPr>
            <a:spLocks noGrp="1"/>
          </p:cNvSpPr>
          <p:nvPr>
            <p:ph type="sldNum" sz="quarter" idx="12"/>
          </p:nvPr>
        </p:nvSpPr>
        <p:spPr/>
        <p:txBody>
          <a:bodyPr/>
          <a:lstStyle/>
          <a:p>
            <a:pPr>
              <a:defRPr/>
            </a:pPr>
            <a:fld id="{D5A65DA0-CADD-4A81-BFE5-A527DFACE986}" type="slidenum">
              <a:rPr lang="en-US" smtClean="0"/>
              <a:pPr>
                <a:defRPr/>
              </a:pPr>
              <a:t>6</a:t>
            </a:fld>
            <a:endParaRPr lang="en-US" dirty="0"/>
          </a:p>
        </p:txBody>
      </p:sp>
      <p:pic>
        <p:nvPicPr>
          <p:cNvPr id="5" name="slide2" descr="Dashboard 1">
            <a:extLst>
              <a:ext uri="{FF2B5EF4-FFF2-40B4-BE49-F238E27FC236}">
                <a16:creationId xmlns:a16="http://schemas.microsoft.com/office/drawing/2014/main" id="{84BE973D-3BF8-2C68-42E9-BD2386490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8" y="247718"/>
            <a:ext cx="8960343" cy="6332914"/>
          </a:xfrm>
          <a:prstGeom prst="rect">
            <a:avLst/>
          </a:prstGeom>
        </p:spPr>
      </p:pic>
    </p:spTree>
    <p:extLst>
      <p:ext uri="{BB962C8B-B14F-4D97-AF65-F5344CB8AC3E}">
        <p14:creationId xmlns:p14="http://schemas.microsoft.com/office/powerpoint/2010/main" val="2631845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AE0D-AE89-64D8-2B70-634D7FECA854}"/>
              </a:ext>
            </a:extLst>
          </p:cNvPr>
          <p:cNvSpPr>
            <a:spLocks noGrp="1"/>
          </p:cNvSpPr>
          <p:nvPr>
            <p:ph type="title"/>
          </p:nvPr>
        </p:nvSpPr>
        <p:spPr>
          <a:xfrm>
            <a:off x="-9494" y="228600"/>
            <a:ext cx="9193118" cy="533400"/>
          </a:xfrm>
        </p:spPr>
        <p:txBody>
          <a:bodyPr/>
          <a:lstStyle/>
          <a:p>
            <a:r>
              <a:rPr lang="en-US" sz="2200" b="1" kern="0" dirty="0">
                <a:solidFill>
                  <a:srgbClr val="003300"/>
                </a:solidFill>
                <a:latin typeface="+mn-lt"/>
                <a:cs typeface="Arial" panose="020B0604020202020204" pitchFamily="34" charset="0"/>
              </a:rPr>
              <a:t>Oregon is ranked 46th in the country in 4-year university </a:t>
            </a:r>
            <a:br>
              <a:rPr lang="en-US" sz="2200" b="1" kern="0" dirty="0">
                <a:solidFill>
                  <a:srgbClr val="003300"/>
                </a:solidFill>
                <a:latin typeface="+mn-lt"/>
                <a:cs typeface="Arial" panose="020B0604020202020204" pitchFamily="34" charset="0"/>
              </a:rPr>
            </a:br>
            <a:r>
              <a:rPr lang="en-US" sz="2200" b="1" kern="0" dirty="0">
                <a:solidFill>
                  <a:srgbClr val="003300"/>
                </a:solidFill>
                <a:latin typeface="+mn-lt"/>
                <a:cs typeface="Arial" panose="020B0604020202020204" pitchFamily="34" charset="0"/>
              </a:rPr>
              <a:t>per-student funding</a:t>
            </a:r>
          </a:p>
        </p:txBody>
      </p:sp>
      <p:pic>
        <p:nvPicPr>
          <p:cNvPr id="5" name="Content Placeholder 4" descr="Public higher education appropriations per FTE by state at 4-year institutions (FY2024 adjusted)&#10;&#10;Oregon is ranked 46th in the country in 4-year university per-student funding&#10;&#10;For more detail, email dsharp@uoregon.edu">
            <a:extLst>
              <a:ext uri="{FF2B5EF4-FFF2-40B4-BE49-F238E27FC236}">
                <a16:creationId xmlns:a16="http://schemas.microsoft.com/office/drawing/2014/main" id="{44FB34DB-7E51-9CE8-6147-8CA01CAE9D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5" y="990600"/>
            <a:ext cx="9335605" cy="7620000"/>
          </a:xfrm>
        </p:spPr>
      </p:pic>
      <p:pic>
        <p:nvPicPr>
          <p:cNvPr id="8" name="Picture 7">
            <a:extLst>
              <a:ext uri="{FF2B5EF4-FFF2-40B4-BE49-F238E27FC236}">
                <a16:creationId xmlns:a16="http://schemas.microsoft.com/office/drawing/2014/main" id="{D07F950A-A455-3B60-3DB5-8F005D71DDE6}"/>
              </a:ext>
            </a:extLst>
          </p:cNvPr>
          <p:cNvPicPr>
            <a:picLocks noChangeAspect="1"/>
          </p:cNvPicPr>
          <p:nvPr/>
        </p:nvPicPr>
        <p:blipFill>
          <a:blip r:embed="rId3"/>
          <a:stretch>
            <a:fillRect/>
          </a:stretch>
        </p:blipFill>
        <p:spPr>
          <a:xfrm>
            <a:off x="121640" y="6583630"/>
            <a:ext cx="9031224" cy="1722170"/>
          </a:xfrm>
          <a:prstGeom prst="rect">
            <a:avLst/>
          </a:prstGeom>
        </p:spPr>
      </p:pic>
      <p:pic>
        <p:nvPicPr>
          <p:cNvPr id="6" name="Picture 5">
            <a:extLst>
              <a:ext uri="{FF2B5EF4-FFF2-40B4-BE49-F238E27FC236}">
                <a16:creationId xmlns:a16="http://schemas.microsoft.com/office/drawing/2014/main" id="{36F78A00-747C-7732-F1BD-BCA77D60F5C3}"/>
              </a:ext>
            </a:extLst>
          </p:cNvPr>
          <p:cNvPicPr>
            <a:picLocks noChangeAspect="1"/>
          </p:cNvPicPr>
          <p:nvPr/>
        </p:nvPicPr>
        <p:blipFill>
          <a:blip r:embed="rId4"/>
          <a:stretch>
            <a:fillRect/>
          </a:stretch>
        </p:blipFill>
        <p:spPr>
          <a:xfrm>
            <a:off x="304800" y="6355043"/>
            <a:ext cx="5692633" cy="426757"/>
          </a:xfrm>
          <a:prstGeom prst="rect">
            <a:avLst/>
          </a:prstGeom>
        </p:spPr>
      </p:pic>
    </p:spTree>
    <p:extLst>
      <p:ext uri="{BB962C8B-B14F-4D97-AF65-F5344CB8AC3E}">
        <p14:creationId xmlns:p14="http://schemas.microsoft.com/office/powerpoint/2010/main" val="210944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Comparative University Funding</a:t>
            </a:r>
          </a:p>
        </p:txBody>
      </p:sp>
      <p:graphicFrame>
        <p:nvGraphicFramePr>
          <p:cNvPr id="3" name="Table 2"/>
          <p:cNvGraphicFramePr>
            <a:graphicFrameLocks noGrp="1"/>
          </p:cNvGraphicFramePr>
          <p:nvPr/>
        </p:nvGraphicFramePr>
        <p:xfrm>
          <a:off x="146304" y="1297807"/>
          <a:ext cx="8851392" cy="5188513"/>
        </p:xfrm>
        <a:graphic>
          <a:graphicData uri="http://schemas.openxmlformats.org/drawingml/2006/table">
            <a:tbl>
              <a:tblPr firstRow="1" bandRow="1">
                <a:tableStyleId>{00A15C55-8517-42AA-B614-E9B94910E393}</a:tableStyleId>
              </a:tblPr>
              <a:tblGrid>
                <a:gridCol w="1828800">
                  <a:extLst>
                    <a:ext uri="{9D8B030D-6E8A-4147-A177-3AD203B41FA5}">
                      <a16:colId xmlns:a16="http://schemas.microsoft.com/office/drawing/2014/main" val="3874066685"/>
                    </a:ext>
                  </a:extLst>
                </a:gridCol>
                <a:gridCol w="877824">
                  <a:extLst>
                    <a:ext uri="{9D8B030D-6E8A-4147-A177-3AD203B41FA5}">
                      <a16:colId xmlns:a16="http://schemas.microsoft.com/office/drawing/2014/main" val="2118001508"/>
                    </a:ext>
                  </a:extLst>
                </a:gridCol>
                <a:gridCol w="877824">
                  <a:extLst>
                    <a:ext uri="{9D8B030D-6E8A-4147-A177-3AD203B41FA5}">
                      <a16:colId xmlns:a16="http://schemas.microsoft.com/office/drawing/2014/main" val="2730513296"/>
                    </a:ext>
                  </a:extLst>
                </a:gridCol>
                <a:gridCol w="877824">
                  <a:extLst>
                    <a:ext uri="{9D8B030D-6E8A-4147-A177-3AD203B41FA5}">
                      <a16:colId xmlns:a16="http://schemas.microsoft.com/office/drawing/2014/main" val="3324121322"/>
                    </a:ext>
                  </a:extLst>
                </a:gridCol>
                <a:gridCol w="877824">
                  <a:extLst>
                    <a:ext uri="{9D8B030D-6E8A-4147-A177-3AD203B41FA5}">
                      <a16:colId xmlns:a16="http://schemas.microsoft.com/office/drawing/2014/main" val="1348226393"/>
                    </a:ext>
                  </a:extLst>
                </a:gridCol>
                <a:gridCol w="877824">
                  <a:extLst>
                    <a:ext uri="{9D8B030D-6E8A-4147-A177-3AD203B41FA5}">
                      <a16:colId xmlns:a16="http://schemas.microsoft.com/office/drawing/2014/main" val="2441963027"/>
                    </a:ext>
                  </a:extLst>
                </a:gridCol>
                <a:gridCol w="877824">
                  <a:extLst>
                    <a:ext uri="{9D8B030D-6E8A-4147-A177-3AD203B41FA5}">
                      <a16:colId xmlns:a16="http://schemas.microsoft.com/office/drawing/2014/main" val="2260413308"/>
                    </a:ext>
                  </a:extLst>
                </a:gridCol>
                <a:gridCol w="877824">
                  <a:extLst>
                    <a:ext uri="{9D8B030D-6E8A-4147-A177-3AD203B41FA5}">
                      <a16:colId xmlns:a16="http://schemas.microsoft.com/office/drawing/2014/main" val="2634989886"/>
                    </a:ext>
                  </a:extLst>
                </a:gridCol>
                <a:gridCol w="877824">
                  <a:extLst>
                    <a:ext uri="{9D8B030D-6E8A-4147-A177-3AD203B41FA5}">
                      <a16:colId xmlns:a16="http://schemas.microsoft.com/office/drawing/2014/main" val="2014071175"/>
                    </a:ext>
                  </a:extLst>
                </a:gridCol>
              </a:tblGrid>
              <a:tr h="457200">
                <a:tc>
                  <a:txBody>
                    <a:bodyPr/>
                    <a:lstStyle/>
                    <a:p>
                      <a:pPr algn="ctr"/>
                      <a:r>
                        <a:rPr lang="en-US" sz="1800" dirty="0">
                          <a:latin typeface="Calibri" panose="020F0502020204030204" pitchFamily="34" charset="0"/>
                          <a:cs typeface="Calibri" panose="020F0502020204030204" pitchFamily="34" charset="0"/>
                        </a:rPr>
                        <a:t>FY 2025</a:t>
                      </a:r>
                    </a:p>
                  </a:txBody>
                  <a:tcPr anchor="ctr"/>
                </a:tc>
                <a:tc>
                  <a:txBody>
                    <a:bodyPr/>
                    <a:lstStyle/>
                    <a:p>
                      <a:pPr algn="ctr"/>
                      <a:r>
                        <a:rPr lang="en-US" sz="1800" dirty="0">
                          <a:latin typeface="Calibri" panose="020F0502020204030204" pitchFamily="34" charset="0"/>
                          <a:cs typeface="Calibri" panose="020F0502020204030204" pitchFamily="34" charset="0"/>
                        </a:rPr>
                        <a:t>EOU</a:t>
                      </a:r>
                    </a:p>
                  </a:txBody>
                  <a:tcPr anchor="ctr"/>
                </a:tc>
                <a:tc>
                  <a:txBody>
                    <a:bodyPr/>
                    <a:lstStyle/>
                    <a:p>
                      <a:pPr algn="ctr"/>
                      <a:r>
                        <a:rPr lang="en-US" sz="1800" dirty="0">
                          <a:latin typeface="Calibri" panose="020F0502020204030204" pitchFamily="34" charset="0"/>
                          <a:cs typeface="Calibri" panose="020F0502020204030204" pitchFamily="34" charset="0"/>
                        </a:rPr>
                        <a:t>OIT</a:t>
                      </a:r>
                    </a:p>
                  </a:txBody>
                  <a:tcPr anchor="ctr"/>
                </a:tc>
                <a:tc>
                  <a:txBody>
                    <a:bodyPr/>
                    <a:lstStyle/>
                    <a:p>
                      <a:pPr algn="ctr"/>
                      <a:r>
                        <a:rPr lang="en-US" sz="1800" dirty="0">
                          <a:latin typeface="Calibri" panose="020F0502020204030204" pitchFamily="34" charset="0"/>
                          <a:cs typeface="Calibri" panose="020F0502020204030204" pitchFamily="34" charset="0"/>
                        </a:rPr>
                        <a:t>OSU</a:t>
                      </a:r>
                    </a:p>
                  </a:txBody>
                  <a:tcPr anchor="ctr"/>
                </a:tc>
                <a:tc>
                  <a:txBody>
                    <a:bodyPr/>
                    <a:lstStyle/>
                    <a:p>
                      <a:pPr algn="ctr"/>
                      <a:r>
                        <a:rPr lang="en-US" sz="1800" dirty="0">
                          <a:latin typeface="Calibri" panose="020F0502020204030204" pitchFamily="34" charset="0"/>
                          <a:cs typeface="Calibri" panose="020F0502020204030204" pitchFamily="34" charset="0"/>
                        </a:rPr>
                        <a:t>PSU</a:t>
                      </a:r>
                    </a:p>
                  </a:txBody>
                  <a:tcPr anchor="ctr"/>
                </a:tc>
                <a:tc>
                  <a:txBody>
                    <a:bodyPr/>
                    <a:lstStyle/>
                    <a:p>
                      <a:pPr algn="ctr"/>
                      <a:r>
                        <a:rPr lang="en-US" sz="1800" dirty="0">
                          <a:latin typeface="Calibri" panose="020F0502020204030204" pitchFamily="34" charset="0"/>
                          <a:cs typeface="Calibri" panose="020F0502020204030204" pitchFamily="34" charset="0"/>
                        </a:rPr>
                        <a:t>SOU</a:t>
                      </a:r>
                    </a:p>
                  </a:txBody>
                  <a:tcPr anchor="ctr"/>
                </a:tc>
                <a:tc>
                  <a:txBody>
                    <a:bodyPr/>
                    <a:lstStyle/>
                    <a:p>
                      <a:pPr algn="ctr"/>
                      <a:r>
                        <a:rPr lang="en-US" sz="1800" dirty="0">
                          <a:latin typeface="Calibri" panose="020F0502020204030204" pitchFamily="34" charset="0"/>
                          <a:cs typeface="Calibri" panose="020F0502020204030204" pitchFamily="34" charset="0"/>
                        </a:rPr>
                        <a:t>UO</a:t>
                      </a:r>
                    </a:p>
                  </a:txBody>
                  <a:tcPr anchor="ctr"/>
                </a:tc>
                <a:tc>
                  <a:txBody>
                    <a:bodyPr/>
                    <a:lstStyle/>
                    <a:p>
                      <a:pPr algn="ctr"/>
                      <a:r>
                        <a:rPr lang="en-US" sz="1800" dirty="0">
                          <a:latin typeface="Calibri" panose="020F0502020204030204" pitchFamily="34" charset="0"/>
                          <a:cs typeface="Calibri" panose="020F0502020204030204" pitchFamily="34" charset="0"/>
                        </a:rPr>
                        <a:t>WOU</a:t>
                      </a:r>
                    </a:p>
                  </a:txBody>
                  <a:tcPr anchor="ctr"/>
                </a:tc>
                <a:tc>
                  <a:txBody>
                    <a:bodyPr/>
                    <a:lstStyle/>
                    <a:p>
                      <a:pPr algn="ctr"/>
                      <a:r>
                        <a:rPr lang="en-US" sz="1800" dirty="0">
                          <a:latin typeface="Calibri" panose="020F0502020204030204" pitchFamily="34" charset="0"/>
                          <a:cs typeface="Calibri" panose="020F0502020204030204" pitchFamily="34" charset="0"/>
                        </a:rPr>
                        <a:t>Total</a:t>
                      </a:r>
                    </a:p>
                  </a:txBody>
                  <a:tcPr anchor="ctr"/>
                </a:tc>
                <a:extLst>
                  <a:ext uri="{0D108BD9-81ED-4DB2-BD59-A6C34878D82A}">
                    <a16:rowId xmlns:a16="http://schemas.microsoft.com/office/drawing/2014/main" val="3863256986"/>
                  </a:ext>
                </a:extLst>
              </a:tr>
              <a:tr h="592463">
                <a:tc>
                  <a:txBody>
                    <a:bodyPr/>
                    <a:lstStyle/>
                    <a:p>
                      <a:pPr marL="0" algn="ctr" defTabSz="457200" rtl="0" eaLnBrk="1" latinLnBrk="0" hangingPunct="1"/>
                      <a:r>
                        <a:rPr lang="en-US" sz="1600" kern="1200" dirty="0">
                          <a:solidFill>
                            <a:schemeClr val="tx1"/>
                          </a:solidFill>
                          <a:latin typeface="Calibri" panose="020F0502020204030204" pitchFamily="34" charset="0"/>
                          <a:cs typeface="Calibri" panose="020F0502020204030204" pitchFamily="34" charset="0"/>
                        </a:rPr>
                        <a:t>Fundable Students (AY24) </a:t>
                      </a:r>
                    </a:p>
                  </a:txBody>
                  <a:tcPr anchor="ctr"/>
                </a:tc>
                <a:tc>
                  <a:txBody>
                    <a:bodyPr/>
                    <a:lstStyle/>
                    <a:p>
                      <a:pPr marL="0" algn="ctr" defTabSz="9144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1,532</a:t>
                      </a:r>
                    </a:p>
                  </a:txBody>
                  <a:tcPr marL="0" marR="0" marT="0" marB="0" anchor="ctr"/>
                </a:tc>
                <a:tc>
                  <a:txBody>
                    <a:bodyPr/>
                    <a:lstStyle/>
                    <a:p>
                      <a:pPr marL="0" algn="ctr" defTabSz="914400" rtl="0" eaLnBrk="1" fontAlgn="b" latinLnBrk="0" hangingPunct="1"/>
                      <a:r>
                        <a:rPr lang="en-US" sz="1600" b="0" i="0" u="none" strike="noStrike" kern="1200">
                          <a:solidFill>
                            <a:srgbClr val="000000"/>
                          </a:solidFill>
                          <a:effectLst/>
                          <a:latin typeface="Calibri" panose="020F0502020204030204" pitchFamily="34" charset="0"/>
                          <a:ea typeface="+mn-ea"/>
                          <a:cs typeface="+mn-cs"/>
                        </a:rPr>
                        <a:t>2,531</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17,936</a:t>
                      </a:r>
                    </a:p>
                  </a:txBody>
                  <a:tcPr marL="0" marR="0" marT="0" marB="0" anchor="ctr"/>
                </a:tc>
                <a:tc>
                  <a:txBody>
                    <a:bodyPr/>
                    <a:lstStyle/>
                    <a:p>
                      <a:pPr marL="0" algn="ctr" defTabSz="914400" rtl="0" eaLnBrk="1" fontAlgn="b" latinLnBrk="0" hangingPunct="1"/>
                      <a:r>
                        <a:rPr lang="en-US" sz="1600" b="0" i="0" u="none" strike="noStrike" kern="1200">
                          <a:solidFill>
                            <a:srgbClr val="000000"/>
                          </a:solidFill>
                          <a:effectLst/>
                          <a:latin typeface="Calibri" panose="020F0502020204030204" pitchFamily="34" charset="0"/>
                          <a:ea typeface="+mn-ea"/>
                          <a:cs typeface="+mn-cs"/>
                        </a:rPr>
                        <a:t>12,276</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2,395</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12,794</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3,061</a:t>
                      </a:r>
                    </a:p>
                  </a:txBody>
                  <a:tcPr marL="0" marR="0" marT="0" marB="0" anchor="ctr"/>
                </a:tc>
                <a:tc>
                  <a:txBody>
                    <a:bodyPr/>
                    <a:lstStyle/>
                    <a:p>
                      <a:pPr marL="0" algn="ctr" defTabSz="9144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52,526</a:t>
                      </a:r>
                    </a:p>
                  </a:txBody>
                  <a:tcPr marL="0" marR="0" marT="0" marB="0" anchor="ctr"/>
                </a:tc>
                <a:extLst>
                  <a:ext uri="{0D108BD9-81ED-4DB2-BD59-A6C34878D82A}">
                    <a16:rowId xmlns:a16="http://schemas.microsoft.com/office/drawing/2014/main" val="2307389336"/>
                  </a:ext>
                </a:extLst>
              </a:tr>
              <a:tr h="152400">
                <a:tc gridSpan="9">
                  <a:txBody>
                    <a:bodyPr/>
                    <a:lstStyle/>
                    <a:p>
                      <a:pPr marL="0" algn="ctr" defTabSz="457200" rtl="0" eaLnBrk="1" latinLnBrk="0" hangingPunct="1"/>
                      <a:endParaRPr lang="en-US" sz="1600" b="0" kern="1200" dirty="0">
                        <a:solidFill>
                          <a:schemeClr val="dk1"/>
                        </a:solidFill>
                        <a:latin typeface="Calibri" panose="020F0502020204030204" pitchFamily="34" charset="0"/>
                        <a:ea typeface="+mn-ea"/>
                        <a:cs typeface="Calibri" panose="020F0502020204030204" pitchFamily="34" charset="0"/>
                      </a:endParaRPr>
                    </a:p>
                  </a:txBody>
                  <a:tcPr anchor="ctr">
                    <a:solidFill>
                      <a:srgbClr val="007434"/>
                    </a:solidFill>
                  </a:tcPr>
                </a:tc>
                <a:tc hMerge="1">
                  <a:txBody>
                    <a:bodyPr/>
                    <a:lstStyle/>
                    <a:p>
                      <a:endParaRPr lang="en-US"/>
                    </a:p>
                  </a:txBody>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endParaRPr lang="en-US"/>
                    </a:p>
                  </a:txBody>
                  <a:tcPr/>
                </a:tc>
                <a:extLst>
                  <a:ext uri="{0D108BD9-81ED-4DB2-BD59-A6C34878D82A}">
                    <a16:rowId xmlns:a16="http://schemas.microsoft.com/office/drawing/2014/main" val="2105119598"/>
                  </a:ext>
                </a:extLst>
              </a:tr>
              <a:tr h="794644">
                <a:tc>
                  <a:txBody>
                    <a:bodyPr/>
                    <a:lstStyle/>
                    <a:p>
                      <a:pPr marL="0" algn="ctr" defTabSz="457200" rtl="0" eaLnBrk="1" fontAlgn="b" latinLnBrk="0" hangingPunct="1"/>
                      <a:r>
                        <a:rPr lang="en-US" sz="1600" kern="1200" dirty="0">
                          <a:latin typeface="Calibri" panose="020F0502020204030204" pitchFamily="34" charset="0"/>
                          <a:cs typeface="Calibri" panose="020F0502020204030204" pitchFamily="34" charset="0"/>
                        </a:rPr>
                        <a:t>PUSF Funding </a:t>
                      </a:r>
                      <a:endParaRPr lang="en-US" sz="1600" b="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b">
                        <a:buNone/>
                      </a:pPr>
                      <a:r>
                        <a:rPr lang="en-US" sz="1600" b="0" i="0" u="none" strike="noStrike" dirty="0">
                          <a:solidFill>
                            <a:srgbClr val="000000"/>
                          </a:solidFill>
                          <a:effectLst/>
                          <a:latin typeface="Calibri" panose="020F0502020204030204" pitchFamily="34" charset="0"/>
                        </a:rPr>
                        <a:t>$24.1M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$35.9M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$168.7M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$119.1M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$28.3M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$99.0M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$34.3M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$509.4M</a:t>
                      </a:r>
                    </a:p>
                  </a:txBody>
                  <a:tcPr marL="0" marR="0" marT="0" marB="0" anchor="ctr"/>
                </a:tc>
                <a:extLst>
                  <a:ext uri="{0D108BD9-81ED-4DB2-BD59-A6C34878D82A}">
                    <a16:rowId xmlns:a16="http://schemas.microsoft.com/office/drawing/2014/main" val="811706081"/>
                  </a:ext>
                </a:extLst>
              </a:tr>
              <a:tr h="811363">
                <a:tc>
                  <a:txBody>
                    <a:bodyPr/>
                    <a:lstStyle/>
                    <a:p>
                      <a:pPr marL="0" algn="ctr" defTabSz="457200" rtl="0" eaLnBrk="1" latinLnBrk="0" hangingPunct="1"/>
                      <a:r>
                        <a:rPr lang="en-US" sz="1600" b="1" kern="1200" dirty="0">
                          <a:solidFill>
                            <a:schemeClr val="tx1"/>
                          </a:solidFill>
                          <a:latin typeface="Calibri" panose="020F0502020204030204" pitchFamily="34" charset="0"/>
                          <a:cs typeface="Calibri" panose="020F0502020204030204" pitchFamily="34" charset="0"/>
                        </a:rPr>
                        <a:t>PUSF Funding Per Fundable Student</a:t>
                      </a:r>
                      <a:endParaRPr lang="en-US" sz="1600" b="1" kern="1200" dirty="0">
                        <a:solidFill>
                          <a:schemeClr val="tx1"/>
                        </a:solidFill>
                        <a:latin typeface="Calibri" panose="020F0502020204030204" pitchFamily="34" charset="0"/>
                        <a:ea typeface="+mn-ea"/>
                        <a:cs typeface="Calibri" panose="020F0502020204030204" pitchFamily="34" charset="0"/>
                      </a:endParaRPr>
                    </a:p>
                  </a:txBody>
                  <a:tcPr anchor="ctr"/>
                </a:tc>
                <a:tc>
                  <a:txBody>
                    <a:bodyPr/>
                    <a:lstStyle/>
                    <a:p>
                      <a:pPr algn="ctr" rtl="0" fontAlgn="b">
                        <a:buNone/>
                      </a:pPr>
                      <a:r>
                        <a:rPr lang="en-US" sz="1600" b="1" i="0" u="none" strike="noStrike">
                          <a:solidFill>
                            <a:srgbClr val="000000"/>
                          </a:solidFill>
                          <a:effectLst/>
                          <a:latin typeface="Calibri" panose="020F0502020204030204" pitchFamily="34" charset="0"/>
                        </a:rPr>
                        <a:t>$15,741 </a:t>
                      </a:r>
                    </a:p>
                  </a:txBody>
                  <a:tcPr marL="0" marR="0" marT="0" marB="0" anchor="ctr"/>
                </a:tc>
                <a:tc>
                  <a:txBody>
                    <a:bodyPr/>
                    <a:lstStyle/>
                    <a:p>
                      <a:pPr algn="ctr" rtl="0" fontAlgn="b">
                        <a:buNone/>
                      </a:pPr>
                      <a:r>
                        <a:rPr lang="en-US" sz="1600" b="1" i="0" u="none" strike="noStrike">
                          <a:solidFill>
                            <a:srgbClr val="000000"/>
                          </a:solidFill>
                          <a:effectLst/>
                          <a:latin typeface="Calibri" panose="020F0502020204030204" pitchFamily="34" charset="0"/>
                        </a:rPr>
                        <a:t>$14,199 </a:t>
                      </a:r>
                    </a:p>
                  </a:txBody>
                  <a:tcPr marL="0" marR="0" marT="0" marB="0" anchor="ctr"/>
                </a:tc>
                <a:tc>
                  <a:txBody>
                    <a:bodyPr/>
                    <a:lstStyle/>
                    <a:p>
                      <a:pPr algn="ctr" rtl="0" fontAlgn="b">
                        <a:buNone/>
                      </a:pPr>
                      <a:r>
                        <a:rPr lang="en-US" sz="1600" b="1" i="0" u="none" strike="noStrike">
                          <a:solidFill>
                            <a:srgbClr val="000000"/>
                          </a:solidFill>
                          <a:effectLst/>
                          <a:latin typeface="Calibri" panose="020F0502020204030204" pitchFamily="34" charset="0"/>
                        </a:rPr>
                        <a:t>$9,404 </a:t>
                      </a:r>
                    </a:p>
                  </a:txBody>
                  <a:tcPr marL="0" marR="0" marT="0" marB="0" anchor="ctr"/>
                </a:tc>
                <a:tc>
                  <a:txBody>
                    <a:bodyPr/>
                    <a:lstStyle/>
                    <a:p>
                      <a:pPr algn="ctr" rtl="0" fontAlgn="b">
                        <a:buNone/>
                      </a:pPr>
                      <a:r>
                        <a:rPr lang="en-US" sz="1600" b="1" i="0" u="none" strike="noStrike">
                          <a:solidFill>
                            <a:srgbClr val="000000"/>
                          </a:solidFill>
                          <a:effectLst/>
                          <a:latin typeface="Calibri" panose="020F0502020204030204" pitchFamily="34" charset="0"/>
                        </a:rPr>
                        <a:t>$9,705 </a:t>
                      </a:r>
                    </a:p>
                  </a:txBody>
                  <a:tcPr marL="0" marR="0" marT="0" marB="0" anchor="ctr"/>
                </a:tc>
                <a:tc>
                  <a:txBody>
                    <a:bodyPr/>
                    <a:lstStyle/>
                    <a:p>
                      <a:pPr algn="ctr" rtl="0" fontAlgn="b">
                        <a:buNone/>
                      </a:pPr>
                      <a:r>
                        <a:rPr lang="en-US" sz="1600" b="1" i="0" u="none" strike="noStrike">
                          <a:solidFill>
                            <a:srgbClr val="000000"/>
                          </a:solidFill>
                          <a:effectLst/>
                          <a:latin typeface="Calibri" panose="020F0502020204030204" pitchFamily="34" charset="0"/>
                        </a:rPr>
                        <a:t>$11,826 </a:t>
                      </a:r>
                    </a:p>
                  </a:txBody>
                  <a:tcPr marL="0" marR="0" marT="0" marB="0" anchor="ctr"/>
                </a:tc>
                <a:tc>
                  <a:txBody>
                    <a:bodyPr/>
                    <a:lstStyle/>
                    <a:p>
                      <a:pPr algn="ctr" rtl="0" fontAlgn="b">
                        <a:buNone/>
                      </a:pPr>
                      <a:r>
                        <a:rPr lang="en-US" sz="1600" b="1" i="0" u="none" strike="noStrike" dirty="0">
                          <a:solidFill>
                            <a:srgbClr val="000000"/>
                          </a:solidFill>
                          <a:effectLst/>
                          <a:latin typeface="Calibri" panose="020F0502020204030204" pitchFamily="34" charset="0"/>
                        </a:rPr>
                        <a:t>$7,735 </a:t>
                      </a:r>
                    </a:p>
                  </a:txBody>
                  <a:tcPr marL="0" marR="0" marT="0" marB="0" anchor="ctr"/>
                </a:tc>
                <a:tc>
                  <a:txBody>
                    <a:bodyPr/>
                    <a:lstStyle/>
                    <a:p>
                      <a:pPr algn="ctr" rtl="0" fontAlgn="b">
                        <a:buNone/>
                      </a:pPr>
                      <a:r>
                        <a:rPr lang="en-US" sz="1600" b="1" i="0" u="none" strike="noStrike">
                          <a:solidFill>
                            <a:srgbClr val="000000"/>
                          </a:solidFill>
                          <a:effectLst/>
                          <a:latin typeface="Calibri" panose="020F0502020204030204" pitchFamily="34" charset="0"/>
                        </a:rPr>
                        <a:t>$11,195 </a:t>
                      </a:r>
                    </a:p>
                  </a:txBody>
                  <a:tcPr marL="0" marR="0" marT="0" marB="0" anchor="ctr"/>
                </a:tc>
                <a:tc>
                  <a:txBody>
                    <a:bodyPr/>
                    <a:lstStyle/>
                    <a:p>
                      <a:pPr algn="ctr" rtl="0" fontAlgn="b">
                        <a:buNone/>
                      </a:pPr>
                      <a:r>
                        <a:rPr lang="en-US" sz="1600" b="1" i="0" u="none" strike="noStrike" dirty="0">
                          <a:solidFill>
                            <a:srgbClr val="000000"/>
                          </a:solidFill>
                          <a:effectLst/>
                          <a:latin typeface="Calibri" panose="020F0502020204030204" pitchFamily="34" charset="0"/>
                        </a:rPr>
                        <a:t>$9,699 </a:t>
                      </a:r>
                    </a:p>
                  </a:txBody>
                  <a:tcPr marL="0" marR="0" marT="0" marB="0" anchor="ctr"/>
                </a:tc>
                <a:extLst>
                  <a:ext uri="{0D108BD9-81ED-4DB2-BD59-A6C34878D82A}">
                    <a16:rowId xmlns:a16="http://schemas.microsoft.com/office/drawing/2014/main" val="1529832287"/>
                  </a:ext>
                </a:extLst>
              </a:tr>
              <a:tr h="0">
                <a:tc gridSpan="9">
                  <a:txBody>
                    <a:bodyPr/>
                    <a:lstStyle/>
                    <a:p>
                      <a:pPr marL="0" algn="ctr" defTabSz="457200" rtl="0" eaLnBrk="1" latinLnBrk="0" hangingPunct="1"/>
                      <a:endParaRPr lang="en-US" sz="1600" b="0" kern="1200" dirty="0">
                        <a:solidFill>
                          <a:schemeClr val="dk1"/>
                        </a:solidFill>
                        <a:latin typeface="Calibri" panose="020F0502020204030204" pitchFamily="34" charset="0"/>
                        <a:ea typeface="+mn-ea"/>
                        <a:cs typeface="Calibri" panose="020F0502020204030204" pitchFamily="34" charset="0"/>
                      </a:endParaRPr>
                    </a:p>
                  </a:txBody>
                  <a:tcPr anchor="ctr">
                    <a:solidFill>
                      <a:srgbClr val="007434"/>
                    </a:solidFill>
                  </a:tcPr>
                </a:tc>
                <a:tc hMerge="1">
                  <a:txBody>
                    <a:bodyPr/>
                    <a:lstStyle/>
                    <a:p>
                      <a:endParaRPr lang="en-US"/>
                    </a:p>
                  </a:txBody>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00" b="0" kern="1200" dirty="0">
                        <a:solidFill>
                          <a:schemeClr val="dk1"/>
                        </a:solidFill>
                        <a:latin typeface="Helvetica" panose="020B0604020202020204" pitchFamily="34" charset="0"/>
                        <a:ea typeface="+mn-ea"/>
                        <a:cs typeface="Helvetica" panose="020B0604020202020204" pitchFamily="34" charset="0"/>
                      </a:endParaRPr>
                    </a:p>
                  </a:txBody>
                  <a:tcPr marL="9525" marR="9525" marT="9525" marB="0" anchor="ctr">
                    <a:solidFill>
                      <a:srgbClr val="007434"/>
                    </a:solidFill>
                  </a:tcPr>
                </a:tc>
                <a:tc hMerge="1">
                  <a:txBody>
                    <a:bodyPr/>
                    <a:lstStyle/>
                    <a:p>
                      <a:endParaRPr lang="en-US"/>
                    </a:p>
                  </a:txBody>
                  <a:tcPr/>
                </a:tc>
                <a:extLst>
                  <a:ext uri="{0D108BD9-81ED-4DB2-BD59-A6C34878D82A}">
                    <a16:rowId xmlns:a16="http://schemas.microsoft.com/office/drawing/2014/main" val="1742323551"/>
                  </a:ext>
                </a:extLst>
              </a:tr>
              <a:tr h="810516">
                <a:tc>
                  <a:txBody>
                    <a:bodyPr/>
                    <a:lstStyle/>
                    <a:p>
                      <a:pPr marL="0" algn="ctr" defTabSz="457200" rtl="0" eaLnBrk="1" fontAlgn="b" latinLnBrk="0" hangingPunct="1"/>
                      <a:r>
                        <a:rPr lang="en-US" sz="1600" kern="1200" dirty="0">
                          <a:latin typeface="Calibri" panose="020F0502020204030204" pitchFamily="34" charset="0"/>
                          <a:cs typeface="Calibri" panose="020F0502020204030204" pitchFamily="34" charset="0"/>
                        </a:rPr>
                        <a:t>Total FY 2025 </a:t>
                      </a:r>
                    </a:p>
                    <a:p>
                      <a:pPr marL="0" algn="ctr" defTabSz="457200" rtl="0" eaLnBrk="1" fontAlgn="b" latinLnBrk="0" hangingPunct="1"/>
                      <a:r>
                        <a:rPr lang="en-US" sz="1600" kern="1200" dirty="0">
                          <a:latin typeface="Calibri" panose="020F0502020204030204" pitchFamily="34" charset="0"/>
                          <a:cs typeface="Calibri" panose="020F0502020204030204" pitchFamily="34" charset="0"/>
                        </a:rPr>
                        <a:t>State Funding</a:t>
                      </a:r>
                      <a:endParaRPr lang="en-US" sz="1600" b="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tc>
                <a:tc>
                  <a:txBody>
                    <a:bodyPr/>
                    <a:lstStyle/>
                    <a:p>
                      <a:pPr marL="0" algn="ctr" defTabSz="914400" rtl="0" eaLnBrk="1" fontAlgn="b" latinLnBrk="0" hangingPunct="1">
                        <a:buNone/>
                      </a:pPr>
                      <a:r>
                        <a:rPr lang="en-US" sz="1600" b="0" i="0" u="none" strike="noStrike" kern="1200">
                          <a:solidFill>
                            <a:srgbClr val="000000"/>
                          </a:solidFill>
                          <a:effectLst/>
                          <a:latin typeface="Calibri" panose="020F0502020204030204" pitchFamily="34" charset="0"/>
                          <a:ea typeface="+mn-ea"/>
                          <a:cs typeface="+mn-cs"/>
                        </a:rPr>
                        <a:t>$27.1M</a:t>
                      </a:r>
                    </a:p>
                  </a:txBody>
                  <a:tcPr marL="0" marR="0" marT="0" marB="0" anchor="ctr"/>
                </a:tc>
                <a:tc>
                  <a:txBody>
                    <a:bodyPr/>
                    <a:lstStyle/>
                    <a:p>
                      <a:pPr marL="0" algn="ctr" defTabSz="914400" rtl="0" eaLnBrk="1" fontAlgn="b" latinLnBrk="0" hangingPunct="1">
                        <a:buNone/>
                      </a:pPr>
                      <a:r>
                        <a:rPr lang="en-US" sz="1600" b="0" i="0" u="none" strike="noStrike" kern="1200">
                          <a:solidFill>
                            <a:srgbClr val="000000"/>
                          </a:solidFill>
                          <a:effectLst/>
                          <a:latin typeface="Calibri" panose="020F0502020204030204" pitchFamily="34" charset="0"/>
                          <a:ea typeface="+mn-ea"/>
                          <a:cs typeface="+mn-cs"/>
                        </a:rPr>
                        <a:t>$41.1M</a:t>
                      </a:r>
                    </a:p>
                  </a:txBody>
                  <a:tcPr marL="0" marR="0" marT="0" marB="0" anchor="ctr"/>
                </a:tc>
                <a:tc>
                  <a:txBody>
                    <a:bodyPr/>
                    <a:lstStyle/>
                    <a:p>
                      <a:pPr marL="0" algn="ctr" defTabSz="914400" rtl="0" eaLnBrk="1" fontAlgn="b" latinLnBrk="0" hangingPunct="1">
                        <a:buNone/>
                      </a:pPr>
                      <a:r>
                        <a:rPr lang="en-US" sz="1600" b="0" i="0" u="none" strike="noStrike" kern="1200">
                          <a:solidFill>
                            <a:srgbClr val="000000"/>
                          </a:solidFill>
                          <a:effectLst/>
                          <a:latin typeface="Calibri" panose="020F0502020204030204" pitchFamily="34" charset="0"/>
                          <a:ea typeface="+mn-ea"/>
                          <a:cs typeface="+mn-cs"/>
                        </a:rPr>
                        <a:t>$297.5M</a:t>
                      </a:r>
                    </a:p>
                  </a:txBody>
                  <a:tcPr marL="0" marR="0" marT="0" marB="0" anchor="ctr"/>
                </a:tc>
                <a:tc>
                  <a:txBody>
                    <a:bodyPr/>
                    <a:lstStyle/>
                    <a:p>
                      <a:pPr marL="0" algn="ctr" defTabSz="914400" rtl="0" eaLnBrk="1" fontAlgn="b" latinLnBrk="0" hangingPunct="1">
                        <a:buNone/>
                      </a:pPr>
                      <a:r>
                        <a:rPr lang="en-US" sz="1600" b="0" i="0" u="none" strike="noStrike" kern="1200" dirty="0">
                          <a:solidFill>
                            <a:srgbClr val="000000"/>
                          </a:solidFill>
                          <a:effectLst/>
                          <a:latin typeface="Calibri" panose="020F0502020204030204" pitchFamily="34" charset="0"/>
                          <a:ea typeface="+mn-ea"/>
                          <a:cs typeface="+mn-cs"/>
                        </a:rPr>
                        <a:t>$132.3M</a:t>
                      </a:r>
                    </a:p>
                  </a:txBody>
                  <a:tcPr marL="0" marR="0" marT="0" marB="0" anchor="ctr"/>
                </a:tc>
                <a:tc>
                  <a:txBody>
                    <a:bodyPr/>
                    <a:lstStyle/>
                    <a:p>
                      <a:pPr marL="0" algn="ctr" defTabSz="914400" rtl="0" eaLnBrk="1" fontAlgn="b" latinLnBrk="0" hangingPunct="1">
                        <a:buNone/>
                      </a:pPr>
                      <a:r>
                        <a:rPr lang="en-US" sz="1600" b="0" i="0" u="none" strike="noStrike" kern="1200" dirty="0">
                          <a:solidFill>
                            <a:srgbClr val="000000"/>
                          </a:solidFill>
                          <a:effectLst/>
                          <a:latin typeface="Calibri" panose="020F0502020204030204" pitchFamily="34" charset="0"/>
                          <a:ea typeface="+mn-ea"/>
                          <a:cs typeface="+mn-cs"/>
                        </a:rPr>
                        <a:t>$33.1M</a:t>
                      </a:r>
                    </a:p>
                  </a:txBody>
                  <a:tcPr marL="0" marR="0" marT="0" marB="0" anchor="ctr"/>
                </a:tc>
                <a:tc>
                  <a:txBody>
                    <a:bodyPr/>
                    <a:lstStyle/>
                    <a:p>
                      <a:pPr marL="0" algn="ctr" defTabSz="914400" rtl="0" eaLnBrk="1" fontAlgn="b" latinLnBrk="0" hangingPunct="1">
                        <a:buNone/>
                      </a:pPr>
                      <a:r>
                        <a:rPr lang="en-US" sz="1600" b="0" i="0" u="none" strike="noStrike" kern="1200" dirty="0">
                          <a:solidFill>
                            <a:srgbClr val="000000"/>
                          </a:solidFill>
                          <a:effectLst/>
                          <a:latin typeface="Calibri" panose="020F0502020204030204" pitchFamily="34" charset="0"/>
                          <a:ea typeface="+mn-ea"/>
                          <a:cs typeface="+mn-cs"/>
                        </a:rPr>
                        <a:t>$105.3M</a:t>
                      </a:r>
                    </a:p>
                  </a:txBody>
                  <a:tcPr marL="0" marR="0" marT="0" marB="0" anchor="ctr"/>
                </a:tc>
                <a:tc>
                  <a:txBody>
                    <a:bodyPr/>
                    <a:lstStyle/>
                    <a:p>
                      <a:pPr marL="0" algn="ctr" defTabSz="914400" rtl="0" eaLnBrk="1" fontAlgn="b" latinLnBrk="0" hangingPunct="1">
                        <a:buNone/>
                      </a:pPr>
                      <a:r>
                        <a:rPr lang="en-US" sz="1600" b="0" i="0" u="none" strike="noStrike" kern="1200" dirty="0">
                          <a:solidFill>
                            <a:srgbClr val="000000"/>
                          </a:solidFill>
                          <a:effectLst/>
                          <a:latin typeface="Calibri" panose="020F0502020204030204" pitchFamily="34" charset="0"/>
                          <a:ea typeface="+mn-ea"/>
                          <a:cs typeface="+mn-cs"/>
                        </a:rPr>
                        <a:t>$37.9M</a:t>
                      </a:r>
                    </a:p>
                  </a:txBody>
                  <a:tcPr marL="0" marR="0" marT="0" marB="0" anchor="ctr"/>
                </a:tc>
                <a:tc>
                  <a:txBody>
                    <a:bodyPr/>
                    <a:lstStyle/>
                    <a:p>
                      <a:pPr marL="0" algn="ctr" defTabSz="914400" rtl="0" eaLnBrk="1" fontAlgn="b" latinLnBrk="0" hangingPunct="1">
                        <a:buNone/>
                      </a:pPr>
                      <a:r>
                        <a:rPr lang="en-US" sz="1600" b="0" i="0" u="none" strike="noStrike" kern="1200" dirty="0">
                          <a:solidFill>
                            <a:srgbClr val="000000"/>
                          </a:solidFill>
                          <a:effectLst/>
                          <a:latin typeface="Calibri" panose="020F0502020204030204" pitchFamily="34" charset="0"/>
                          <a:ea typeface="+mn-ea"/>
                          <a:cs typeface="+mn-cs"/>
                        </a:rPr>
                        <a:t>$674.3M</a:t>
                      </a:r>
                    </a:p>
                  </a:txBody>
                  <a:tcPr marL="0" marR="0" marT="0" marB="0" anchor="ctr"/>
                </a:tc>
                <a:extLst>
                  <a:ext uri="{0D108BD9-81ED-4DB2-BD59-A6C34878D82A}">
                    <a16:rowId xmlns:a16="http://schemas.microsoft.com/office/drawing/2014/main" val="3756910556"/>
                  </a:ext>
                </a:extLst>
              </a:tr>
              <a:tr h="1051767">
                <a:tc>
                  <a:txBody>
                    <a:bodyPr/>
                    <a:lstStyle/>
                    <a:p>
                      <a:pPr marL="0" algn="ctr" defTabSz="457200" rtl="0" eaLnBrk="1" fontAlgn="b" latinLnBrk="0" hangingPunct="1"/>
                      <a:r>
                        <a:rPr lang="en-US" sz="1600" b="1" kern="1200" dirty="0">
                          <a:solidFill>
                            <a:schemeClr val="tx1"/>
                          </a:solidFill>
                          <a:latin typeface="Calibri" panose="020F0502020204030204" pitchFamily="34" charset="0"/>
                          <a:cs typeface="Calibri" panose="020F0502020204030204" pitchFamily="34" charset="0"/>
                        </a:rPr>
                        <a:t>State Funding per Fundable Student</a:t>
                      </a:r>
                      <a:endParaRPr lang="en-US" sz="1600" b="1" kern="1200" dirty="0">
                        <a:solidFill>
                          <a:schemeClr val="tx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fontAlgn="b" latinLnBrk="0" hangingPunct="1">
                        <a:buNone/>
                      </a:pPr>
                      <a:r>
                        <a:rPr lang="en-US" sz="1600" b="1" i="0" u="none" strike="noStrike" kern="1200">
                          <a:solidFill>
                            <a:srgbClr val="000000"/>
                          </a:solidFill>
                          <a:effectLst/>
                          <a:latin typeface="Calibri" panose="020F0502020204030204" pitchFamily="34" charset="0"/>
                          <a:ea typeface="+mn-ea"/>
                          <a:cs typeface="+mn-cs"/>
                        </a:rPr>
                        <a:t>$17,666 </a:t>
                      </a:r>
                    </a:p>
                  </a:txBody>
                  <a:tcPr marL="0" marR="0" marT="0" marB="0" anchor="ctr"/>
                </a:tc>
                <a:tc>
                  <a:txBody>
                    <a:bodyPr/>
                    <a:lstStyle/>
                    <a:p>
                      <a:pPr marL="0" algn="ctr" defTabSz="914400" rtl="0" eaLnBrk="1" fontAlgn="b" latinLnBrk="0" hangingPunct="1">
                        <a:buNone/>
                      </a:pPr>
                      <a:r>
                        <a:rPr lang="en-US" sz="1600" b="1" i="0" u="none" strike="noStrike" kern="1200">
                          <a:solidFill>
                            <a:srgbClr val="000000"/>
                          </a:solidFill>
                          <a:effectLst/>
                          <a:latin typeface="Calibri" panose="020F0502020204030204" pitchFamily="34" charset="0"/>
                          <a:ea typeface="+mn-ea"/>
                          <a:cs typeface="+mn-cs"/>
                        </a:rPr>
                        <a:t>$16,217 </a:t>
                      </a:r>
                    </a:p>
                  </a:txBody>
                  <a:tcPr marL="0" marR="0" marT="0" marB="0" anchor="ctr"/>
                </a:tc>
                <a:tc>
                  <a:txBody>
                    <a:bodyPr/>
                    <a:lstStyle/>
                    <a:p>
                      <a:pPr marL="0" algn="ctr" defTabSz="914400" rtl="0" eaLnBrk="1" fontAlgn="b" latinLnBrk="0" hangingPunct="1">
                        <a:buNone/>
                      </a:pPr>
                      <a:r>
                        <a:rPr lang="en-US" sz="1600" b="1" i="0" u="none" strike="noStrike" kern="1200">
                          <a:solidFill>
                            <a:srgbClr val="000000"/>
                          </a:solidFill>
                          <a:effectLst/>
                          <a:latin typeface="Calibri" panose="020F0502020204030204" pitchFamily="34" charset="0"/>
                          <a:ea typeface="+mn-ea"/>
                          <a:cs typeface="+mn-cs"/>
                        </a:rPr>
                        <a:t>$16,589 </a:t>
                      </a:r>
                    </a:p>
                  </a:txBody>
                  <a:tcPr marL="0" marR="0" marT="0" marB="0" anchor="ctr"/>
                </a:tc>
                <a:tc>
                  <a:txBody>
                    <a:bodyPr/>
                    <a:lstStyle/>
                    <a:p>
                      <a:pPr marL="0" algn="ctr" defTabSz="914400" rtl="0" eaLnBrk="1" fontAlgn="b" latinLnBrk="0" hangingPunct="1">
                        <a:buNone/>
                      </a:pPr>
                      <a:r>
                        <a:rPr lang="en-US" sz="1600" b="1" i="0" u="none" strike="noStrike" kern="1200">
                          <a:solidFill>
                            <a:srgbClr val="000000"/>
                          </a:solidFill>
                          <a:effectLst/>
                          <a:latin typeface="Calibri" panose="020F0502020204030204" pitchFamily="34" charset="0"/>
                          <a:ea typeface="+mn-ea"/>
                          <a:cs typeface="+mn-cs"/>
                        </a:rPr>
                        <a:t>$10,775 </a:t>
                      </a:r>
                    </a:p>
                  </a:txBody>
                  <a:tcPr marL="0" marR="0" marT="0" marB="0" anchor="ctr"/>
                </a:tc>
                <a:tc>
                  <a:txBody>
                    <a:bodyPr/>
                    <a:lstStyle/>
                    <a:p>
                      <a:pPr marL="0" algn="ctr" defTabSz="914400" rtl="0" eaLnBrk="1" fontAlgn="b" latinLnBrk="0" hangingPunct="1">
                        <a:buNone/>
                      </a:pPr>
                      <a:r>
                        <a:rPr lang="en-US" sz="1600" b="1" i="0" u="none" strike="noStrike" kern="1200">
                          <a:solidFill>
                            <a:srgbClr val="000000"/>
                          </a:solidFill>
                          <a:effectLst/>
                          <a:latin typeface="Calibri" panose="020F0502020204030204" pitchFamily="34" charset="0"/>
                          <a:ea typeface="+mn-ea"/>
                          <a:cs typeface="+mn-cs"/>
                        </a:rPr>
                        <a:t>$13,810 </a:t>
                      </a:r>
                    </a:p>
                  </a:txBody>
                  <a:tcPr marL="0" marR="0" marT="0" marB="0" anchor="ctr"/>
                </a:tc>
                <a:tc>
                  <a:txBody>
                    <a:bodyPr/>
                    <a:lstStyle/>
                    <a:p>
                      <a:pPr marL="0" algn="ctr" defTabSz="914400" rtl="0" eaLnBrk="1" fontAlgn="b" latinLnBrk="0" hangingPunct="1">
                        <a:buNone/>
                      </a:pPr>
                      <a:r>
                        <a:rPr lang="en-US" sz="1600" b="1" i="0" u="none" strike="noStrike" kern="1200">
                          <a:solidFill>
                            <a:srgbClr val="000000"/>
                          </a:solidFill>
                          <a:effectLst/>
                          <a:latin typeface="Calibri" panose="020F0502020204030204" pitchFamily="34" charset="0"/>
                          <a:ea typeface="+mn-ea"/>
                          <a:cs typeface="+mn-cs"/>
                        </a:rPr>
                        <a:t>$8,232 </a:t>
                      </a:r>
                    </a:p>
                  </a:txBody>
                  <a:tcPr marL="0" marR="0" marT="0" marB="0" anchor="ctr"/>
                </a:tc>
                <a:tc>
                  <a:txBody>
                    <a:bodyPr/>
                    <a:lstStyle/>
                    <a:p>
                      <a:pPr marL="0" algn="ctr" defTabSz="914400" rtl="0" eaLnBrk="1" fontAlgn="b" latinLnBrk="0" hangingPunct="1">
                        <a:buNone/>
                      </a:pPr>
                      <a:r>
                        <a:rPr lang="en-US" sz="1600" b="1" i="0" u="none" strike="noStrike" kern="1200">
                          <a:solidFill>
                            <a:srgbClr val="000000"/>
                          </a:solidFill>
                          <a:effectLst/>
                          <a:latin typeface="Calibri" panose="020F0502020204030204" pitchFamily="34" charset="0"/>
                          <a:ea typeface="+mn-ea"/>
                          <a:cs typeface="+mn-cs"/>
                        </a:rPr>
                        <a:t>$12,388 </a:t>
                      </a:r>
                    </a:p>
                  </a:txBody>
                  <a:tcPr marL="0" marR="0" marT="0" marB="0" anchor="ctr"/>
                </a:tc>
                <a:tc>
                  <a:txBody>
                    <a:bodyPr/>
                    <a:lstStyle/>
                    <a:p>
                      <a:pPr marL="0" algn="ctr" defTabSz="914400" rtl="0" eaLnBrk="1" fontAlgn="b" latinLnBrk="0" hangingPunct="1">
                        <a:buNone/>
                      </a:pPr>
                      <a:r>
                        <a:rPr lang="en-US" sz="1600" b="1" i="0" u="none" strike="noStrike" kern="1200" dirty="0">
                          <a:solidFill>
                            <a:srgbClr val="000000"/>
                          </a:solidFill>
                          <a:effectLst/>
                          <a:latin typeface="Calibri" panose="020F0502020204030204" pitchFamily="34" charset="0"/>
                          <a:ea typeface="+mn-ea"/>
                          <a:cs typeface="+mn-cs"/>
                        </a:rPr>
                        <a:t>$12,837 </a:t>
                      </a:r>
                    </a:p>
                  </a:txBody>
                  <a:tcPr marL="0" marR="0" marT="0" marB="0" anchor="ctr"/>
                </a:tc>
                <a:extLst>
                  <a:ext uri="{0D108BD9-81ED-4DB2-BD59-A6C34878D82A}">
                    <a16:rowId xmlns:a16="http://schemas.microsoft.com/office/drawing/2014/main" val="1929965478"/>
                  </a:ext>
                </a:extLst>
              </a:tr>
            </a:tbl>
          </a:graphicData>
        </a:graphic>
      </p:graphicFrame>
      <p:sp>
        <p:nvSpPr>
          <p:cNvPr id="2" name="Slide Number Placeholder 1"/>
          <p:cNvSpPr>
            <a:spLocks noGrp="1"/>
          </p:cNvSpPr>
          <p:nvPr>
            <p:ph type="sldNum" sz="quarter" idx="12"/>
          </p:nvPr>
        </p:nvSpPr>
        <p:spPr/>
        <p:txBody>
          <a:bodyPr/>
          <a:lstStyle/>
          <a:p>
            <a:pPr>
              <a:defRPr/>
            </a:pPr>
            <a:fld id="{F8A924EB-DF99-4028-85D9-83375C07342F}" type="slidenum">
              <a:rPr lang="en-US" smtClean="0"/>
              <a:pPr>
                <a:defRPr/>
              </a:pPr>
              <a:t>8</a:t>
            </a:fld>
            <a:endParaRPr lang="en-US" dirty="0"/>
          </a:p>
        </p:txBody>
      </p:sp>
      <p:sp>
        <p:nvSpPr>
          <p:cNvPr id="5" name="Rectangle 4">
            <a:extLst>
              <a:ext uri="{FF2B5EF4-FFF2-40B4-BE49-F238E27FC236}">
                <a16:creationId xmlns:a16="http://schemas.microsoft.com/office/drawing/2014/main" id="{1811704E-ACA3-7D36-110F-E8A1EF3F45F8}"/>
              </a:ext>
            </a:extLst>
          </p:cNvPr>
          <p:cNvSpPr/>
          <p:nvPr/>
        </p:nvSpPr>
        <p:spPr bwMode="auto">
          <a:xfrm>
            <a:off x="6350558" y="1296203"/>
            <a:ext cx="888442" cy="5200110"/>
          </a:xfrm>
          <a:prstGeom prst="rect">
            <a:avLst/>
          </a:prstGeom>
          <a:solidFill>
            <a:srgbClr val="E2E11B">
              <a:alpha val="30000"/>
            </a:srgbClr>
          </a:solidFill>
          <a:ln w="38100" cap="flat" cmpd="sng" algn="ctr">
            <a:solidFill>
              <a:srgbClr val="E2E1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8" name="Content Placeholder 4">
            <a:extLst>
              <a:ext uri="{FF2B5EF4-FFF2-40B4-BE49-F238E27FC236}">
                <a16:creationId xmlns:a16="http://schemas.microsoft.com/office/drawing/2014/main" id="{1AE0703E-B72E-119C-5D55-D4AEC1D502BC}"/>
              </a:ext>
            </a:extLst>
          </p:cNvPr>
          <p:cNvSpPr txBox="1">
            <a:spLocks/>
          </p:cNvSpPr>
          <p:nvPr/>
        </p:nvSpPr>
        <p:spPr bwMode="auto">
          <a:xfrm>
            <a:off x="2387599" y="6477000"/>
            <a:ext cx="6781801" cy="155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rgbClr val="00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00"/>
                </a:solidFill>
                <a:latin typeface="+mn-lt"/>
              </a:defRPr>
            </a:lvl2pPr>
            <a:lvl3pPr marL="1143000" indent="-228600" algn="l" rtl="0" eaLnBrk="0" fontAlgn="base" hangingPunct="0">
              <a:spcBef>
                <a:spcPct val="20000"/>
              </a:spcBef>
              <a:spcAft>
                <a:spcPct val="0"/>
              </a:spcAft>
              <a:buChar char="•"/>
              <a:defRPr sz="2400">
                <a:solidFill>
                  <a:srgbClr val="003300"/>
                </a:solidFill>
                <a:latin typeface="+mn-lt"/>
              </a:defRPr>
            </a:lvl3pPr>
            <a:lvl4pPr marL="1600200" indent="-228600" algn="l" rtl="0" eaLnBrk="0" fontAlgn="base" hangingPunct="0">
              <a:spcBef>
                <a:spcPct val="20000"/>
              </a:spcBef>
              <a:spcAft>
                <a:spcPct val="0"/>
              </a:spcAft>
              <a:buChar char="–"/>
              <a:defRPr sz="2000">
                <a:solidFill>
                  <a:srgbClr val="003300"/>
                </a:solidFill>
                <a:latin typeface="+mn-lt"/>
              </a:defRPr>
            </a:lvl4pPr>
            <a:lvl5pPr marL="2057400" indent="-228600" algn="l" rtl="0" eaLnBrk="0" fontAlgn="base" hangingPunct="0">
              <a:spcBef>
                <a:spcPct val="20000"/>
              </a:spcBef>
              <a:spcAft>
                <a:spcPct val="0"/>
              </a:spcAft>
              <a:buChar char="»"/>
              <a:defRPr sz="2000">
                <a:solidFill>
                  <a:srgbClr val="003300"/>
                </a:solidFill>
                <a:latin typeface="+mn-lt"/>
              </a:defRPr>
            </a:lvl5pPr>
            <a:lvl6pPr marL="2514600" indent="-228600" algn="l" rtl="0" fontAlgn="base">
              <a:spcBef>
                <a:spcPct val="20000"/>
              </a:spcBef>
              <a:spcAft>
                <a:spcPct val="0"/>
              </a:spcAft>
              <a:buChar char="»"/>
              <a:defRPr sz="2000">
                <a:solidFill>
                  <a:srgbClr val="003300"/>
                </a:solidFill>
                <a:latin typeface="+mn-lt"/>
              </a:defRPr>
            </a:lvl6pPr>
            <a:lvl7pPr marL="2971800" indent="-228600" algn="l" rtl="0" fontAlgn="base">
              <a:spcBef>
                <a:spcPct val="20000"/>
              </a:spcBef>
              <a:spcAft>
                <a:spcPct val="0"/>
              </a:spcAft>
              <a:buChar char="»"/>
              <a:defRPr sz="2000">
                <a:solidFill>
                  <a:srgbClr val="003300"/>
                </a:solidFill>
                <a:latin typeface="+mn-lt"/>
              </a:defRPr>
            </a:lvl7pPr>
            <a:lvl8pPr marL="3429000" indent="-228600" algn="l" rtl="0" fontAlgn="base">
              <a:spcBef>
                <a:spcPct val="20000"/>
              </a:spcBef>
              <a:spcAft>
                <a:spcPct val="0"/>
              </a:spcAft>
              <a:buChar char="»"/>
              <a:defRPr sz="2000">
                <a:solidFill>
                  <a:srgbClr val="003300"/>
                </a:solidFill>
                <a:latin typeface="+mn-lt"/>
              </a:defRPr>
            </a:lvl8pPr>
            <a:lvl9pPr marL="3886200" indent="-228600" algn="l" rtl="0" fontAlgn="base">
              <a:spcBef>
                <a:spcPct val="20000"/>
              </a:spcBef>
              <a:spcAft>
                <a:spcPct val="0"/>
              </a:spcAft>
              <a:buChar char="»"/>
              <a:defRPr sz="2000">
                <a:solidFill>
                  <a:srgbClr val="003300"/>
                </a:solidFill>
                <a:latin typeface="+mn-lt"/>
              </a:defRPr>
            </a:lvl9pPr>
          </a:lstStyle>
          <a:p>
            <a:pPr marL="0" indent="0">
              <a:buFontTx/>
              <a:buNone/>
            </a:pPr>
            <a:r>
              <a:rPr lang="en-US" sz="1400" b="1" i="1" kern="0" dirty="0">
                <a:latin typeface="Calibri" panose="020F0502020204030204" pitchFamily="34" charset="0"/>
                <a:cs typeface="Calibri" panose="020F0502020204030204" pitchFamily="34" charset="0"/>
              </a:rPr>
              <a:t>Note: </a:t>
            </a:r>
            <a:r>
              <a:rPr lang="en-US" sz="1400" i="1" kern="0" dirty="0">
                <a:latin typeface="Calibri" panose="020F0502020204030204" pitchFamily="34" charset="0"/>
                <a:cs typeface="Calibri" panose="020F0502020204030204" pitchFamily="34" charset="0"/>
              </a:rPr>
              <a:t>All data collected from HECC or publicly available websites. Data as of October 2025.</a:t>
            </a:r>
            <a:endParaRPr lang="en-US" sz="14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2314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Comparative University Funding</a:t>
            </a:r>
          </a:p>
        </p:txBody>
      </p:sp>
      <p:graphicFrame>
        <p:nvGraphicFramePr>
          <p:cNvPr id="3" name="Table 2"/>
          <p:cNvGraphicFramePr>
            <a:graphicFrameLocks noGrp="1"/>
          </p:cNvGraphicFramePr>
          <p:nvPr/>
        </p:nvGraphicFramePr>
        <p:xfrm>
          <a:off x="152400" y="1371600"/>
          <a:ext cx="8851392" cy="3738796"/>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3874066685"/>
                    </a:ext>
                  </a:extLst>
                </a:gridCol>
                <a:gridCol w="838200">
                  <a:extLst>
                    <a:ext uri="{9D8B030D-6E8A-4147-A177-3AD203B41FA5}">
                      <a16:colId xmlns:a16="http://schemas.microsoft.com/office/drawing/2014/main" val="4107265948"/>
                    </a:ext>
                  </a:extLst>
                </a:gridCol>
                <a:gridCol w="838200">
                  <a:extLst>
                    <a:ext uri="{9D8B030D-6E8A-4147-A177-3AD203B41FA5}">
                      <a16:colId xmlns:a16="http://schemas.microsoft.com/office/drawing/2014/main" val="2730513296"/>
                    </a:ext>
                  </a:extLst>
                </a:gridCol>
                <a:gridCol w="838200">
                  <a:extLst>
                    <a:ext uri="{9D8B030D-6E8A-4147-A177-3AD203B41FA5}">
                      <a16:colId xmlns:a16="http://schemas.microsoft.com/office/drawing/2014/main" val="3324121322"/>
                    </a:ext>
                  </a:extLst>
                </a:gridCol>
                <a:gridCol w="838200">
                  <a:extLst>
                    <a:ext uri="{9D8B030D-6E8A-4147-A177-3AD203B41FA5}">
                      <a16:colId xmlns:a16="http://schemas.microsoft.com/office/drawing/2014/main" val="1348226393"/>
                    </a:ext>
                  </a:extLst>
                </a:gridCol>
                <a:gridCol w="838200">
                  <a:extLst>
                    <a:ext uri="{9D8B030D-6E8A-4147-A177-3AD203B41FA5}">
                      <a16:colId xmlns:a16="http://schemas.microsoft.com/office/drawing/2014/main" val="2441963027"/>
                    </a:ext>
                  </a:extLst>
                </a:gridCol>
                <a:gridCol w="838200">
                  <a:extLst>
                    <a:ext uri="{9D8B030D-6E8A-4147-A177-3AD203B41FA5}">
                      <a16:colId xmlns:a16="http://schemas.microsoft.com/office/drawing/2014/main" val="2260413308"/>
                    </a:ext>
                  </a:extLst>
                </a:gridCol>
                <a:gridCol w="838200">
                  <a:extLst>
                    <a:ext uri="{9D8B030D-6E8A-4147-A177-3AD203B41FA5}">
                      <a16:colId xmlns:a16="http://schemas.microsoft.com/office/drawing/2014/main" val="2634989886"/>
                    </a:ext>
                  </a:extLst>
                </a:gridCol>
                <a:gridCol w="1155192">
                  <a:extLst>
                    <a:ext uri="{9D8B030D-6E8A-4147-A177-3AD203B41FA5}">
                      <a16:colId xmlns:a16="http://schemas.microsoft.com/office/drawing/2014/main" val="4015872724"/>
                    </a:ext>
                  </a:extLst>
                </a:gridCol>
              </a:tblGrid>
              <a:tr h="457200">
                <a:tc>
                  <a:txBody>
                    <a:bodyPr/>
                    <a:lstStyle/>
                    <a:p>
                      <a:pPr algn="ctr"/>
                      <a:r>
                        <a:rPr lang="en-US" sz="1800" dirty="0">
                          <a:latin typeface="Calibri" panose="020F0502020204030204" pitchFamily="34" charset="0"/>
                          <a:cs typeface="Calibri" panose="020F0502020204030204" pitchFamily="34" charset="0"/>
                        </a:rPr>
                        <a:t>FY 2025</a:t>
                      </a:r>
                    </a:p>
                  </a:txBody>
                  <a:tcPr anchor="ctr"/>
                </a:tc>
                <a:tc>
                  <a:txBody>
                    <a:bodyPr/>
                    <a:lstStyle/>
                    <a:p>
                      <a:pPr algn="ctr"/>
                      <a:r>
                        <a:rPr lang="en-US" sz="1800" dirty="0">
                          <a:latin typeface="Calibri" panose="020F0502020204030204" pitchFamily="34" charset="0"/>
                          <a:cs typeface="Calibri" panose="020F0502020204030204" pitchFamily="34" charset="0"/>
                        </a:rPr>
                        <a:t>EOU</a:t>
                      </a:r>
                    </a:p>
                  </a:txBody>
                  <a:tcPr anchor="ctr"/>
                </a:tc>
                <a:tc>
                  <a:txBody>
                    <a:bodyPr/>
                    <a:lstStyle/>
                    <a:p>
                      <a:pPr algn="ctr"/>
                      <a:r>
                        <a:rPr lang="en-US" sz="1800" dirty="0">
                          <a:latin typeface="Calibri" panose="020F0502020204030204" pitchFamily="34" charset="0"/>
                          <a:cs typeface="Calibri" panose="020F0502020204030204" pitchFamily="34" charset="0"/>
                        </a:rPr>
                        <a:t>OIT</a:t>
                      </a:r>
                    </a:p>
                  </a:txBody>
                  <a:tcPr anchor="ctr"/>
                </a:tc>
                <a:tc>
                  <a:txBody>
                    <a:bodyPr/>
                    <a:lstStyle/>
                    <a:p>
                      <a:pPr algn="ctr"/>
                      <a:r>
                        <a:rPr lang="en-US" sz="1800" dirty="0">
                          <a:latin typeface="Calibri" panose="020F0502020204030204" pitchFamily="34" charset="0"/>
                          <a:cs typeface="Calibri" panose="020F0502020204030204" pitchFamily="34" charset="0"/>
                        </a:rPr>
                        <a:t>OSU</a:t>
                      </a:r>
                    </a:p>
                  </a:txBody>
                  <a:tcPr anchor="ctr"/>
                </a:tc>
                <a:tc>
                  <a:txBody>
                    <a:bodyPr/>
                    <a:lstStyle/>
                    <a:p>
                      <a:pPr algn="ctr"/>
                      <a:r>
                        <a:rPr lang="en-US" sz="1800" dirty="0">
                          <a:latin typeface="Calibri" panose="020F0502020204030204" pitchFamily="34" charset="0"/>
                          <a:cs typeface="Calibri" panose="020F0502020204030204" pitchFamily="34" charset="0"/>
                        </a:rPr>
                        <a:t>PSU</a:t>
                      </a:r>
                    </a:p>
                  </a:txBody>
                  <a:tcPr anchor="ctr"/>
                </a:tc>
                <a:tc>
                  <a:txBody>
                    <a:bodyPr/>
                    <a:lstStyle/>
                    <a:p>
                      <a:pPr algn="ctr"/>
                      <a:r>
                        <a:rPr lang="en-US" sz="1800" dirty="0">
                          <a:latin typeface="Calibri" panose="020F0502020204030204" pitchFamily="34" charset="0"/>
                          <a:cs typeface="Calibri" panose="020F0502020204030204" pitchFamily="34" charset="0"/>
                        </a:rPr>
                        <a:t>SOU</a:t>
                      </a:r>
                    </a:p>
                  </a:txBody>
                  <a:tcPr anchor="ctr"/>
                </a:tc>
                <a:tc>
                  <a:txBody>
                    <a:bodyPr/>
                    <a:lstStyle/>
                    <a:p>
                      <a:pPr algn="ctr"/>
                      <a:r>
                        <a:rPr lang="en-US" sz="1800" dirty="0">
                          <a:latin typeface="Calibri" panose="020F0502020204030204" pitchFamily="34" charset="0"/>
                          <a:cs typeface="Calibri" panose="020F0502020204030204" pitchFamily="34" charset="0"/>
                        </a:rPr>
                        <a:t>UO</a:t>
                      </a:r>
                    </a:p>
                  </a:txBody>
                  <a:tcPr anchor="ctr"/>
                </a:tc>
                <a:tc>
                  <a:txBody>
                    <a:bodyPr/>
                    <a:lstStyle/>
                    <a:p>
                      <a:pPr algn="ctr"/>
                      <a:r>
                        <a:rPr lang="en-US" sz="1800" dirty="0">
                          <a:latin typeface="Calibri" panose="020F0502020204030204" pitchFamily="34" charset="0"/>
                          <a:cs typeface="Calibri" panose="020F0502020204030204" pitchFamily="34" charset="0"/>
                        </a:rPr>
                        <a:t>WOU</a:t>
                      </a:r>
                    </a:p>
                  </a:txBody>
                  <a:tcPr anchor="ctr"/>
                </a:tc>
                <a:tc>
                  <a:txBody>
                    <a:bodyPr/>
                    <a:lstStyle/>
                    <a:p>
                      <a:pPr algn="ctr"/>
                      <a:r>
                        <a:rPr lang="en-US" sz="1800" dirty="0">
                          <a:latin typeface="Calibri" panose="020F0502020204030204" pitchFamily="34" charset="0"/>
                          <a:cs typeface="Calibri" panose="020F0502020204030204" pitchFamily="34" charset="0"/>
                        </a:rPr>
                        <a:t>Total</a:t>
                      </a:r>
                    </a:p>
                  </a:txBody>
                  <a:tcPr anchor="ctr"/>
                </a:tc>
                <a:extLst>
                  <a:ext uri="{0D108BD9-81ED-4DB2-BD59-A6C34878D82A}">
                    <a16:rowId xmlns:a16="http://schemas.microsoft.com/office/drawing/2014/main" val="3863256986"/>
                  </a:ext>
                </a:extLst>
              </a:tr>
              <a:tr h="461022">
                <a:tc>
                  <a:txBody>
                    <a:bodyPr/>
                    <a:lstStyle/>
                    <a:p>
                      <a:pPr algn="ctr" rtl="0" fontAlgn="ctr"/>
                      <a:r>
                        <a:rPr lang="en-US" sz="1600" b="0" i="0" u="none" strike="noStrike" dirty="0">
                          <a:solidFill>
                            <a:srgbClr val="000000"/>
                          </a:solidFill>
                          <a:effectLst/>
                          <a:latin typeface="Calibri" panose="020F0502020204030204" pitchFamily="34" charset="0"/>
                        </a:rPr>
                        <a:t>Net Tuition Revenue</a:t>
                      </a:r>
                    </a:p>
                  </a:txBody>
                  <a:tcPr marL="6350" marR="6350" marT="6350" marB="0" anchor="ctr"/>
                </a:tc>
                <a:tc>
                  <a:txBody>
                    <a:bodyPr/>
                    <a:lstStyle/>
                    <a:p>
                      <a:pPr algn="ctr" fontAlgn="b">
                        <a:buNone/>
                      </a:pPr>
                      <a:r>
                        <a:rPr lang="en-US" sz="1600" b="0" i="0" u="none" strike="noStrike">
                          <a:solidFill>
                            <a:srgbClr val="000000"/>
                          </a:solidFill>
                          <a:effectLst/>
                          <a:latin typeface="Calibri" panose="020F0502020204030204" pitchFamily="34" charset="0"/>
                        </a:rPr>
                        <a:t>$26.4M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$33.8M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$514.4M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$177.1M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$31.8M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$529.1M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$32.9M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$1,345.7M</a:t>
                      </a:r>
                    </a:p>
                  </a:txBody>
                  <a:tcPr marL="0" marR="0" marT="0" marB="0" anchor="ctr"/>
                </a:tc>
                <a:extLst>
                  <a:ext uri="{0D108BD9-81ED-4DB2-BD59-A6C34878D82A}">
                    <a16:rowId xmlns:a16="http://schemas.microsoft.com/office/drawing/2014/main" val="304653712"/>
                  </a:ext>
                </a:extLst>
              </a:tr>
              <a:tr h="461022">
                <a:tc>
                  <a:txBody>
                    <a:bodyPr/>
                    <a:lstStyle/>
                    <a:p>
                      <a:pPr algn="ctr" rtl="0" fontAlgn="ctr"/>
                      <a:r>
                        <a:rPr lang="en-US" sz="1600" b="0" i="0" u="none" strike="noStrike">
                          <a:solidFill>
                            <a:srgbClr val="000000"/>
                          </a:solidFill>
                          <a:effectLst/>
                          <a:latin typeface="Calibri" panose="020F0502020204030204" pitchFamily="34" charset="0"/>
                        </a:rPr>
                        <a:t>State &amp; Governmental Appropriations</a:t>
                      </a:r>
                    </a:p>
                  </a:txBody>
                  <a:tcPr marL="6350" marR="6350" marT="6350" marB="0" anchor="ctr"/>
                </a:tc>
                <a:tc>
                  <a:txBody>
                    <a:bodyPr/>
                    <a:lstStyle/>
                    <a:p>
                      <a:pPr algn="ctr" fontAlgn="b">
                        <a:buNone/>
                      </a:pPr>
                      <a:r>
                        <a:rPr lang="en-US" sz="1600" b="0" i="0" u="none" strike="noStrike">
                          <a:solidFill>
                            <a:srgbClr val="000000"/>
                          </a:solidFill>
                          <a:effectLst/>
                          <a:latin typeface="Calibri" panose="020F0502020204030204" pitchFamily="34" charset="0"/>
                        </a:rPr>
                        <a:t>$25.6M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$38.2M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$287.9M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$130.1M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$28.7M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$106.5M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$34.9M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$651.9M</a:t>
                      </a:r>
                    </a:p>
                  </a:txBody>
                  <a:tcPr marL="0" marR="0" marT="0" marB="0" anchor="ctr"/>
                </a:tc>
                <a:extLst>
                  <a:ext uri="{0D108BD9-81ED-4DB2-BD59-A6C34878D82A}">
                    <a16:rowId xmlns:a16="http://schemas.microsoft.com/office/drawing/2014/main" val="1646877452"/>
                  </a:ext>
                </a:extLst>
              </a:tr>
              <a:tr h="461022">
                <a:tc>
                  <a:txBody>
                    <a:bodyPr/>
                    <a:lstStyle/>
                    <a:p>
                      <a:pPr algn="ctr" rtl="0" fontAlgn="ctr"/>
                      <a:r>
                        <a:rPr lang="en-US" sz="1600" b="0" i="0" u="none" strike="noStrike">
                          <a:solidFill>
                            <a:srgbClr val="000000"/>
                          </a:solidFill>
                          <a:effectLst/>
                          <a:latin typeface="Calibri" panose="020F0502020204030204" pitchFamily="34" charset="0"/>
                        </a:rPr>
                        <a:t>Other Revenue</a:t>
                      </a:r>
                    </a:p>
                  </a:txBody>
                  <a:tcPr marL="6350" marR="6350" marT="6350" marB="0" anchor="ctr"/>
                </a:tc>
                <a:tc>
                  <a:txBody>
                    <a:bodyPr/>
                    <a:lstStyle/>
                    <a:p>
                      <a:pPr algn="ctr" fontAlgn="b">
                        <a:buNone/>
                      </a:pPr>
                      <a:r>
                        <a:rPr lang="en-US" sz="1600" b="0" i="0" u="none" strike="noStrike">
                          <a:solidFill>
                            <a:srgbClr val="000000"/>
                          </a:solidFill>
                          <a:effectLst/>
                          <a:latin typeface="Calibri" panose="020F0502020204030204" pitchFamily="34" charset="0"/>
                        </a:rPr>
                        <a:t>$3.9M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$4.1M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$139.4M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$38.7M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$4.0M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$56.0M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$6.1M</a:t>
                      </a:r>
                    </a:p>
                  </a:txBody>
                  <a:tcPr marL="0" marR="0" marT="0" marB="0" anchor="ctr"/>
                </a:tc>
                <a:tc>
                  <a:txBody>
                    <a:bodyPr/>
                    <a:lstStyle/>
                    <a:p>
                      <a:pPr algn="ctr" fontAlgn="b">
                        <a:buNone/>
                      </a:pPr>
                      <a:r>
                        <a:rPr lang="en-US" sz="1600" b="0" i="0" u="none" strike="noStrike">
                          <a:solidFill>
                            <a:srgbClr val="000000"/>
                          </a:solidFill>
                          <a:effectLst/>
                          <a:latin typeface="Calibri" panose="020F0502020204030204" pitchFamily="34" charset="0"/>
                        </a:rPr>
                        <a:t>$252.1M</a:t>
                      </a:r>
                    </a:p>
                  </a:txBody>
                  <a:tcPr marL="0" marR="0" marT="0" marB="0" anchor="ctr"/>
                </a:tc>
                <a:extLst>
                  <a:ext uri="{0D108BD9-81ED-4DB2-BD59-A6C34878D82A}">
                    <a16:rowId xmlns:a16="http://schemas.microsoft.com/office/drawing/2014/main" val="3211479837"/>
                  </a:ext>
                </a:extLst>
              </a:tr>
              <a:tr h="597277">
                <a:tc>
                  <a:txBody>
                    <a:bodyPr/>
                    <a:lstStyle/>
                    <a:p>
                      <a:pPr algn="ctr" rtl="0" fontAlgn="ctr"/>
                      <a:r>
                        <a:rPr lang="en-US" sz="1600" b="0" i="0" u="none" strike="noStrike" dirty="0">
                          <a:solidFill>
                            <a:srgbClr val="000000"/>
                          </a:solidFill>
                          <a:effectLst/>
                          <a:latin typeface="Calibri" panose="020F0502020204030204" pitchFamily="34" charset="0"/>
                        </a:rPr>
                        <a:t>Total E&amp;G Revenue</a:t>
                      </a:r>
                    </a:p>
                  </a:txBody>
                  <a:tcPr marL="6350" marR="6350" marT="6350" marB="0" anchor="ctr"/>
                </a:tc>
                <a:tc>
                  <a:txBody>
                    <a:bodyPr/>
                    <a:lstStyle/>
                    <a:p>
                      <a:pPr algn="ctr" fontAlgn="b">
                        <a:buNone/>
                      </a:pPr>
                      <a:r>
                        <a:rPr lang="en-US" sz="1600" b="1" i="0" u="none" strike="noStrike">
                          <a:solidFill>
                            <a:srgbClr val="000000"/>
                          </a:solidFill>
                          <a:effectLst/>
                          <a:latin typeface="Calibri" panose="020F0502020204030204" pitchFamily="34" charset="0"/>
                        </a:rPr>
                        <a:t>$56.0M</a:t>
                      </a:r>
                    </a:p>
                  </a:txBody>
                  <a:tcPr marL="0" marR="0" marT="0" marB="0" anchor="ctr"/>
                </a:tc>
                <a:tc>
                  <a:txBody>
                    <a:bodyPr/>
                    <a:lstStyle/>
                    <a:p>
                      <a:pPr algn="ctr" fontAlgn="b">
                        <a:buNone/>
                      </a:pPr>
                      <a:r>
                        <a:rPr lang="en-US" sz="1600" b="1" i="0" u="none" strike="noStrike">
                          <a:solidFill>
                            <a:srgbClr val="000000"/>
                          </a:solidFill>
                          <a:effectLst/>
                          <a:latin typeface="Calibri" panose="020F0502020204030204" pitchFamily="34" charset="0"/>
                        </a:rPr>
                        <a:t>$76.0M</a:t>
                      </a:r>
                    </a:p>
                  </a:txBody>
                  <a:tcPr marL="0" marR="0" marT="0" marB="0" anchor="ctr"/>
                </a:tc>
                <a:tc>
                  <a:txBody>
                    <a:bodyPr/>
                    <a:lstStyle/>
                    <a:p>
                      <a:pPr algn="ctr" fontAlgn="b">
                        <a:buNone/>
                      </a:pPr>
                      <a:r>
                        <a:rPr lang="en-US" sz="1600" b="1" i="0" u="none" strike="noStrike">
                          <a:solidFill>
                            <a:srgbClr val="000000"/>
                          </a:solidFill>
                          <a:effectLst/>
                          <a:latin typeface="Calibri" panose="020F0502020204030204" pitchFamily="34" charset="0"/>
                        </a:rPr>
                        <a:t>$941.7M</a:t>
                      </a:r>
                    </a:p>
                  </a:txBody>
                  <a:tcPr marL="0" marR="0" marT="0" marB="0" anchor="ctr"/>
                </a:tc>
                <a:tc>
                  <a:txBody>
                    <a:bodyPr/>
                    <a:lstStyle/>
                    <a:p>
                      <a:pPr algn="ctr" fontAlgn="b">
                        <a:buNone/>
                      </a:pPr>
                      <a:r>
                        <a:rPr lang="en-US" sz="1600" b="1" i="0" u="none" strike="noStrike">
                          <a:solidFill>
                            <a:srgbClr val="000000"/>
                          </a:solidFill>
                          <a:effectLst/>
                          <a:latin typeface="Calibri" panose="020F0502020204030204" pitchFamily="34" charset="0"/>
                        </a:rPr>
                        <a:t>$345.9M</a:t>
                      </a:r>
                    </a:p>
                  </a:txBody>
                  <a:tcPr marL="0" marR="0" marT="0" marB="0" anchor="ctr"/>
                </a:tc>
                <a:tc>
                  <a:txBody>
                    <a:bodyPr/>
                    <a:lstStyle/>
                    <a:p>
                      <a:pPr algn="ctr" fontAlgn="b">
                        <a:buNone/>
                      </a:pPr>
                      <a:r>
                        <a:rPr lang="en-US" sz="1600" b="1" i="0" u="none" strike="noStrike">
                          <a:solidFill>
                            <a:srgbClr val="000000"/>
                          </a:solidFill>
                          <a:effectLst/>
                          <a:latin typeface="Calibri" panose="020F0502020204030204" pitchFamily="34" charset="0"/>
                        </a:rPr>
                        <a:t>$64.5M</a:t>
                      </a:r>
                    </a:p>
                  </a:txBody>
                  <a:tcPr marL="0" marR="0" marT="0" marB="0" anchor="ctr"/>
                </a:tc>
                <a:tc>
                  <a:txBody>
                    <a:bodyPr/>
                    <a:lstStyle/>
                    <a:p>
                      <a:pPr algn="ctr" fontAlgn="b">
                        <a:buNone/>
                      </a:pPr>
                      <a:r>
                        <a:rPr lang="en-US" sz="1600" b="1" i="0" u="none" strike="noStrike">
                          <a:solidFill>
                            <a:srgbClr val="000000"/>
                          </a:solidFill>
                          <a:effectLst/>
                          <a:latin typeface="Calibri" panose="020F0502020204030204" pitchFamily="34" charset="0"/>
                        </a:rPr>
                        <a:t>$691.6M</a:t>
                      </a:r>
                    </a:p>
                  </a:txBody>
                  <a:tcPr marL="0" marR="0" marT="0" marB="0" anchor="ctr"/>
                </a:tc>
                <a:tc>
                  <a:txBody>
                    <a:bodyPr/>
                    <a:lstStyle/>
                    <a:p>
                      <a:pPr algn="ctr" fontAlgn="b">
                        <a:buNone/>
                      </a:pPr>
                      <a:r>
                        <a:rPr lang="en-US" sz="1600" b="1" i="0" u="none" strike="noStrike">
                          <a:solidFill>
                            <a:srgbClr val="000000"/>
                          </a:solidFill>
                          <a:effectLst/>
                          <a:latin typeface="Calibri" panose="020F0502020204030204" pitchFamily="34" charset="0"/>
                        </a:rPr>
                        <a:t>$73.9M</a:t>
                      </a:r>
                    </a:p>
                  </a:txBody>
                  <a:tcPr marL="0" marR="0" marT="0" marB="0" anchor="ctr"/>
                </a:tc>
                <a:tc>
                  <a:txBody>
                    <a:bodyPr/>
                    <a:lstStyle/>
                    <a:p>
                      <a:pPr algn="ctr" fontAlgn="b">
                        <a:buNone/>
                      </a:pPr>
                      <a:r>
                        <a:rPr lang="en-US" sz="1600" b="1" i="0" u="none" strike="noStrike" dirty="0">
                          <a:solidFill>
                            <a:srgbClr val="000000"/>
                          </a:solidFill>
                          <a:effectLst/>
                          <a:latin typeface="Calibri" panose="020F0502020204030204" pitchFamily="34" charset="0"/>
                        </a:rPr>
                        <a:t>$2,249.6M</a:t>
                      </a:r>
                    </a:p>
                  </a:txBody>
                  <a:tcPr marL="0" marR="0" marT="0" marB="0" anchor="ctr"/>
                </a:tc>
                <a:extLst>
                  <a:ext uri="{0D108BD9-81ED-4DB2-BD59-A6C34878D82A}">
                    <a16:rowId xmlns:a16="http://schemas.microsoft.com/office/drawing/2014/main" val="130756492"/>
                  </a:ext>
                </a:extLst>
              </a:tr>
              <a:tr h="689125">
                <a:tc>
                  <a:txBody>
                    <a:bodyPr/>
                    <a:lstStyle/>
                    <a:p>
                      <a:pPr algn="ctr" rtl="0" fontAlgn="ctr"/>
                      <a:r>
                        <a:rPr lang="en-US" sz="1200" b="1" i="0" u="none" strike="noStrike" dirty="0">
                          <a:solidFill>
                            <a:srgbClr val="000000"/>
                          </a:solidFill>
                          <a:effectLst/>
                          <a:latin typeface="Calibri" panose="020F0502020204030204" pitchFamily="34" charset="0"/>
                        </a:rPr>
                        <a:t>Percentage of E&amp;G Funded with State &amp; Governmental Appropriations</a:t>
                      </a:r>
                    </a:p>
                  </a:txBody>
                  <a:tcPr marL="6350" marR="6350" marT="6350" marB="0" anchor="ctr"/>
                </a:tc>
                <a:tc>
                  <a:txBody>
                    <a:bodyPr/>
                    <a:lstStyle/>
                    <a:p>
                      <a:pPr algn="ctr" rtl="0" fontAlgn="ctr">
                        <a:buNone/>
                      </a:pPr>
                      <a:r>
                        <a:rPr lang="en-US" sz="1600" b="1" i="0" u="none" strike="noStrike">
                          <a:solidFill>
                            <a:srgbClr val="000000"/>
                          </a:solidFill>
                          <a:effectLst/>
                          <a:latin typeface="Calibri" panose="020F0502020204030204" pitchFamily="34" charset="0"/>
                        </a:rPr>
                        <a:t>45.8%</a:t>
                      </a:r>
                    </a:p>
                  </a:txBody>
                  <a:tcPr marL="0" marR="0" marT="0" marB="0" anchor="ctr"/>
                </a:tc>
                <a:tc>
                  <a:txBody>
                    <a:bodyPr/>
                    <a:lstStyle/>
                    <a:p>
                      <a:pPr algn="ctr" rtl="0" fontAlgn="ctr">
                        <a:buNone/>
                      </a:pPr>
                      <a:r>
                        <a:rPr lang="en-US" sz="1600" b="1" i="0" u="none" strike="noStrike">
                          <a:solidFill>
                            <a:srgbClr val="000000"/>
                          </a:solidFill>
                          <a:effectLst/>
                          <a:latin typeface="Calibri" panose="020F0502020204030204" pitchFamily="34" charset="0"/>
                        </a:rPr>
                        <a:t>50.2%</a:t>
                      </a:r>
                    </a:p>
                  </a:txBody>
                  <a:tcPr marL="0" marR="0" marT="0" marB="0" anchor="ctr"/>
                </a:tc>
                <a:tc>
                  <a:txBody>
                    <a:bodyPr/>
                    <a:lstStyle/>
                    <a:p>
                      <a:pPr algn="ctr" rtl="0" fontAlgn="ctr">
                        <a:buNone/>
                      </a:pPr>
                      <a:r>
                        <a:rPr lang="en-US" sz="1600" b="1" i="0" u="none" strike="noStrike">
                          <a:solidFill>
                            <a:srgbClr val="000000"/>
                          </a:solidFill>
                          <a:effectLst/>
                          <a:latin typeface="Calibri" panose="020F0502020204030204" pitchFamily="34" charset="0"/>
                        </a:rPr>
                        <a:t>30.6%</a:t>
                      </a:r>
                    </a:p>
                  </a:txBody>
                  <a:tcPr marL="0" marR="0" marT="0" marB="0" anchor="ctr"/>
                </a:tc>
                <a:tc>
                  <a:txBody>
                    <a:bodyPr/>
                    <a:lstStyle/>
                    <a:p>
                      <a:pPr algn="ctr" rtl="0" fontAlgn="ctr">
                        <a:buNone/>
                      </a:pPr>
                      <a:r>
                        <a:rPr lang="en-US" sz="1600" b="1" i="0" u="none" strike="noStrike">
                          <a:solidFill>
                            <a:srgbClr val="000000"/>
                          </a:solidFill>
                          <a:effectLst/>
                          <a:latin typeface="Calibri" panose="020F0502020204030204" pitchFamily="34" charset="0"/>
                        </a:rPr>
                        <a:t>37.6%</a:t>
                      </a:r>
                    </a:p>
                  </a:txBody>
                  <a:tcPr marL="0" marR="0" marT="0" marB="0" anchor="ctr"/>
                </a:tc>
                <a:tc>
                  <a:txBody>
                    <a:bodyPr/>
                    <a:lstStyle/>
                    <a:p>
                      <a:pPr algn="ctr" rtl="0" fontAlgn="ctr">
                        <a:buNone/>
                      </a:pPr>
                      <a:r>
                        <a:rPr lang="en-US" sz="1600" b="1" i="0" u="none" strike="noStrike">
                          <a:solidFill>
                            <a:srgbClr val="000000"/>
                          </a:solidFill>
                          <a:effectLst/>
                          <a:latin typeface="Calibri" panose="020F0502020204030204" pitchFamily="34" charset="0"/>
                        </a:rPr>
                        <a:t>44.4%</a:t>
                      </a:r>
                    </a:p>
                  </a:txBody>
                  <a:tcPr marL="0" marR="0" marT="0" marB="0" anchor="ctr"/>
                </a:tc>
                <a:tc>
                  <a:txBody>
                    <a:bodyPr/>
                    <a:lstStyle/>
                    <a:p>
                      <a:pPr algn="ctr" rtl="0" fontAlgn="ctr">
                        <a:buNone/>
                      </a:pPr>
                      <a:r>
                        <a:rPr lang="en-US" sz="1600" b="1" i="0" u="none" strike="noStrike" dirty="0">
                          <a:solidFill>
                            <a:srgbClr val="000000"/>
                          </a:solidFill>
                          <a:effectLst/>
                          <a:latin typeface="Calibri" panose="020F0502020204030204" pitchFamily="34" charset="0"/>
                        </a:rPr>
                        <a:t>15.4%</a:t>
                      </a:r>
                    </a:p>
                  </a:txBody>
                  <a:tcPr marL="0" marR="0" marT="0" marB="0" anchor="ctr"/>
                </a:tc>
                <a:tc>
                  <a:txBody>
                    <a:bodyPr/>
                    <a:lstStyle/>
                    <a:p>
                      <a:pPr algn="ctr" rtl="0" fontAlgn="ctr">
                        <a:buNone/>
                      </a:pPr>
                      <a:r>
                        <a:rPr lang="en-US" sz="1600" b="1" i="0" u="none" strike="noStrike">
                          <a:solidFill>
                            <a:srgbClr val="000000"/>
                          </a:solidFill>
                          <a:effectLst/>
                          <a:latin typeface="Calibri" panose="020F0502020204030204" pitchFamily="34" charset="0"/>
                        </a:rPr>
                        <a:t>47.2%</a:t>
                      </a:r>
                    </a:p>
                  </a:txBody>
                  <a:tcPr marL="0" marR="0" marT="0" marB="0" anchor="ctr"/>
                </a:tc>
                <a:tc>
                  <a:txBody>
                    <a:bodyPr/>
                    <a:lstStyle/>
                    <a:p>
                      <a:pPr algn="ctr" rtl="0" fontAlgn="ctr">
                        <a:buNone/>
                      </a:pPr>
                      <a:r>
                        <a:rPr lang="en-US" sz="1600" b="1" i="0" u="none" strike="noStrike" dirty="0">
                          <a:solidFill>
                            <a:srgbClr val="000000"/>
                          </a:solidFill>
                          <a:effectLst/>
                          <a:latin typeface="Calibri" panose="020F0502020204030204" pitchFamily="34" charset="0"/>
                        </a:rPr>
                        <a:t>29.0%</a:t>
                      </a:r>
                    </a:p>
                  </a:txBody>
                  <a:tcPr marL="0" marR="0" marT="0" marB="0" anchor="ctr"/>
                </a:tc>
                <a:extLst>
                  <a:ext uri="{0D108BD9-81ED-4DB2-BD59-A6C34878D82A}">
                    <a16:rowId xmlns:a16="http://schemas.microsoft.com/office/drawing/2014/main" val="2498995360"/>
                  </a:ext>
                </a:extLst>
              </a:tr>
              <a:tr h="328644">
                <a:tc gridSpan="9">
                  <a:txBody>
                    <a:bodyPr/>
                    <a:lstStyle/>
                    <a:p>
                      <a:pPr marL="0" algn="ctr" defTabSz="457200" rtl="0" eaLnBrk="1" latinLnBrk="0" hangingPunct="1"/>
                      <a:endParaRPr lang="en-US" sz="1600" b="0" kern="1200" dirty="0">
                        <a:solidFill>
                          <a:schemeClr val="dk1"/>
                        </a:solidFill>
                        <a:latin typeface="Calibri" panose="020F0502020204030204" pitchFamily="34" charset="0"/>
                        <a:ea typeface="+mn-ea"/>
                        <a:cs typeface="Calibri" panose="020F0502020204030204" pitchFamily="34" charset="0"/>
                      </a:endParaRPr>
                    </a:p>
                  </a:txBody>
                  <a:tcPr anchor="ctr">
                    <a:solidFill>
                      <a:srgbClr val="007434"/>
                    </a:solidFill>
                  </a:tcPr>
                </a:tc>
                <a:tc hMerge="1">
                  <a:txBody>
                    <a:bodyPr/>
                    <a:lstStyle/>
                    <a:p>
                      <a:pPr marL="0" algn="ctr" defTabSz="457200" rtl="0" eaLnBrk="1" fontAlgn="b" latinLnBrk="0" hangingPunct="1"/>
                      <a:endParaRPr lang="en-US" sz="1600" b="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600" b="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600" b="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600" b="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600" b="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600" b="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600" b="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solidFill>
                      <a:srgbClr val="007434"/>
                    </a:solidFill>
                  </a:tcPr>
                </a:tc>
                <a:tc hMerge="1">
                  <a:txBody>
                    <a:bodyPr/>
                    <a:lstStyle/>
                    <a:p>
                      <a:pPr marL="0" algn="ctr" defTabSz="457200" rtl="0" eaLnBrk="1" fontAlgn="b" latinLnBrk="0" hangingPunct="1"/>
                      <a:endParaRPr lang="en-US" sz="1600" b="0" kern="1200" dirty="0">
                        <a:solidFill>
                          <a:schemeClr val="dk1"/>
                        </a:solidFill>
                        <a:latin typeface="Calibri" panose="020F0502020204030204" pitchFamily="34" charset="0"/>
                        <a:ea typeface="+mn-ea"/>
                        <a:cs typeface="Calibri" panose="020F0502020204030204" pitchFamily="34" charset="0"/>
                      </a:endParaRPr>
                    </a:p>
                  </a:txBody>
                  <a:tcPr marL="9525" marR="9525" marT="9525" marB="0" anchor="ctr">
                    <a:solidFill>
                      <a:srgbClr val="007434"/>
                    </a:solidFill>
                  </a:tcPr>
                </a:tc>
                <a:extLst>
                  <a:ext uri="{0D108BD9-81ED-4DB2-BD59-A6C34878D82A}">
                    <a16:rowId xmlns:a16="http://schemas.microsoft.com/office/drawing/2014/main" val="3692951534"/>
                  </a:ext>
                </a:extLst>
              </a:tr>
            </a:tbl>
          </a:graphicData>
        </a:graphic>
      </p:graphicFrame>
      <p:sp>
        <p:nvSpPr>
          <p:cNvPr id="2" name="TextBox 1"/>
          <p:cNvSpPr txBox="1"/>
          <p:nvPr/>
        </p:nvSpPr>
        <p:spPr>
          <a:xfrm>
            <a:off x="125692" y="5295374"/>
            <a:ext cx="6591299" cy="523220"/>
          </a:xfrm>
          <a:prstGeom prst="rect">
            <a:avLst/>
          </a:prstGeom>
          <a:noFill/>
        </p:spPr>
        <p:txBody>
          <a:bodyPr wrap="square" rtlCol="0">
            <a:spAutoFit/>
          </a:bodyPr>
          <a:lstStyle/>
          <a:p>
            <a:pPr algn="l"/>
            <a:r>
              <a:rPr lang="en-US" sz="1400" dirty="0"/>
              <a:t>Sources: </a:t>
            </a:r>
          </a:p>
          <a:p>
            <a:pPr algn="l"/>
            <a:r>
              <a:rPr lang="en-US" sz="1400" dirty="0"/>
              <a:t>Various university FYE Actual BOT Management Reports. WOU Q3 Forecast.</a:t>
            </a:r>
          </a:p>
        </p:txBody>
      </p:sp>
      <p:sp>
        <p:nvSpPr>
          <p:cNvPr id="5" name="Slide Number Placeholder 4"/>
          <p:cNvSpPr>
            <a:spLocks noGrp="1"/>
          </p:cNvSpPr>
          <p:nvPr>
            <p:ph type="sldNum" sz="quarter" idx="12"/>
          </p:nvPr>
        </p:nvSpPr>
        <p:spPr/>
        <p:txBody>
          <a:bodyPr/>
          <a:lstStyle/>
          <a:p>
            <a:pPr>
              <a:defRPr/>
            </a:pPr>
            <a:fld id="{F8A924EB-DF99-4028-85D9-83375C07342F}" type="slidenum">
              <a:rPr lang="en-US" smtClean="0"/>
              <a:pPr>
                <a:defRPr/>
              </a:pPr>
              <a:t>9</a:t>
            </a:fld>
            <a:endParaRPr lang="en-US" dirty="0"/>
          </a:p>
        </p:txBody>
      </p:sp>
      <p:sp>
        <p:nvSpPr>
          <p:cNvPr id="6" name="Rectangle 5">
            <a:extLst>
              <a:ext uri="{FF2B5EF4-FFF2-40B4-BE49-F238E27FC236}">
                <a16:creationId xmlns:a16="http://schemas.microsoft.com/office/drawing/2014/main" id="{0AF6A8E3-606F-69A6-5AB6-0B8115234533}"/>
              </a:ext>
            </a:extLst>
          </p:cNvPr>
          <p:cNvSpPr/>
          <p:nvPr/>
        </p:nvSpPr>
        <p:spPr bwMode="auto">
          <a:xfrm>
            <a:off x="6172200" y="1366604"/>
            <a:ext cx="838200" cy="3410712"/>
          </a:xfrm>
          <a:prstGeom prst="rect">
            <a:avLst/>
          </a:prstGeom>
          <a:solidFill>
            <a:srgbClr val="E2E11B">
              <a:alpha val="30000"/>
            </a:srgbClr>
          </a:solidFill>
          <a:ln w="38100" cap="flat" cmpd="sng" algn="ctr">
            <a:solidFill>
              <a:srgbClr val="E2E1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 name="Content Placeholder 4">
            <a:extLst>
              <a:ext uri="{FF2B5EF4-FFF2-40B4-BE49-F238E27FC236}">
                <a16:creationId xmlns:a16="http://schemas.microsoft.com/office/drawing/2014/main" id="{36DB63EC-475F-B22F-5744-DA773A3FCAB4}"/>
              </a:ext>
            </a:extLst>
          </p:cNvPr>
          <p:cNvSpPr txBox="1">
            <a:spLocks/>
          </p:cNvSpPr>
          <p:nvPr/>
        </p:nvSpPr>
        <p:spPr bwMode="auto">
          <a:xfrm>
            <a:off x="2387599" y="6477000"/>
            <a:ext cx="6781801" cy="155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rgbClr val="00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00"/>
                </a:solidFill>
                <a:latin typeface="+mn-lt"/>
              </a:defRPr>
            </a:lvl2pPr>
            <a:lvl3pPr marL="1143000" indent="-228600" algn="l" rtl="0" eaLnBrk="0" fontAlgn="base" hangingPunct="0">
              <a:spcBef>
                <a:spcPct val="20000"/>
              </a:spcBef>
              <a:spcAft>
                <a:spcPct val="0"/>
              </a:spcAft>
              <a:buChar char="•"/>
              <a:defRPr sz="2400">
                <a:solidFill>
                  <a:srgbClr val="003300"/>
                </a:solidFill>
                <a:latin typeface="+mn-lt"/>
              </a:defRPr>
            </a:lvl3pPr>
            <a:lvl4pPr marL="1600200" indent="-228600" algn="l" rtl="0" eaLnBrk="0" fontAlgn="base" hangingPunct="0">
              <a:spcBef>
                <a:spcPct val="20000"/>
              </a:spcBef>
              <a:spcAft>
                <a:spcPct val="0"/>
              </a:spcAft>
              <a:buChar char="–"/>
              <a:defRPr sz="2000">
                <a:solidFill>
                  <a:srgbClr val="003300"/>
                </a:solidFill>
                <a:latin typeface="+mn-lt"/>
              </a:defRPr>
            </a:lvl4pPr>
            <a:lvl5pPr marL="2057400" indent="-228600" algn="l" rtl="0" eaLnBrk="0" fontAlgn="base" hangingPunct="0">
              <a:spcBef>
                <a:spcPct val="20000"/>
              </a:spcBef>
              <a:spcAft>
                <a:spcPct val="0"/>
              </a:spcAft>
              <a:buChar char="»"/>
              <a:defRPr sz="2000">
                <a:solidFill>
                  <a:srgbClr val="003300"/>
                </a:solidFill>
                <a:latin typeface="+mn-lt"/>
              </a:defRPr>
            </a:lvl5pPr>
            <a:lvl6pPr marL="2514600" indent="-228600" algn="l" rtl="0" fontAlgn="base">
              <a:spcBef>
                <a:spcPct val="20000"/>
              </a:spcBef>
              <a:spcAft>
                <a:spcPct val="0"/>
              </a:spcAft>
              <a:buChar char="»"/>
              <a:defRPr sz="2000">
                <a:solidFill>
                  <a:srgbClr val="003300"/>
                </a:solidFill>
                <a:latin typeface="+mn-lt"/>
              </a:defRPr>
            </a:lvl6pPr>
            <a:lvl7pPr marL="2971800" indent="-228600" algn="l" rtl="0" fontAlgn="base">
              <a:spcBef>
                <a:spcPct val="20000"/>
              </a:spcBef>
              <a:spcAft>
                <a:spcPct val="0"/>
              </a:spcAft>
              <a:buChar char="»"/>
              <a:defRPr sz="2000">
                <a:solidFill>
                  <a:srgbClr val="003300"/>
                </a:solidFill>
                <a:latin typeface="+mn-lt"/>
              </a:defRPr>
            </a:lvl7pPr>
            <a:lvl8pPr marL="3429000" indent="-228600" algn="l" rtl="0" fontAlgn="base">
              <a:spcBef>
                <a:spcPct val="20000"/>
              </a:spcBef>
              <a:spcAft>
                <a:spcPct val="0"/>
              </a:spcAft>
              <a:buChar char="»"/>
              <a:defRPr sz="2000">
                <a:solidFill>
                  <a:srgbClr val="003300"/>
                </a:solidFill>
                <a:latin typeface="+mn-lt"/>
              </a:defRPr>
            </a:lvl8pPr>
            <a:lvl9pPr marL="3886200" indent="-228600" algn="l" rtl="0" fontAlgn="base">
              <a:spcBef>
                <a:spcPct val="20000"/>
              </a:spcBef>
              <a:spcAft>
                <a:spcPct val="0"/>
              </a:spcAft>
              <a:buChar char="»"/>
              <a:defRPr sz="2000">
                <a:solidFill>
                  <a:srgbClr val="003300"/>
                </a:solidFill>
                <a:latin typeface="+mn-lt"/>
              </a:defRPr>
            </a:lvl9pPr>
          </a:lstStyle>
          <a:p>
            <a:pPr marL="0" indent="0">
              <a:buFontTx/>
              <a:buNone/>
            </a:pPr>
            <a:r>
              <a:rPr lang="en-US" sz="1400" b="1" i="1" kern="0" dirty="0">
                <a:latin typeface="Calibri" panose="020F0502020204030204" pitchFamily="34" charset="0"/>
                <a:cs typeface="Calibri" panose="020F0502020204030204" pitchFamily="34" charset="0"/>
              </a:rPr>
              <a:t>Note: </a:t>
            </a:r>
            <a:r>
              <a:rPr lang="en-US" sz="1400" i="1" kern="0" dirty="0">
                <a:latin typeface="Calibri" panose="020F0502020204030204" pitchFamily="34" charset="0"/>
                <a:cs typeface="Calibri" panose="020F0502020204030204" pitchFamily="34" charset="0"/>
              </a:rPr>
              <a:t>All data collected from HECC or publicly available websites. Data as of October 2025.</a:t>
            </a:r>
            <a:endParaRPr lang="en-US" sz="14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255875"/>
      </p:ext>
    </p:extLst>
  </p:cSld>
  <p:clrMapOvr>
    <a:masterClrMapping/>
  </p:clrMapOvr>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69B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42848</TotalTime>
  <Words>1896</Words>
  <Application>Microsoft Office PowerPoint</Application>
  <PresentationFormat>On-screen Show (4:3)</PresentationFormat>
  <Paragraphs>497</Paragraphs>
  <Slides>26</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Default Design</vt:lpstr>
      <vt:lpstr>PowerPoint Presentation</vt:lpstr>
      <vt:lpstr>Student Tuition Forum Financial Briefing</vt:lpstr>
      <vt:lpstr>PowerPoint Presentation</vt:lpstr>
      <vt:lpstr>UO Budget Structure</vt:lpstr>
      <vt:lpstr>E&amp;G Fund Balance</vt:lpstr>
      <vt:lpstr>PowerPoint Presentation</vt:lpstr>
      <vt:lpstr>Oregon is ranked 46th in the country in 4-year university  per-student funding</vt:lpstr>
      <vt:lpstr>Comparative University Funding</vt:lpstr>
      <vt:lpstr>Comparative University Funding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Average Historical Annual Undergraduate Tuition Rate Increases – Analysis conducted in FY2020</vt:lpstr>
      <vt:lpstr> New Resident Undergraduate Students  Graduation Time 4 years Analysis Conducted in FY2020 Assumed Annual Increases 5% - Average 5 Year Historical Rate 5-year Guaranteed rate $254.62 per SCH (9.75% increase) </vt:lpstr>
      <vt:lpstr> New Resident Undergraduate Students  Graduation Time 5 years Analysis Conducted in FY2020 Assumed Annual Increases 5% - Average 5 Year Historical Rate 5-year Guaranteed rate $254.62 per SCH (9.75% increase) </vt:lpstr>
      <vt:lpstr> New Resident Undergraduate Students  Graduation Time 8 years Analysis Conducted in FY2020 Assumed Annual Increases 5% - Average 5 Year Historical Rate 5-year Guaranteed rate $254.62 per SCH (9.75% increase) </vt:lpstr>
      <vt:lpstr>Advantages of Guaranteed Tuition Program for Students</vt:lpstr>
      <vt:lpstr>Advantages of Guaranteed Tuition Program for Institution</vt:lpstr>
      <vt:lpstr>Tuition-setting process</vt:lpstr>
      <vt:lpstr>Opportunities for Learning and Input</vt:lpstr>
      <vt:lpstr>PowerPoint Presentation</vt:lpstr>
    </vt:vector>
  </TitlesOfParts>
  <Company>ORSA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University of Oregon</dc:creator>
  <cp:lastModifiedBy>Debbie Sharp</cp:lastModifiedBy>
  <cp:revision>1471</cp:revision>
  <cp:lastPrinted>2026-01-13T19:26:58Z</cp:lastPrinted>
  <dcterms:created xsi:type="dcterms:W3CDTF">2006-10-01T23:20:38Z</dcterms:created>
  <dcterms:modified xsi:type="dcterms:W3CDTF">2026-01-13T20:18:34Z</dcterms:modified>
</cp:coreProperties>
</file>