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61" r:id="rId2"/>
    <p:sldId id="363" r:id="rId3"/>
    <p:sldId id="364" r:id="rId4"/>
    <p:sldId id="365" r:id="rId5"/>
    <p:sldId id="391" r:id="rId6"/>
    <p:sldId id="366" r:id="rId7"/>
    <p:sldId id="367" r:id="rId8"/>
    <p:sldId id="397" r:id="rId9"/>
    <p:sldId id="369" r:id="rId10"/>
    <p:sldId id="396" r:id="rId11"/>
    <p:sldId id="370" r:id="rId12"/>
    <p:sldId id="372" r:id="rId13"/>
    <p:sldId id="374" r:id="rId14"/>
    <p:sldId id="393" r:id="rId15"/>
    <p:sldId id="380" r:id="rId16"/>
    <p:sldId id="392" r:id="rId17"/>
    <p:sldId id="394" r:id="rId18"/>
    <p:sldId id="395" r:id="rId19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7434"/>
    <a:srgbClr val="FF0000"/>
    <a:srgbClr val="0099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53" autoAdjust="0"/>
    <p:restoredTop sz="72674" autoAdjust="0"/>
  </p:normalViewPr>
  <p:slideViewPr>
    <p:cSldViewPr>
      <p:cViewPr varScale="1">
        <p:scale>
          <a:sx n="80" d="100"/>
          <a:sy n="80" d="100"/>
        </p:scale>
        <p:origin x="12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0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4"/>
    </p:cViewPr>
  </p:sorterViewPr>
  <p:notesViewPr>
    <p:cSldViewPr>
      <p:cViewPr varScale="1">
        <p:scale>
          <a:sx n="67" d="100"/>
          <a:sy n="67" d="100"/>
        </p:scale>
        <p:origin x="-1938" y="-114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5207" tIns="47604" rIns="95207" bIns="4760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5207" tIns="47604" rIns="95207" bIns="47604" rtlCol="0"/>
          <a:lstStyle>
            <a:lvl1pPr algn="r">
              <a:defRPr sz="1200"/>
            </a:lvl1pPr>
          </a:lstStyle>
          <a:p>
            <a:fld id="{669F5634-B0B2-4192-9107-3AA496FF89F8}" type="datetimeFigureOut">
              <a:rPr lang="en-US" smtClean="0"/>
              <a:pPr/>
              <a:t>11/8/2022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5207" tIns="47604" rIns="95207" bIns="4760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5207" tIns="47604" rIns="95207" bIns="47604" rtlCol="0" anchor="b"/>
          <a:lstStyle>
            <a:lvl1pPr algn="r">
              <a:defRPr sz="1200"/>
            </a:lvl1pPr>
          </a:lstStyle>
          <a:p>
            <a:fld id="{CFBC96D2-834C-4868-AEB1-5229AFDEEA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5478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07" tIns="47604" rIns="95207" bIns="47604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458" y="0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07" tIns="47604" rIns="95207" bIns="476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7688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120" y="3474721"/>
            <a:ext cx="7680960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07" tIns="47604" rIns="95207" bIns="476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171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07" tIns="47604" rIns="95207" bIns="47604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458" y="6948171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07" tIns="47604" rIns="95207" bIns="476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F71E5C1-42FB-4DA5-8DE9-383A35A6BE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07792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380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3111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6616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14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021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31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652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839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374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RAM: Resource Allocation Model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890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442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17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372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29134-9C90-48A3-B02D-44654E51F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ECFAC-D7C9-4ABC-A4B9-E4E5A7FCF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228600"/>
            <a:ext cx="215265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30555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33FB8-4483-4E29-B200-1AC5E4F498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228600"/>
            <a:ext cx="8610600" cy="5897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FA6B9-FB70-4F96-A900-AFFE0473BD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6899E-5337-4D3D-A914-C146344086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0916E-7EA6-4BEF-9563-501B04C7B2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50524-41E4-4599-BBF3-0280814CF9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9CE87-CDCF-4DD4-8D01-F3E4E97A8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24EB-DF99-4028-85D9-83375C0734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B4566-4705-4269-B889-F21F8A6ABE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48334-B94D-4D09-9074-E44A08B455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13B09-8967-46B9-9E44-68461953AC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6106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33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C45DBA-49FB-45B9-BFD9-B227A0A31F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2" name="Picture 1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534150"/>
            <a:ext cx="23145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Public University Support Fund (PUSF) Briefing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248400" cy="1752600"/>
          </a:xfrm>
        </p:spPr>
        <p:txBody>
          <a:bodyPr/>
          <a:lstStyle/>
          <a:p>
            <a:r>
              <a:rPr lang="en-US" sz="2000">
                <a:latin typeface="+mj-lt"/>
              </a:rPr>
              <a:t>November 8, 2022</a:t>
            </a:r>
            <a:endParaRPr lang="en-US" sz="2000" dirty="0">
              <a:latin typeface="+mj-lt"/>
            </a:endParaRPr>
          </a:p>
          <a:p>
            <a:pPr marL="0" indent="0" algn="ctr">
              <a:buNone/>
            </a:pPr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Tuition and Fee Advisory Board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0" y="950312"/>
            <a:ext cx="3200400" cy="6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-7620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  <a:ln>
            <a:noFill/>
          </a:ln>
        </p:spPr>
        <p:txBody>
          <a:bodyPr>
            <a:noAutofit/>
          </a:bodyPr>
          <a:lstStyle/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rgbClr val="003300"/>
                </a:solidFill>
                <a:latin typeface="Arial"/>
                <a:cs typeface="+mn-cs"/>
              </a:rPr>
              <a:t>Initiated in 2016, building off of former university system “RAM” funding, expanding Outcomes funding incrementally from a small percentage to 60% of formula driven funding.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r>
              <a:rPr lang="en-US" sz="2000" dirty="0">
                <a:latin typeface="Arial"/>
              </a:rPr>
              <a:t>First five-year review began in October 2019 continuing through spring 2021 with an inter-institutional task force.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r>
              <a:rPr lang="en-US" sz="2000" dirty="0">
                <a:latin typeface="Arial"/>
              </a:rPr>
              <a:t>Major areas changed: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Elimination of programmatic line-item funding in Mission Support; funding instead allocated based on four areas that are broadly representative of university’s separate missions; base funding, regional access, research support and public service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Cost weights updated using data from several state systems; however, graduate education explicitly underweighted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Technical issues fixed; double degrees, weighting of area of study (STEM and health care) bonuses, transfer weighting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Community college transfer bonuses increased, inter-university transfers decreased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/>
              </a:rPr>
              <a:t>Technical and structural corrections continue through FY2023 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endParaRPr lang="en-US" sz="2000" kern="0" dirty="0">
              <a:solidFill>
                <a:srgbClr val="003300"/>
              </a:solidFill>
              <a:latin typeface="Arial"/>
              <a:cs typeface="+mn-cs"/>
            </a:endParaRP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Autofit/>
          </a:bodyPr>
          <a:lstStyle/>
          <a:p>
            <a:r>
              <a:rPr lang="en-US" sz="3600" dirty="0"/>
              <a:t>SSCM Overview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04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084188"/>
              </p:ext>
            </p:extLst>
          </p:nvPr>
        </p:nvGraphicFramePr>
        <p:xfrm>
          <a:off x="304800" y="1676400"/>
          <a:ext cx="8557258" cy="429633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63753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35336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6769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Fundable Students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1,319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2,343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15,675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12,977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2,167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10,733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2,671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47,884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13966784"/>
                  </a:ext>
                </a:extLst>
              </a:tr>
              <a:tr h="6769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Activity Based Funding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$3.6M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$7.3M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$53.2M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$37.6M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$6.1M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$31.5M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$7.9M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$147.1M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6769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Outcomes Based Funding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$6.2M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$74.1M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$64.9M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$8.8M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$43.4M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$13.0M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$220.7M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8328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&amp; O Funding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$9.8M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$17.6M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$127.3M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$102.5M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$14.9M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$74.9M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$367.8M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103065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Activity &amp;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Outcomes 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Based Funding Per Resident Student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$7,404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$7,500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$8,121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$7,901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$6,871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$6,978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$7,807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$7,681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</a:tbl>
          </a:graphicData>
        </a:graphic>
      </p:graphicFrame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175715" y="228600"/>
            <a:ext cx="8792570" cy="1143000"/>
          </a:xfrm>
        </p:spPr>
        <p:txBody>
          <a:bodyPr>
            <a:noAutofit/>
          </a:bodyPr>
          <a:lstStyle/>
          <a:p>
            <a:r>
              <a:rPr lang="en-US" sz="3600" dirty="0"/>
              <a:t>Activity and Outcomes Based Funding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23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1112838"/>
          </a:xfrm>
        </p:spPr>
        <p:txBody>
          <a:bodyPr>
            <a:normAutofit/>
          </a:bodyPr>
          <a:lstStyle/>
          <a:p>
            <a:r>
              <a:rPr lang="en-US" sz="3600" dirty="0"/>
              <a:t>Mission Differentiation Funding</a:t>
            </a:r>
            <a:br>
              <a:rPr lang="en-US" sz="3600" dirty="0"/>
            </a:br>
            <a:endParaRPr lang="en-US" sz="2700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162998"/>
              </p:ext>
            </p:extLst>
          </p:nvPr>
        </p:nvGraphicFramePr>
        <p:xfrm>
          <a:off x="304800" y="838200"/>
          <a:ext cx="8549637" cy="565403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00197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35955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8655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Base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Funding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$7.6M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$5.3M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$5.7M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$4.5M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$32.1M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8655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Regional Access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$3.7M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$4.6M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$4.6M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$4.4M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$20.2M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8655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Research Support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$2.6M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$0.7M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$1.2M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$4.5M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6936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Public Service</a:t>
                      </a:r>
                      <a:endParaRPr lang="en-US" sz="1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$0.5M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$0.9M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$5.1M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$4.6M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$0.8M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$3.6M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$16.5M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1856655"/>
                  </a:ext>
                </a:extLst>
              </a:tr>
              <a:tr h="693609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$11.7M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$10.7M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$13.7M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$8.3M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$11.1M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$7.8M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$9.9M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$73.2M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9880454"/>
                  </a:ext>
                </a:extLst>
              </a:tr>
              <a:tr h="693609"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Mission Differentiation Funding per Resident Student</a:t>
                      </a:r>
                      <a:endParaRPr lang="en-US" sz="1600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$8,909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$4,583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$640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$5,107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$3,690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$1,529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6696494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30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Other Direct Legislative &amp; Operating Funds </a:t>
            </a:r>
            <a:r>
              <a:rPr lang="en-US" sz="3600" dirty="0"/>
              <a:t>(Outside of PUSF)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6833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State Programs: predominantly non-academic programs operated as a part of the public service mission of a university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Statewide Public Service Programs: research, education and economic development activities run by OSU as a land grant university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Sports Lottery: funding to augment university athletics and fund graduate scholarships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044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533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State Programs – Biennial Funding </a:t>
            </a:r>
            <a:r>
              <a:rPr lang="en-US" sz="1600" dirty="0"/>
              <a:t>(in millions of dollars)</a:t>
            </a:r>
            <a:endParaRPr lang="en-US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3294BFE-8ED7-4627-9127-3EA684D21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83738"/>
              </p:ext>
            </p:extLst>
          </p:nvPr>
        </p:nvGraphicFramePr>
        <p:xfrm>
          <a:off x="381003" y="630936"/>
          <a:ext cx="8534399" cy="58902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4528">
                  <a:extLst>
                    <a:ext uri="{9D8B030D-6E8A-4147-A177-3AD203B41FA5}">
                      <a16:colId xmlns:a16="http://schemas.microsoft.com/office/drawing/2014/main" val="1121446394"/>
                    </a:ext>
                  </a:extLst>
                </a:gridCol>
                <a:gridCol w="2723469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652552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690550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690550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690550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690550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690550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690550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690550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191899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2022 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&amp; FY 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145638">
                <a:tc rowSpan="14"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</a:t>
                      </a: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Tallwood Design Institute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$4.0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$4.0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Dispute Resolution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$2.9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Oregon Solutions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$2.6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$2.6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Fermentation Science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4227327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Signature Research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Labor Education Research Center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Ocean Vessels Research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9396312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Oregon Renewable Energy Center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9024190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Population Research Center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0894502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Institute for Natural Resources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4519164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Clinical Legal Education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31402362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Oregon Climate Change Research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1566131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Vet Diagnostic Lab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$3.0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$3.0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4472083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Engineering Technology Sustaining Fund (Est)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$2.2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$15.9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$6.9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$2.2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$28.6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710304"/>
                  </a:ext>
                </a:extLst>
              </a:tr>
              <a:tr h="145638">
                <a:tc rowSpan="17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One-Time</a:t>
                      </a:r>
                    </a:p>
                  </a:txBody>
                  <a:tcPr marL="9525" marR="9525" marT="9525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Strong Start (GF only)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$3.9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$2.2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$12.2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7193466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Center for Women's Leadership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$1.0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6017176"/>
                  </a:ext>
                </a:extLst>
              </a:tr>
              <a:tr h="60960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Molluscan Broodstock Program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9383775"/>
                  </a:ext>
                </a:extLst>
              </a:tr>
              <a:tr h="227880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Cooperative Institute for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Marine Resources Studies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$0.1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472283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Ocean Acidification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7560882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Clark Meat Science Center Upgrades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4040366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Wildfire Risk Map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$1.1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5684841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Applied Computing and Clinical Lab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$5.5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$5.5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5366035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Avian Death Prevention Study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7697413"/>
                  </a:ext>
                </a:extLst>
              </a:tr>
              <a:tr h="70485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Oregon Child Abuse Prevalence Study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8102898"/>
                  </a:ext>
                </a:extLst>
              </a:tr>
              <a:tr h="60960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Center for Career Development in Childcare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$21.0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$21.0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43057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Environmental Justice Mapping Tool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6976650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Visual and Performing Scholarship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5182146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Agricultural Research Center Modernization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8684059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COFA Student Funding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$1.1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8561418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Willamette Falls Locks Commission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51608958"/>
                  </a:ext>
                </a:extLst>
              </a:tr>
              <a:tr h="145638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Agricultural Channel Habitat Complexity Study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$0.2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29969317"/>
                  </a:ext>
                </a:extLst>
              </a:tr>
              <a:tr h="14563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Total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$4.2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$9.0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$30.5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$37.3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$9.2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$93.8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2674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058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Statewide Public Service Programs</a:t>
            </a:r>
            <a:br>
              <a:rPr lang="en-US" sz="3600" dirty="0"/>
            </a:br>
            <a:r>
              <a:rPr lang="en-US" sz="3600" dirty="0"/>
              <a:t>Biennial Funding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6833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Statewide Public Service Programs: </a:t>
            </a:r>
            <a:r>
              <a:rPr lang="en-US" sz="2400" dirty="0"/>
              <a:t>three programs at Oregon State University related to their mission as a land grant university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DB1CF49-8598-4A8C-8953-1FDFE3862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734172"/>
              </p:ext>
            </p:extLst>
          </p:nvPr>
        </p:nvGraphicFramePr>
        <p:xfrm>
          <a:off x="1219200" y="2895600"/>
          <a:ext cx="6553200" cy="354138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04329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2248871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</a:tblGrid>
              <a:tr h="28385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2021-23 Biennium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Funding 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6833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Agricultural Experiment Station</a:t>
                      </a:r>
                      <a:endParaRPr lang="en-US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$80.8M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6833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Extension Service</a:t>
                      </a:r>
                      <a:endParaRPr lang="en-US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$68.7M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6833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Outdoor School Program</a:t>
                      </a:r>
                      <a:endParaRPr lang="en-US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$49.4M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547586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Forest Research Laboratory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$12.1M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1856655"/>
                  </a:ext>
                </a:extLst>
              </a:tr>
              <a:tr h="54758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$211.0M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9880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274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77337"/>
            <a:ext cx="8610600" cy="1194263"/>
          </a:xfrm>
        </p:spPr>
        <p:txBody>
          <a:bodyPr>
            <a:normAutofit/>
          </a:bodyPr>
          <a:lstStyle/>
          <a:p>
            <a:r>
              <a:rPr lang="en-US" sz="3600" dirty="0"/>
              <a:t>Sports Lottery</a:t>
            </a:r>
            <a:br>
              <a:rPr lang="en-US" sz="3600" dirty="0"/>
            </a:br>
            <a:r>
              <a:rPr lang="en-US" sz="3600" dirty="0"/>
              <a:t>Biennial Funding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803863"/>
            <a:ext cx="8229600" cy="436833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Sports Lottery</a:t>
            </a:r>
            <a:r>
              <a:rPr lang="en-US" sz="2400" dirty="0"/>
              <a:t>: funding to augment university athletics and fund graduate scholarships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BE1413-2798-43A0-942A-42A7610A7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879270"/>
              </p:ext>
            </p:extLst>
          </p:nvPr>
        </p:nvGraphicFramePr>
        <p:xfrm>
          <a:off x="457198" y="2843552"/>
          <a:ext cx="8229602" cy="117089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13754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61915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2022 &amp; </a:t>
                      </a: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30815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$2.9M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$2.9M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$1.2M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$2.7M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$2.9M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$1.2M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$2.9M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$16.5M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514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12838"/>
          </a:xfrm>
        </p:spPr>
        <p:txBody>
          <a:bodyPr>
            <a:normAutofit/>
          </a:bodyPr>
          <a:lstStyle/>
          <a:p>
            <a:r>
              <a:rPr lang="en-US" sz="3600" dirty="0"/>
              <a:t>2021-23 State Operating Resources</a:t>
            </a:r>
            <a:r>
              <a:rPr lang="en-US" sz="1800" dirty="0">
                <a:solidFill>
                  <a:srgbClr val="FF0000"/>
                </a:solidFill>
              </a:rPr>
              <a:t/>
            </a: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2000" dirty="0"/>
              <a:t>(in millions of dollars)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863952"/>
              </p:ext>
            </p:extLst>
          </p:nvPr>
        </p:nvGraphicFramePr>
        <p:xfrm>
          <a:off x="285751" y="1143000"/>
          <a:ext cx="8572498" cy="52527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33234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792408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792408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792408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792408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792408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792408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792408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792408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58982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FY2022 &amp; FY2023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Enrollment Based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$109.5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$76.4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$301.4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Outcomes Based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$151.7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$87.7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$452.2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Mission Support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$146.4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07826171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SSCM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$59.0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$288.6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$226.9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$61.9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State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Programs 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$30.5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$37.3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$93.8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54227327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 Wide</a:t>
                      </a:r>
                      <a:r>
                        <a:rPr lang="en-US" sz="1600" kern="12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Public Service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$211.0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$211.0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$16.5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$50.2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$70.9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$531.3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$266.8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$56.7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$178.5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$66.9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$1,221.4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9396312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Biennial State Funding Per Resident FTE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$38,067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$30,252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$33,897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$20,563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$26,155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$16,629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$25,063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$25,506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9687795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92BC2B-8C43-400E-8F22-708346A355F9}"/>
              </a:ext>
            </a:extLst>
          </p:cNvPr>
          <p:cNvSpPr txBox="1"/>
          <p:nvPr/>
        </p:nvSpPr>
        <p:spPr>
          <a:xfrm>
            <a:off x="2438400" y="6553200"/>
            <a:ext cx="6591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dirty="0">
                <a:solidFill>
                  <a:schemeClr val="bg1"/>
                </a:solidFill>
              </a:rPr>
              <a:t>*SSCM distributions are an estimate based on May 2022 HECC Forecast</a:t>
            </a:r>
          </a:p>
        </p:txBody>
      </p:sp>
    </p:spTree>
    <p:extLst>
      <p:ext uri="{BB962C8B-B14F-4D97-AF65-F5344CB8AC3E}">
        <p14:creationId xmlns:p14="http://schemas.microsoft.com/office/powerpoint/2010/main" val="3529352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Questions?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0" y="950312"/>
            <a:ext cx="3200400" cy="6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0" y="645795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91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12838"/>
          </a:xfrm>
        </p:spPr>
        <p:txBody>
          <a:bodyPr/>
          <a:lstStyle/>
          <a:p>
            <a:r>
              <a:rPr lang="en-US" sz="3600" dirty="0"/>
              <a:t>Discussion 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36833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/>
                <a:cs typeface="Arial"/>
              </a:rPr>
              <a:t>Public University Support Fund (PUSF) Overview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dirty="0">
                <a:latin typeface="Arial"/>
                <a:cs typeface="Arial"/>
              </a:rPr>
              <a:t>Comparative University Funding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dirty="0">
                <a:latin typeface="Arial"/>
                <a:cs typeface="Arial"/>
              </a:rPr>
              <a:t>Detailed </a:t>
            </a:r>
            <a:r>
              <a:rPr lang="en-US">
                <a:latin typeface="Arial"/>
                <a:cs typeface="Arial"/>
              </a:rPr>
              <a:t>Funding Categories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Right Arrow 1">
            <a:extLst>
              <a:ext uri="{FF2B5EF4-FFF2-40B4-BE49-F238E27FC236}">
                <a16:creationId xmlns:a16="http://schemas.microsoft.com/office/drawing/2014/main" id="{A19CEAF4-1881-425B-BA76-95B058DD7A32}"/>
              </a:ext>
            </a:extLst>
          </p:cNvPr>
          <p:cNvSpPr/>
          <p:nvPr/>
        </p:nvSpPr>
        <p:spPr>
          <a:xfrm>
            <a:off x="451513" y="1874520"/>
            <a:ext cx="539087" cy="518615"/>
          </a:xfrm>
          <a:prstGeom prst="rightArrow">
            <a:avLst/>
          </a:prstGeom>
          <a:solidFill>
            <a:srgbClr val="007434"/>
          </a:solidFill>
          <a:ln>
            <a:solidFill>
              <a:srgbClr val="00743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446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Public University Support Fund (PUSF) Overview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021783" cy="5105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i="1" dirty="0"/>
              <a:t>The PUSF is the state’s primary direct funding contribution for university operations and is distributed by the Higher Education Coordinating Commission (HECC) via the Student Success and Completion Model (SSCM).</a:t>
            </a:r>
          </a:p>
          <a:p>
            <a:pPr marL="0" indent="0">
              <a:buNone/>
            </a:pPr>
            <a:endParaRPr lang="en-US" sz="2300" dirty="0"/>
          </a:p>
          <a:p>
            <a:pPr marL="0" indent="0">
              <a:buNone/>
            </a:pPr>
            <a:r>
              <a:rPr lang="en-US" dirty="0"/>
              <a:t>Components of SSCM: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Activity Based Funding: Student Credit Hours (SCH)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Outcomes Based Funding: Degrees &amp; Certificates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Mission Differentiation Funding: Supports Institutional Mission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0" indent="0">
              <a:buNone/>
            </a:pPr>
            <a:r>
              <a:rPr lang="en-US" dirty="0"/>
              <a:t>Direct Legislative &amp; Other Appropriations: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State Programs: predominantly non-academic programs operated as a part of the public service mission of a university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Statewide Public Service Programs: research, education and economic development activities run by OSU as a land grant university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Sports Lottery: funding to augment university athletics and fund graduate scholarships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53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6700" y="228600"/>
            <a:ext cx="8610600" cy="1189506"/>
          </a:xfrm>
        </p:spPr>
        <p:txBody>
          <a:bodyPr>
            <a:normAutofit/>
          </a:bodyPr>
          <a:lstStyle/>
          <a:p>
            <a:r>
              <a:rPr lang="en-US" sz="3600" dirty="0"/>
              <a:t>FY2022 State Operating Resources</a:t>
            </a:r>
            <a:br>
              <a:rPr lang="en-US" sz="3600" dirty="0"/>
            </a:br>
            <a:r>
              <a:rPr lang="en-US" sz="2000" dirty="0"/>
              <a:t>(in millions of dollars)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37855"/>
              </p:ext>
            </p:extLst>
          </p:nvPr>
        </p:nvGraphicFramePr>
        <p:xfrm>
          <a:off x="381002" y="1295400"/>
          <a:ext cx="8305798" cy="498316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18342">
                  <a:extLst>
                    <a:ext uri="{9D8B030D-6E8A-4147-A177-3AD203B41FA5}">
                      <a16:colId xmlns:a16="http://schemas.microsoft.com/office/drawing/2014/main" val="2648750633"/>
                    </a:ext>
                  </a:extLst>
                </a:gridCol>
                <a:gridCol w="1700440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748377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748377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748377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748377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748377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748377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748377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748377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619154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60187"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PUSF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Enrollment Based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$53.2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$147.1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560187">
                <a:tc vMerge="1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Outcomes Based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$74.1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$220.7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560187">
                <a:tc vMerge="1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Mission Support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$73.2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07826171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PUSF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</a:t>
                      </a:r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SSCM</a:t>
                      </a:r>
                      <a:endParaRPr lang="en-US" sz="1600" b="0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$110.8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$441.0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State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Programs* 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State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Programs 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46.0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54227327"/>
                  </a:ext>
                </a:extLst>
              </a:tr>
              <a:tr h="560187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Statewide</a:t>
                      </a:r>
                      <a:r>
                        <a:rPr lang="en-US" sz="1600" kern="12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Public Service*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Statewide</a:t>
                      </a:r>
                      <a:r>
                        <a:rPr lang="en-US" sz="1600" kern="12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Public Service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$103.4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Lottery*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$25.0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$34.1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$259.9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$130.4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$87.8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$33.2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$598.5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939631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1950" y="6261465"/>
            <a:ext cx="6800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/>
              <a:t>* Annual figures are best estimates of the split of biennial funds based on available.</a:t>
            </a:r>
          </a:p>
        </p:txBody>
      </p:sp>
    </p:spTree>
    <p:extLst>
      <p:ext uri="{BB962C8B-B14F-4D97-AF65-F5344CB8AC3E}">
        <p14:creationId xmlns:p14="http://schemas.microsoft.com/office/powerpoint/2010/main" val="78513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12838"/>
          </a:xfrm>
        </p:spPr>
        <p:txBody>
          <a:bodyPr/>
          <a:lstStyle/>
          <a:p>
            <a:r>
              <a:rPr lang="en-US" sz="3600" dirty="0"/>
              <a:t>Discussion 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36833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Public University Support Fund (PUSF) Overview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Comparative University Funding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Detailed Funding Categories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Right Arrow 1">
            <a:extLst>
              <a:ext uri="{FF2B5EF4-FFF2-40B4-BE49-F238E27FC236}">
                <a16:creationId xmlns:a16="http://schemas.microsoft.com/office/drawing/2014/main" id="{A19CEAF4-1881-425B-BA76-95B058DD7A32}"/>
              </a:ext>
            </a:extLst>
          </p:cNvPr>
          <p:cNvSpPr/>
          <p:nvPr/>
        </p:nvSpPr>
        <p:spPr>
          <a:xfrm>
            <a:off x="451513" y="2986585"/>
            <a:ext cx="539087" cy="518615"/>
          </a:xfrm>
          <a:prstGeom prst="rightArrow">
            <a:avLst/>
          </a:prstGeom>
          <a:solidFill>
            <a:srgbClr val="007434"/>
          </a:solidFill>
          <a:ln>
            <a:solidFill>
              <a:srgbClr val="00743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751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Comparative University Funding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082764"/>
              </p:ext>
            </p:extLst>
          </p:nvPr>
        </p:nvGraphicFramePr>
        <p:xfrm>
          <a:off x="152400" y="1371600"/>
          <a:ext cx="8851392" cy="503247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118001508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01407117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9246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Fundable Students </a:t>
                      </a:r>
                    </a:p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(Fall 2021)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1,319 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2,343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2,167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10,733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2,671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47,884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7389336"/>
                  </a:ext>
                </a:extLst>
              </a:tr>
              <a:tr h="152400">
                <a:tc gridSpan="9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05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119598"/>
                  </a:ext>
                </a:extLst>
              </a:tr>
              <a:tr h="794644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PUSF Funding 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$21.5M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$28.3M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$141.0M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$110.8M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$82.7M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$30.7M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$441.0M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1706081"/>
                  </a:ext>
                </a:extLst>
              </a:tr>
              <a:tr h="81136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PUSF Funding Per FTE Resident Student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$16,312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$12,083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$8,994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$8,540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$11,979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$7,706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$11,497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$9,210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9832287"/>
                  </a:ext>
                </a:extLst>
              </a:tr>
              <a:tr h="0">
                <a:tc gridSpan="9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05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323551"/>
                  </a:ext>
                </a:extLst>
              </a:tr>
              <a:tr h="81051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FY 2022 State Funding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$25.0M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$34.1M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$259.9M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$130.4M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$28.1M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$87.8M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$33.2M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$598.5M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56910556"/>
                  </a:ext>
                </a:extLst>
              </a:tr>
              <a:tr h="105176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 Funding per FTE Resident Student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$18,962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$14,565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$16,582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$10,049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$12,946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$8,180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$12,425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$12,498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9965478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31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Comparative University Funding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562750"/>
              </p:ext>
            </p:extLst>
          </p:nvPr>
        </p:nvGraphicFramePr>
        <p:xfrm>
          <a:off x="152400" y="1371600"/>
          <a:ext cx="8851392" cy="279183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46102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E &amp; G (FY2021)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$47.3M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$69.1M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$747.9M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$336.7M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$61.1M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$535.1M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$71.4M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$1.87B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597277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Governmental Appropriations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$22.3M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$32.1M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$247.7M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$110.6M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$23.9M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$82.7M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$29.0M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$548.3M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689125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Percentage of E&amp;G Funded</a:t>
                      </a:r>
                      <a:r>
                        <a:rPr lang="en-US" sz="1600" b="1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with State Appropriations*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47.2%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46.5%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32.9%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39.2%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15.5%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40.6%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29.3%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98995360"/>
                  </a:ext>
                </a:extLst>
              </a:tr>
              <a:tr h="328644">
                <a:tc gridSpan="9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95153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0368" y="6172200"/>
            <a:ext cx="65912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/>
              <a:t>*Source: Various Universities’ Q4 FY21 Management Reports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426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12838"/>
          </a:xfrm>
        </p:spPr>
        <p:txBody>
          <a:bodyPr/>
          <a:lstStyle/>
          <a:p>
            <a:r>
              <a:rPr lang="en-US" sz="3600" dirty="0"/>
              <a:t>Discussion 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36833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Public University Support Fund (PUSF) Overview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Comparative University Funding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Detailed Funding Categories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Right Arrow 1">
            <a:extLst>
              <a:ext uri="{FF2B5EF4-FFF2-40B4-BE49-F238E27FC236}">
                <a16:creationId xmlns:a16="http://schemas.microsoft.com/office/drawing/2014/main" id="{A19CEAF4-1881-425B-BA76-95B058DD7A32}"/>
              </a:ext>
            </a:extLst>
          </p:cNvPr>
          <p:cNvSpPr/>
          <p:nvPr/>
        </p:nvSpPr>
        <p:spPr>
          <a:xfrm>
            <a:off x="451513" y="3630168"/>
            <a:ext cx="539087" cy="518615"/>
          </a:xfrm>
          <a:prstGeom prst="rightArrow">
            <a:avLst/>
          </a:prstGeom>
          <a:solidFill>
            <a:srgbClr val="007434"/>
          </a:solidFill>
          <a:ln>
            <a:solidFill>
              <a:srgbClr val="00743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316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925291"/>
          </a:xfrm>
          <a:ln>
            <a:noFill/>
          </a:ln>
        </p:spPr>
        <p:txBody>
          <a:bodyPr>
            <a:noAutofit/>
          </a:bodyPr>
          <a:lstStyle/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rgbClr val="003300"/>
                </a:solidFill>
                <a:latin typeface="Arial"/>
                <a:cs typeface="+mn-cs"/>
              </a:rPr>
              <a:t>“Fundable Students” mainly include Oregon residents</a:t>
            </a:r>
          </a:p>
          <a:p>
            <a:pPr marL="34290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rgbClr val="003300"/>
                </a:solidFill>
                <a:latin typeface="Arial"/>
              </a:rPr>
              <a:t>Calculations based on 3-year rolling averages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Credit hours and degrees are cost-weighted based on student level and field of study (weighting revised during 2020-21)</a:t>
            </a:r>
            <a:endParaRPr lang="en-US" sz="2000" kern="0" dirty="0">
              <a:latin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0" dirty="0">
                <a:latin typeface="Arial"/>
              </a:rPr>
              <a:t>Mission Support: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supports the unique regional, research and public service missions and activities of each university (</a:t>
            </a:r>
            <a:r>
              <a:rPr lang="en-US" sz="1600" kern="0" dirty="0">
                <a:latin typeface="Arial"/>
              </a:rPr>
              <a:t>capped at 16.6% of SSCM)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rgbClr val="003300"/>
                </a:solidFill>
                <a:latin typeface="Arial"/>
              </a:rPr>
              <a:t>Outcomes Funding: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distributes degree and certificate completions by fundable students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rgbClr val="003300"/>
                </a:solidFill>
                <a:latin typeface="Arial"/>
              </a:rPr>
              <a:t>Activity Funding: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distributes resources based on student credit hour (SCH) completions of fundable students </a:t>
            </a:r>
            <a:r>
              <a:rPr lang="en-US" sz="1600" kern="0" dirty="0">
                <a:solidFill>
                  <a:srgbClr val="003300"/>
                </a:solidFill>
                <a:latin typeface="Arial"/>
              </a:rPr>
              <a:t>(40% of remainder)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rgbClr val="003300"/>
                </a:solidFill>
                <a:latin typeface="Arial"/>
                <a:cs typeface="+mn-cs"/>
              </a:rPr>
              <a:t>Additional Outcomes Funding: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0" dirty="0">
                <a:solidFill>
                  <a:srgbClr val="003300"/>
                </a:solidFill>
                <a:latin typeface="Arial"/>
                <a:cs typeface="+mn-cs"/>
              </a:rPr>
              <a:t>areas of study (STEM, Health and Bilingual Education), 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0" dirty="0">
                <a:solidFill>
                  <a:srgbClr val="003300"/>
                </a:solidFill>
                <a:latin typeface="Arial"/>
                <a:cs typeface="+mn-cs"/>
              </a:rPr>
              <a:t>targeted student populations (underrepresented minority, rural, low-income and veteran), 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0" dirty="0">
                <a:solidFill>
                  <a:srgbClr val="003300"/>
                </a:solidFill>
                <a:latin typeface="Arial"/>
                <a:cs typeface="+mn-cs"/>
              </a:rPr>
              <a:t>CC transfers incentivized and inter-university transfers discounted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Autofit/>
          </a:bodyPr>
          <a:lstStyle/>
          <a:p>
            <a:r>
              <a:rPr lang="en-US" sz="3600" dirty="0"/>
              <a:t>PUSF: Allocated via SSCM Model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7926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19691</TotalTime>
  <Words>1961</Words>
  <Application>Microsoft Office PowerPoint</Application>
  <PresentationFormat>On-screen Show (4:3)</PresentationFormat>
  <Paragraphs>807</Paragraphs>
  <Slides>18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Tahoma</vt:lpstr>
      <vt:lpstr>Default Design</vt:lpstr>
      <vt:lpstr>Public University Support Fund (PUSF) Briefing</vt:lpstr>
      <vt:lpstr>Discussion Topics</vt:lpstr>
      <vt:lpstr>Public University Support Fund (PUSF) Overview</vt:lpstr>
      <vt:lpstr>FY2022 State Operating Resources (in millions of dollars)</vt:lpstr>
      <vt:lpstr>Discussion Topics</vt:lpstr>
      <vt:lpstr>Comparative University Funding</vt:lpstr>
      <vt:lpstr>Comparative University Funding</vt:lpstr>
      <vt:lpstr>Discussion Topics</vt:lpstr>
      <vt:lpstr>PUSF: Allocated via SSCM Model</vt:lpstr>
      <vt:lpstr>SSCM Overview</vt:lpstr>
      <vt:lpstr>Activity and Outcomes Based Funding</vt:lpstr>
      <vt:lpstr>Mission Differentiation Funding </vt:lpstr>
      <vt:lpstr>Other Direct Legislative &amp; Operating Funds (Outside of PUSF)</vt:lpstr>
      <vt:lpstr>State Programs – Biennial Funding (in millions of dollars)</vt:lpstr>
      <vt:lpstr>Statewide Public Service Programs Biennial Funding</vt:lpstr>
      <vt:lpstr>Sports Lottery Biennial Funding</vt:lpstr>
      <vt:lpstr>2021-23 State Operating Resources (in millions of dollars)</vt:lpstr>
      <vt:lpstr>Questions?</vt:lpstr>
    </vt:vector>
  </TitlesOfParts>
  <Company>ORSA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University of Oregon</dc:creator>
  <cp:lastModifiedBy>Debbie Sharp</cp:lastModifiedBy>
  <cp:revision>990</cp:revision>
  <cp:lastPrinted>2022-11-08T00:36:19Z</cp:lastPrinted>
  <dcterms:created xsi:type="dcterms:W3CDTF">2006-10-01T23:20:38Z</dcterms:created>
  <dcterms:modified xsi:type="dcterms:W3CDTF">2022-11-08T19:17:37Z</dcterms:modified>
</cp:coreProperties>
</file>