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361" r:id="rId5"/>
    <p:sldId id="668" r:id="rId6"/>
    <p:sldId id="695" r:id="rId7"/>
    <p:sldId id="705" r:id="rId8"/>
    <p:sldId id="713" r:id="rId9"/>
    <p:sldId id="700" r:id="rId10"/>
    <p:sldId id="699" r:id="rId11"/>
    <p:sldId id="710" r:id="rId12"/>
    <p:sldId id="711" r:id="rId13"/>
    <p:sldId id="716" r:id="rId14"/>
    <p:sldId id="708" r:id="rId15"/>
  </p:sldIdLst>
  <p:sldSz cx="12192000" cy="6858000"/>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43" userDrawn="1">
          <p15:clr>
            <a:srgbClr val="A4A3A4"/>
          </p15:clr>
        </p15:guide>
        <p15:guide id="2" pos="1676" userDrawn="1">
          <p15:clr>
            <a:srgbClr val="A4A3A4"/>
          </p15:clr>
        </p15:guide>
        <p15:guide id="3" pos="1683" userDrawn="1">
          <p15:clr>
            <a:srgbClr val="A4A3A4"/>
          </p15:clr>
        </p15:guide>
        <p15:guide id="4" orient="horz" pos="3025" userDrawn="1">
          <p15:clr>
            <a:srgbClr val="A4A3A4"/>
          </p15:clr>
        </p15:guide>
        <p15:guide id="5" pos="2296" userDrawn="1">
          <p15:clr>
            <a:srgbClr val="A4A3A4"/>
          </p15:clr>
        </p15:guide>
        <p15:guide id="6" pos="230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41645C-2623-7AD6-59BD-11CF1A2AC567}" name="Brian Fox" initials="BF" userId="S::bfox10@uoregon.edu::10a81aaa-53e6-40b5-a421-39c8e40820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ennifer Winters Francois" initials="JWF" lastIdx="1" clrIdx="0"/>
  <p:cmAuthor id="1" name="Debbie Sharp" initials="DS" lastIdx="12" clrIdx="1">
    <p:extLst>
      <p:ext uri="{19B8F6BF-5375-455C-9EA6-DF929625EA0E}">
        <p15:presenceInfo xmlns:p15="http://schemas.microsoft.com/office/powerpoint/2012/main" userId="S-1-5-21-2613503727-1553357937-2150718590-262124" providerId="AD"/>
      </p:ext>
    </p:extLst>
  </p:cmAuthor>
  <p:cmAuthor id="2" name="Jamie Moffitt" initials="JM" lastIdx="1" clrIdx="2">
    <p:extLst>
      <p:ext uri="{19B8F6BF-5375-455C-9EA6-DF929625EA0E}">
        <p15:presenceInfo xmlns:p15="http://schemas.microsoft.com/office/powerpoint/2012/main" userId="S::jmoffitt@uoregon.edu::cb409cd1-f42f-43de-b300-f6b3d1594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0000"/>
    <a:srgbClr val="FFFF66"/>
    <a:srgbClr val="FF9900"/>
    <a:srgbClr val="009900"/>
    <a:srgbClr val="007434"/>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24C78-2E4B-4809-8BA2-2B94B209DA50}" v="21" dt="2025-09-10T20:58:01.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4" autoAdjust="0"/>
    <p:restoredTop sz="88687" autoAdjust="0"/>
  </p:normalViewPr>
  <p:slideViewPr>
    <p:cSldViewPr>
      <p:cViewPr varScale="1">
        <p:scale>
          <a:sx n="98" d="100"/>
          <a:sy n="98" d="100"/>
        </p:scale>
        <p:origin x="510"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4" d="100"/>
          <a:sy n="74" d="100"/>
        </p:scale>
        <p:origin x="-2994" y="-96"/>
      </p:cViewPr>
      <p:guideLst>
        <p:guide orient="horz" pos="3843"/>
        <p:guide pos="1676"/>
        <p:guide pos="1683"/>
        <p:guide orient="horz" pos="3025"/>
        <p:guide pos="2296"/>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Fox" userId="10a81aaa-53e6-40b5-a421-39c8e40820c8" providerId="ADAL" clId="{E9D15F94-6A4F-4D46-8105-FD5AFE9C5F60}"/>
    <pc:docChg chg="modSld modNotesMaster modHandout">
      <pc:chgData name="Brian Fox" userId="10a81aaa-53e6-40b5-a421-39c8e40820c8" providerId="ADAL" clId="{E9D15F94-6A4F-4D46-8105-FD5AFE9C5F60}" dt="2025-09-10T20:58:01.613" v="0"/>
      <pc:docMkLst>
        <pc:docMk/>
      </pc:docMkLst>
      <pc:sldChg chg="modNotes">
        <pc:chgData name="Brian Fox" userId="10a81aaa-53e6-40b5-a421-39c8e40820c8" providerId="ADAL" clId="{E9D15F94-6A4F-4D46-8105-FD5AFE9C5F60}" dt="2025-09-10T20:58:01.613" v="0"/>
        <pc:sldMkLst>
          <pc:docMk/>
          <pc:sldMk cId="0" sldId="361"/>
        </pc:sldMkLst>
      </pc:sldChg>
      <pc:sldChg chg="modNotes">
        <pc:chgData name="Brian Fox" userId="10a81aaa-53e6-40b5-a421-39c8e40820c8" providerId="ADAL" clId="{E9D15F94-6A4F-4D46-8105-FD5AFE9C5F60}" dt="2025-09-10T20:58:01.613" v="0"/>
        <pc:sldMkLst>
          <pc:docMk/>
          <pc:sldMk cId="1394988796" sldId="668"/>
        </pc:sldMkLst>
      </pc:sldChg>
      <pc:sldChg chg="modNotes">
        <pc:chgData name="Brian Fox" userId="10a81aaa-53e6-40b5-a421-39c8e40820c8" providerId="ADAL" clId="{E9D15F94-6A4F-4D46-8105-FD5AFE9C5F60}" dt="2025-09-10T20:58:01.613" v="0"/>
        <pc:sldMkLst>
          <pc:docMk/>
          <pc:sldMk cId="3974291946" sldId="695"/>
        </pc:sldMkLst>
      </pc:sldChg>
      <pc:sldChg chg="modNotes">
        <pc:chgData name="Brian Fox" userId="10a81aaa-53e6-40b5-a421-39c8e40820c8" providerId="ADAL" clId="{E9D15F94-6A4F-4D46-8105-FD5AFE9C5F60}" dt="2025-09-10T20:58:01.613" v="0"/>
        <pc:sldMkLst>
          <pc:docMk/>
          <pc:sldMk cId="1172476837" sldId="699"/>
        </pc:sldMkLst>
      </pc:sldChg>
      <pc:sldChg chg="modNotes">
        <pc:chgData name="Brian Fox" userId="10a81aaa-53e6-40b5-a421-39c8e40820c8" providerId="ADAL" clId="{E9D15F94-6A4F-4D46-8105-FD5AFE9C5F60}" dt="2025-09-10T20:58:01.613" v="0"/>
        <pc:sldMkLst>
          <pc:docMk/>
          <pc:sldMk cId="2582869856" sldId="700"/>
        </pc:sldMkLst>
      </pc:sldChg>
      <pc:sldChg chg="modNotes">
        <pc:chgData name="Brian Fox" userId="10a81aaa-53e6-40b5-a421-39c8e40820c8" providerId="ADAL" clId="{E9D15F94-6A4F-4D46-8105-FD5AFE9C5F60}" dt="2025-09-10T20:58:01.613" v="0"/>
        <pc:sldMkLst>
          <pc:docMk/>
          <pc:sldMk cId="4096081481" sldId="705"/>
        </pc:sldMkLst>
      </pc:sldChg>
      <pc:sldChg chg="modNotes">
        <pc:chgData name="Brian Fox" userId="10a81aaa-53e6-40b5-a421-39c8e40820c8" providerId="ADAL" clId="{E9D15F94-6A4F-4D46-8105-FD5AFE9C5F60}" dt="2025-09-10T20:58:01.613" v="0"/>
        <pc:sldMkLst>
          <pc:docMk/>
          <pc:sldMk cId="393371515" sldId="708"/>
        </pc:sldMkLst>
      </pc:sldChg>
      <pc:sldChg chg="modNotes">
        <pc:chgData name="Brian Fox" userId="10a81aaa-53e6-40b5-a421-39c8e40820c8" providerId="ADAL" clId="{E9D15F94-6A4F-4D46-8105-FD5AFE9C5F60}" dt="2025-09-10T20:58:01.613" v="0"/>
        <pc:sldMkLst>
          <pc:docMk/>
          <pc:sldMk cId="252260357" sldId="710"/>
        </pc:sldMkLst>
      </pc:sldChg>
      <pc:sldChg chg="modNotes">
        <pc:chgData name="Brian Fox" userId="10a81aaa-53e6-40b5-a421-39c8e40820c8" providerId="ADAL" clId="{E9D15F94-6A4F-4D46-8105-FD5AFE9C5F60}" dt="2025-09-10T20:58:01.613" v="0"/>
        <pc:sldMkLst>
          <pc:docMk/>
          <pc:sldMk cId="874435898" sldId="711"/>
        </pc:sldMkLst>
      </pc:sldChg>
      <pc:sldChg chg="modNotes">
        <pc:chgData name="Brian Fox" userId="10a81aaa-53e6-40b5-a421-39c8e40820c8" providerId="ADAL" clId="{E9D15F94-6A4F-4D46-8105-FD5AFE9C5F60}" dt="2025-09-10T20:58:01.613" v="0"/>
        <pc:sldMkLst>
          <pc:docMk/>
          <pc:sldMk cId="1409560671" sldId="713"/>
        </pc:sldMkLst>
      </pc:sldChg>
      <pc:sldChg chg="modNotes">
        <pc:chgData name="Brian Fox" userId="10a81aaa-53e6-40b5-a421-39c8e40820c8" providerId="ADAL" clId="{E9D15F94-6A4F-4D46-8105-FD5AFE9C5F60}" dt="2025-09-10T20:58:01.613" v="0"/>
        <pc:sldMkLst>
          <pc:docMk/>
          <pc:sldMk cId="1368823324" sldId="7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69920" cy="480060"/>
          </a:xfrm>
          <a:prstGeom prst="rect">
            <a:avLst/>
          </a:prstGeom>
        </p:spPr>
        <p:txBody>
          <a:bodyPr vert="horz" lIns="95579" tIns="47789" rIns="95579" bIns="47789" rtlCol="0"/>
          <a:lstStyle>
            <a:lvl1pPr algn="l">
              <a:defRPr sz="1300"/>
            </a:lvl1pPr>
          </a:lstStyle>
          <a:p>
            <a:endParaRPr lang="en-US" dirty="0"/>
          </a:p>
        </p:txBody>
      </p:sp>
      <p:sp>
        <p:nvSpPr>
          <p:cNvPr id="3" name="Date Placeholder 2"/>
          <p:cNvSpPr>
            <a:spLocks noGrp="1"/>
          </p:cNvSpPr>
          <p:nvPr>
            <p:ph type="dt" sz="quarter" idx="1"/>
          </p:nvPr>
        </p:nvSpPr>
        <p:spPr>
          <a:xfrm>
            <a:off x="4143591" y="3"/>
            <a:ext cx="3169920" cy="480060"/>
          </a:xfrm>
          <a:prstGeom prst="rect">
            <a:avLst/>
          </a:prstGeom>
        </p:spPr>
        <p:txBody>
          <a:bodyPr vert="horz" lIns="95579" tIns="47789" rIns="95579" bIns="47789" rtlCol="0"/>
          <a:lstStyle>
            <a:lvl1pPr algn="r">
              <a:defRPr sz="1300"/>
            </a:lvl1pPr>
          </a:lstStyle>
          <a:p>
            <a:fld id="{669F5634-B0B2-4192-9107-3AA496FF89F8}" type="datetimeFigureOut">
              <a:rPr lang="en-US" smtClean="0"/>
              <a:pPr/>
              <a:t>10/31/2025</a:t>
            </a:fld>
            <a:endParaRPr lang="en-US" dirty="0"/>
          </a:p>
        </p:txBody>
      </p:sp>
      <p:sp>
        <p:nvSpPr>
          <p:cNvPr id="4" name="Footer Placeholder 3"/>
          <p:cNvSpPr>
            <a:spLocks noGrp="1"/>
          </p:cNvSpPr>
          <p:nvPr>
            <p:ph type="ftr" sz="quarter" idx="2"/>
          </p:nvPr>
        </p:nvSpPr>
        <p:spPr>
          <a:xfrm>
            <a:off x="2" y="9119477"/>
            <a:ext cx="3169920" cy="480060"/>
          </a:xfrm>
          <a:prstGeom prst="rect">
            <a:avLst/>
          </a:prstGeom>
        </p:spPr>
        <p:txBody>
          <a:bodyPr vert="horz" lIns="95579" tIns="47789" rIns="95579" bIns="47789"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91" y="9119477"/>
            <a:ext cx="3169920" cy="480060"/>
          </a:xfrm>
          <a:prstGeom prst="rect">
            <a:avLst/>
          </a:prstGeom>
        </p:spPr>
        <p:txBody>
          <a:bodyPr vert="horz" lIns="95579" tIns="47789" rIns="95579" bIns="47789" rtlCol="0" anchor="b"/>
          <a:lstStyle>
            <a:lvl1pPr algn="r">
              <a:defRPr sz="1300"/>
            </a:lvl1pPr>
          </a:lstStyle>
          <a:p>
            <a:fld id="{CFBC96D2-834C-4868-AEB1-5229AFDEEA14}" type="slidenum">
              <a:rPr lang="en-US" smtClean="0"/>
              <a:pPr/>
              <a:t>‹#›</a:t>
            </a:fld>
            <a:endParaRPr lang="en-US" dirty="0"/>
          </a:p>
        </p:txBody>
      </p:sp>
    </p:spTree>
    <p:extLst>
      <p:ext uri="{BB962C8B-B14F-4D97-AF65-F5344CB8AC3E}">
        <p14:creationId xmlns:p14="http://schemas.microsoft.com/office/powerpoint/2010/main" val="3106554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3"/>
            <a:ext cx="3169920" cy="480060"/>
          </a:xfrm>
          <a:prstGeom prst="rect">
            <a:avLst/>
          </a:prstGeom>
          <a:noFill/>
          <a:ln w="9525">
            <a:noFill/>
            <a:miter lim="800000"/>
            <a:headEnd/>
            <a:tailEnd/>
          </a:ln>
          <a:effectLst/>
        </p:spPr>
        <p:txBody>
          <a:bodyPr vert="horz" wrap="square" lIns="95579" tIns="47789" rIns="95579" bIns="47789" numCol="1" anchor="t" anchorCtr="0" compatLnSpc="1">
            <a:prstTxWarp prst="textNoShape">
              <a:avLst/>
            </a:prstTxWarp>
          </a:bodyPr>
          <a:lstStyle>
            <a:lvl1pPr algn="l">
              <a:defRPr sz="1300"/>
            </a:lvl1pPr>
          </a:lstStyle>
          <a:p>
            <a:pPr>
              <a:defRPr/>
            </a:pPr>
            <a:endParaRPr lang="en-US" dirty="0"/>
          </a:p>
        </p:txBody>
      </p:sp>
      <p:sp>
        <p:nvSpPr>
          <p:cNvPr id="7171" name="Rectangle 3"/>
          <p:cNvSpPr>
            <a:spLocks noGrp="1" noChangeArrowheads="1"/>
          </p:cNvSpPr>
          <p:nvPr>
            <p:ph type="dt" idx="1"/>
          </p:nvPr>
        </p:nvSpPr>
        <p:spPr bwMode="auto">
          <a:xfrm>
            <a:off x="4143591" y="3"/>
            <a:ext cx="3169920" cy="480060"/>
          </a:xfrm>
          <a:prstGeom prst="rect">
            <a:avLst/>
          </a:prstGeom>
          <a:noFill/>
          <a:ln w="9525">
            <a:noFill/>
            <a:miter lim="800000"/>
            <a:headEnd/>
            <a:tailEnd/>
          </a:ln>
          <a:effectLst/>
        </p:spPr>
        <p:txBody>
          <a:bodyPr vert="horz" wrap="square" lIns="95579" tIns="47789" rIns="95579" bIns="47789" numCol="1" anchor="t" anchorCtr="0" compatLnSpc="1">
            <a:prstTxWarp prst="textNoShape">
              <a:avLst/>
            </a:prstTxWarp>
          </a:bodyPr>
          <a:lstStyle>
            <a:lvl1pPr algn="r">
              <a:defRPr sz="13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457200" y="720725"/>
            <a:ext cx="6400800" cy="360203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521" y="4560574"/>
            <a:ext cx="5852160" cy="4320540"/>
          </a:xfrm>
          <a:prstGeom prst="rect">
            <a:avLst/>
          </a:prstGeom>
          <a:noFill/>
          <a:ln w="9525">
            <a:noFill/>
            <a:miter lim="800000"/>
            <a:headEnd/>
            <a:tailEnd/>
          </a:ln>
          <a:effectLst/>
        </p:spPr>
        <p:txBody>
          <a:bodyPr vert="horz" wrap="square" lIns="95579" tIns="47789" rIns="95579" bIns="47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2" y="9119477"/>
            <a:ext cx="3169920" cy="480060"/>
          </a:xfrm>
          <a:prstGeom prst="rect">
            <a:avLst/>
          </a:prstGeom>
          <a:noFill/>
          <a:ln w="9525">
            <a:noFill/>
            <a:miter lim="800000"/>
            <a:headEnd/>
            <a:tailEnd/>
          </a:ln>
          <a:effectLst/>
        </p:spPr>
        <p:txBody>
          <a:bodyPr vert="horz" wrap="square" lIns="95579" tIns="47789" rIns="95579" bIns="47789" numCol="1" anchor="b" anchorCtr="0" compatLnSpc="1">
            <a:prstTxWarp prst="textNoShape">
              <a:avLst/>
            </a:prstTxWarp>
          </a:bodyPr>
          <a:lstStyle>
            <a:lvl1pPr algn="l">
              <a:defRPr sz="1300"/>
            </a:lvl1pPr>
          </a:lstStyle>
          <a:p>
            <a:pPr>
              <a:defRPr/>
            </a:pPr>
            <a:endParaRPr lang="en-US" dirty="0"/>
          </a:p>
        </p:txBody>
      </p:sp>
      <p:sp>
        <p:nvSpPr>
          <p:cNvPr id="7175" name="Rectangle 7"/>
          <p:cNvSpPr>
            <a:spLocks noGrp="1" noChangeArrowheads="1"/>
          </p:cNvSpPr>
          <p:nvPr>
            <p:ph type="sldNum" sz="quarter" idx="5"/>
          </p:nvPr>
        </p:nvSpPr>
        <p:spPr bwMode="auto">
          <a:xfrm>
            <a:off x="4143591" y="9119477"/>
            <a:ext cx="3169920" cy="480060"/>
          </a:xfrm>
          <a:prstGeom prst="rect">
            <a:avLst/>
          </a:prstGeom>
          <a:noFill/>
          <a:ln w="9525">
            <a:noFill/>
            <a:miter lim="800000"/>
            <a:headEnd/>
            <a:tailEnd/>
          </a:ln>
          <a:effectLst/>
        </p:spPr>
        <p:txBody>
          <a:bodyPr vert="horz" wrap="square" lIns="95579" tIns="47789" rIns="95579" bIns="47789" numCol="1" anchor="b" anchorCtr="0" compatLnSpc="1">
            <a:prstTxWarp prst="textNoShape">
              <a:avLst/>
            </a:prstTxWarp>
          </a:bodyPr>
          <a:lstStyle>
            <a:lvl1pPr algn="r">
              <a:defRPr sz="1300"/>
            </a:lvl1pPr>
          </a:lstStyle>
          <a:p>
            <a:pPr>
              <a:defRPr/>
            </a:pPr>
            <a:fld id="{4F71E5C1-42FB-4DA5-8DE9-383A35A6BE86}" type="slidenum">
              <a:rPr lang="en-US"/>
              <a:pPr>
                <a:defRPr/>
              </a:pPr>
              <a:t>‹#›</a:t>
            </a:fld>
            <a:endParaRPr lang="en-US" dirty="0"/>
          </a:p>
        </p:txBody>
      </p:sp>
    </p:spTree>
    <p:extLst>
      <p:ext uri="{BB962C8B-B14F-4D97-AF65-F5344CB8AC3E}">
        <p14:creationId xmlns:p14="http://schemas.microsoft.com/office/powerpoint/2010/main" val="12220779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806450"/>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1</a:t>
            </a:fld>
            <a:endParaRPr lang="en-US" dirty="0"/>
          </a:p>
        </p:txBody>
      </p:sp>
    </p:spTree>
    <p:extLst>
      <p:ext uri="{BB962C8B-B14F-4D97-AF65-F5344CB8AC3E}">
        <p14:creationId xmlns:p14="http://schemas.microsoft.com/office/powerpoint/2010/main" val="200038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CD4DE-EC38-FD8E-7042-841C18A5A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59DA8-9053-3940-9DB3-4ACA6029E4EF}"/>
              </a:ext>
            </a:extLst>
          </p:cNvPr>
          <p:cNvSpPr>
            <a:spLocks noGrp="1" noRot="1" noChangeAspect="1"/>
          </p:cNvSpPr>
          <p:nvPr>
            <p:ph type="sldImg"/>
          </p:nvPr>
        </p:nvSpPr>
        <p:spPr>
          <a:xfrm>
            <a:off x="479425" y="722313"/>
            <a:ext cx="6415088" cy="3609975"/>
          </a:xfrm>
        </p:spPr>
      </p:sp>
      <p:sp>
        <p:nvSpPr>
          <p:cNvPr id="3" name="Notes Placeholder 2">
            <a:extLst>
              <a:ext uri="{FF2B5EF4-FFF2-40B4-BE49-F238E27FC236}">
                <a16:creationId xmlns:a16="http://schemas.microsoft.com/office/drawing/2014/main" id="{5F1906CD-1241-0C82-8431-5DAF640FC817}"/>
              </a:ext>
            </a:extLst>
          </p:cNvPr>
          <p:cNvSpPr>
            <a:spLocks noGrp="1"/>
          </p:cNvSpPr>
          <p:nvPr>
            <p:ph type="body" idx="1"/>
          </p:nvPr>
        </p:nvSpPr>
        <p:spPr>
          <a:xfrm>
            <a:off x="1121988" y="4568836"/>
            <a:ext cx="5289355" cy="4328366"/>
          </a:xfrm>
        </p:spPr>
        <p:txBody>
          <a:bodyPr/>
          <a:lstStyle/>
          <a:p>
            <a:pPr marL="180165" indent="-180165">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F5E21580-63F1-6FC0-FED0-B73E2DAB8612}"/>
              </a:ext>
            </a:extLst>
          </p:cNvPr>
          <p:cNvSpPr>
            <a:spLocks noGrp="1"/>
          </p:cNvSpPr>
          <p:nvPr>
            <p:ph type="sldNum" sz="quarter" idx="10"/>
          </p:nvPr>
        </p:nvSpPr>
        <p:spPr/>
        <p:txBody>
          <a:bodyPr/>
          <a:lstStyle/>
          <a:p>
            <a:pPr>
              <a:defRPr/>
            </a:pPr>
            <a:fld id="{4F71E5C1-42FB-4DA5-8DE9-383A35A6BE86}" type="slidenum">
              <a:rPr lang="en-US" smtClean="0"/>
              <a:pPr>
                <a:defRPr/>
              </a:pPr>
              <a:t>10</a:t>
            </a:fld>
            <a:endParaRPr lang="en-US"/>
          </a:p>
        </p:txBody>
      </p:sp>
    </p:spTree>
    <p:extLst>
      <p:ext uri="{BB962C8B-B14F-4D97-AF65-F5344CB8AC3E}">
        <p14:creationId xmlns:p14="http://schemas.microsoft.com/office/powerpoint/2010/main" val="157804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74C0-6A42-6B80-B07D-377B10771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9549B-4FA8-88AE-5220-8DB3E694BA56}"/>
              </a:ext>
            </a:extLst>
          </p:cNvPr>
          <p:cNvSpPr>
            <a:spLocks noGrp="1" noRot="1" noChangeAspect="1"/>
          </p:cNvSpPr>
          <p:nvPr>
            <p:ph type="sldImg"/>
          </p:nvPr>
        </p:nvSpPr>
        <p:spPr>
          <a:xfrm>
            <a:off x="457200" y="720725"/>
            <a:ext cx="6400800" cy="3602038"/>
          </a:xfrm>
        </p:spPr>
      </p:sp>
      <p:sp>
        <p:nvSpPr>
          <p:cNvPr id="3" name="Notes Placeholder 2">
            <a:extLst>
              <a:ext uri="{FF2B5EF4-FFF2-40B4-BE49-F238E27FC236}">
                <a16:creationId xmlns:a16="http://schemas.microsoft.com/office/drawing/2014/main" id="{B646FEE4-CBF5-93DA-7C05-4305B10680D4}"/>
              </a:ext>
            </a:extLst>
          </p:cNvPr>
          <p:cNvSpPr>
            <a:spLocks noGrp="1"/>
          </p:cNvSpPr>
          <p:nvPr>
            <p:ph type="body" idx="1"/>
          </p:nvPr>
        </p:nvSpPr>
        <p:spPr>
          <a:xfrm>
            <a:off x="1113188" y="4560574"/>
            <a:ext cx="5247862" cy="4320540"/>
          </a:xfrm>
        </p:spPr>
        <p:txBody>
          <a:bodyPr/>
          <a:lstStyle/>
          <a:p>
            <a:pPr marL="179210" indent="-1792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A9C1544-C4F0-9791-EF73-B9DE0C36F77F}"/>
              </a:ext>
            </a:extLst>
          </p:cNvPr>
          <p:cNvSpPr>
            <a:spLocks noGrp="1"/>
          </p:cNvSpPr>
          <p:nvPr>
            <p:ph type="sldNum" sz="quarter" idx="10"/>
          </p:nvPr>
        </p:nvSpPr>
        <p:spPr/>
        <p:txBody>
          <a:bodyPr/>
          <a:lstStyle/>
          <a:p>
            <a:pPr>
              <a:defRPr/>
            </a:pPr>
            <a:fld id="{4F71E5C1-42FB-4DA5-8DE9-383A35A6BE86}" type="slidenum">
              <a:rPr lang="en-US" smtClean="0"/>
              <a:pPr>
                <a:defRPr/>
              </a:pPr>
              <a:t>11</a:t>
            </a:fld>
            <a:endParaRPr lang="en-US" dirty="0"/>
          </a:p>
        </p:txBody>
      </p:sp>
    </p:spTree>
    <p:extLst>
      <p:ext uri="{BB962C8B-B14F-4D97-AF65-F5344CB8AC3E}">
        <p14:creationId xmlns:p14="http://schemas.microsoft.com/office/powerpoint/2010/main" val="190679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2038"/>
          </a:xfrm>
        </p:spPr>
      </p:sp>
      <p:sp>
        <p:nvSpPr>
          <p:cNvPr id="3" name="Notes Placeholder 2"/>
          <p:cNvSpPr>
            <a:spLocks noGrp="1"/>
          </p:cNvSpPr>
          <p:nvPr>
            <p:ph type="body" idx="1"/>
          </p:nvPr>
        </p:nvSpPr>
        <p:spPr>
          <a:xfrm>
            <a:off x="1113188" y="4560574"/>
            <a:ext cx="5247862" cy="4320540"/>
          </a:xfrm>
        </p:spPr>
        <p:txBody>
          <a:bodyPr/>
          <a:lstStyle/>
          <a:p>
            <a:pPr marL="179210" indent="-17921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2</a:t>
            </a:fld>
            <a:endParaRPr lang="en-US" dirty="0"/>
          </a:p>
        </p:txBody>
      </p:sp>
    </p:spTree>
    <p:extLst>
      <p:ext uri="{BB962C8B-B14F-4D97-AF65-F5344CB8AC3E}">
        <p14:creationId xmlns:p14="http://schemas.microsoft.com/office/powerpoint/2010/main" val="229324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D927C-EACC-1DA7-CA54-36E540717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8E371-BF99-9706-1749-8553C26DCD94}"/>
              </a:ext>
            </a:extLst>
          </p:cNvPr>
          <p:cNvSpPr>
            <a:spLocks noGrp="1" noRot="1" noChangeAspect="1"/>
          </p:cNvSpPr>
          <p:nvPr>
            <p:ph type="sldImg"/>
          </p:nvPr>
        </p:nvSpPr>
        <p:spPr>
          <a:xfrm>
            <a:off x="457200" y="720725"/>
            <a:ext cx="6400800" cy="3602038"/>
          </a:xfrm>
        </p:spPr>
      </p:sp>
      <p:sp>
        <p:nvSpPr>
          <p:cNvPr id="3" name="Notes Placeholder 2">
            <a:extLst>
              <a:ext uri="{FF2B5EF4-FFF2-40B4-BE49-F238E27FC236}">
                <a16:creationId xmlns:a16="http://schemas.microsoft.com/office/drawing/2014/main" id="{1FEE5772-5AEA-4266-D7FD-6963D2213DB5}"/>
              </a:ext>
            </a:extLst>
          </p:cNvPr>
          <p:cNvSpPr>
            <a:spLocks noGrp="1"/>
          </p:cNvSpPr>
          <p:nvPr>
            <p:ph type="body" idx="1"/>
          </p:nvPr>
        </p:nvSpPr>
        <p:spPr>
          <a:xfrm>
            <a:off x="1113188" y="4560574"/>
            <a:ext cx="5247862" cy="4320540"/>
          </a:xfrm>
        </p:spPr>
        <p:txBody>
          <a:bodyPr/>
          <a:lstStyle/>
          <a:p>
            <a:pPr marL="179210" indent="-1792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BCBD067-7C22-90D0-451A-A443B829E6C5}"/>
              </a:ext>
            </a:extLst>
          </p:cNvPr>
          <p:cNvSpPr>
            <a:spLocks noGrp="1"/>
          </p:cNvSpPr>
          <p:nvPr>
            <p:ph type="sldNum" sz="quarter" idx="10"/>
          </p:nvPr>
        </p:nvSpPr>
        <p:spPr/>
        <p:txBody>
          <a:bodyPr/>
          <a:lstStyle/>
          <a:p>
            <a:pPr>
              <a:defRPr/>
            </a:pPr>
            <a:fld id="{4F71E5C1-42FB-4DA5-8DE9-383A35A6BE86}" type="slidenum">
              <a:rPr lang="en-US" smtClean="0"/>
              <a:pPr>
                <a:defRPr/>
              </a:pPr>
              <a:t>3</a:t>
            </a:fld>
            <a:endParaRPr lang="en-US" dirty="0"/>
          </a:p>
        </p:txBody>
      </p:sp>
    </p:spTree>
    <p:extLst>
      <p:ext uri="{BB962C8B-B14F-4D97-AF65-F5344CB8AC3E}">
        <p14:creationId xmlns:p14="http://schemas.microsoft.com/office/powerpoint/2010/main" val="2612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61FC4-98F2-B4F0-54F4-23B5EC0FA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D7D94-CEC8-6D6C-CE20-1A7331020454}"/>
              </a:ext>
            </a:extLst>
          </p:cNvPr>
          <p:cNvSpPr>
            <a:spLocks noGrp="1" noRot="1" noChangeAspect="1"/>
          </p:cNvSpPr>
          <p:nvPr>
            <p:ph type="sldImg"/>
          </p:nvPr>
        </p:nvSpPr>
        <p:spPr>
          <a:xfrm>
            <a:off x="457200" y="720725"/>
            <a:ext cx="6400800" cy="3602038"/>
          </a:xfrm>
        </p:spPr>
      </p:sp>
      <p:sp>
        <p:nvSpPr>
          <p:cNvPr id="3" name="Notes Placeholder 2">
            <a:extLst>
              <a:ext uri="{FF2B5EF4-FFF2-40B4-BE49-F238E27FC236}">
                <a16:creationId xmlns:a16="http://schemas.microsoft.com/office/drawing/2014/main" id="{B5F6D6BF-94D6-C2A2-AB4D-B023B4F98250}"/>
              </a:ext>
            </a:extLst>
          </p:cNvPr>
          <p:cNvSpPr>
            <a:spLocks noGrp="1"/>
          </p:cNvSpPr>
          <p:nvPr>
            <p:ph type="body" idx="1"/>
          </p:nvPr>
        </p:nvSpPr>
        <p:spPr>
          <a:xfrm>
            <a:off x="1113188" y="4560574"/>
            <a:ext cx="5247862" cy="4320540"/>
          </a:xfrm>
        </p:spPr>
        <p:txBody>
          <a:bodyPr/>
          <a:lstStyle/>
          <a:p>
            <a:pPr marL="179210" indent="-1792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73B2C1B-E804-F9EB-D35B-1A78E95121CF}"/>
              </a:ext>
            </a:extLst>
          </p:cNvPr>
          <p:cNvSpPr>
            <a:spLocks noGrp="1"/>
          </p:cNvSpPr>
          <p:nvPr>
            <p:ph type="sldNum" sz="quarter" idx="10"/>
          </p:nvPr>
        </p:nvSpPr>
        <p:spPr/>
        <p:txBody>
          <a:bodyPr/>
          <a:lstStyle/>
          <a:p>
            <a:pPr>
              <a:defRPr/>
            </a:pPr>
            <a:fld id="{4F71E5C1-42FB-4DA5-8DE9-383A35A6BE86}" type="slidenum">
              <a:rPr lang="en-US" smtClean="0"/>
              <a:pPr>
                <a:defRPr/>
              </a:pPr>
              <a:t>4</a:t>
            </a:fld>
            <a:endParaRPr lang="en-US" dirty="0"/>
          </a:p>
        </p:txBody>
      </p:sp>
    </p:spTree>
    <p:extLst>
      <p:ext uri="{BB962C8B-B14F-4D97-AF65-F5344CB8AC3E}">
        <p14:creationId xmlns:p14="http://schemas.microsoft.com/office/powerpoint/2010/main" val="290928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820B0-793C-8DE6-31A2-71ED9D5D2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BD21D-0809-AA62-A63F-BA430A7FCE9F}"/>
              </a:ext>
            </a:extLst>
          </p:cNvPr>
          <p:cNvSpPr>
            <a:spLocks noGrp="1" noRot="1" noChangeAspect="1"/>
          </p:cNvSpPr>
          <p:nvPr>
            <p:ph type="sldImg"/>
          </p:nvPr>
        </p:nvSpPr>
        <p:spPr>
          <a:xfrm>
            <a:off x="457200" y="720725"/>
            <a:ext cx="6400800" cy="3602038"/>
          </a:xfrm>
        </p:spPr>
      </p:sp>
      <p:sp>
        <p:nvSpPr>
          <p:cNvPr id="3" name="Notes Placeholder 2">
            <a:extLst>
              <a:ext uri="{FF2B5EF4-FFF2-40B4-BE49-F238E27FC236}">
                <a16:creationId xmlns:a16="http://schemas.microsoft.com/office/drawing/2014/main" id="{9D80F351-68A1-E5E8-FE7C-D35A0AB8367D}"/>
              </a:ext>
            </a:extLst>
          </p:cNvPr>
          <p:cNvSpPr>
            <a:spLocks noGrp="1"/>
          </p:cNvSpPr>
          <p:nvPr>
            <p:ph type="body" idx="1"/>
          </p:nvPr>
        </p:nvSpPr>
        <p:spPr>
          <a:xfrm>
            <a:off x="1113188" y="4560574"/>
            <a:ext cx="5247862" cy="4320540"/>
          </a:xfrm>
        </p:spPr>
        <p:txBody>
          <a:bodyPr/>
          <a:lstStyle/>
          <a:p>
            <a:pPr marL="179210" indent="-1792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858C60F-856C-58C4-C112-832DFEE4C416}"/>
              </a:ext>
            </a:extLst>
          </p:cNvPr>
          <p:cNvSpPr>
            <a:spLocks noGrp="1"/>
          </p:cNvSpPr>
          <p:nvPr>
            <p:ph type="sldNum" sz="quarter" idx="10"/>
          </p:nvPr>
        </p:nvSpPr>
        <p:spPr/>
        <p:txBody>
          <a:bodyPr/>
          <a:lstStyle/>
          <a:p>
            <a:pPr>
              <a:defRPr/>
            </a:pPr>
            <a:fld id="{4F71E5C1-42FB-4DA5-8DE9-383A35A6BE86}" type="slidenum">
              <a:rPr lang="en-US" smtClean="0"/>
              <a:pPr>
                <a:defRPr/>
              </a:pPr>
              <a:t>5</a:t>
            </a:fld>
            <a:endParaRPr lang="en-US" dirty="0"/>
          </a:p>
        </p:txBody>
      </p:sp>
    </p:spTree>
    <p:extLst>
      <p:ext uri="{BB962C8B-B14F-4D97-AF65-F5344CB8AC3E}">
        <p14:creationId xmlns:p14="http://schemas.microsoft.com/office/powerpoint/2010/main" val="123818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4CB4-59CA-22E3-6D7E-158950211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BE225-4FA3-F1B3-B75B-0891052828CF}"/>
              </a:ext>
            </a:extLst>
          </p:cNvPr>
          <p:cNvSpPr>
            <a:spLocks noGrp="1" noRot="1" noChangeAspect="1"/>
          </p:cNvSpPr>
          <p:nvPr>
            <p:ph type="sldImg"/>
          </p:nvPr>
        </p:nvSpPr>
        <p:spPr>
          <a:xfrm>
            <a:off x="457200" y="720725"/>
            <a:ext cx="6400800" cy="3602038"/>
          </a:xfrm>
        </p:spPr>
      </p:sp>
      <p:sp>
        <p:nvSpPr>
          <p:cNvPr id="3" name="Notes Placeholder 2">
            <a:extLst>
              <a:ext uri="{FF2B5EF4-FFF2-40B4-BE49-F238E27FC236}">
                <a16:creationId xmlns:a16="http://schemas.microsoft.com/office/drawing/2014/main" id="{DEFC56FA-02DC-43EE-9143-FCA6A88EA87A}"/>
              </a:ext>
            </a:extLst>
          </p:cNvPr>
          <p:cNvSpPr>
            <a:spLocks noGrp="1"/>
          </p:cNvSpPr>
          <p:nvPr>
            <p:ph type="body" idx="1"/>
          </p:nvPr>
        </p:nvSpPr>
        <p:spPr>
          <a:xfrm>
            <a:off x="1113188" y="4560574"/>
            <a:ext cx="5247862" cy="4320540"/>
          </a:xfrm>
        </p:spPr>
        <p:txBody>
          <a:bodyPr/>
          <a:lstStyle/>
          <a:p>
            <a:pPr marL="179210" indent="-1792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8D68BC0-E6C8-24A3-3903-E74D367DE7A6}"/>
              </a:ext>
            </a:extLst>
          </p:cNvPr>
          <p:cNvSpPr>
            <a:spLocks noGrp="1"/>
          </p:cNvSpPr>
          <p:nvPr>
            <p:ph type="sldNum" sz="quarter" idx="10"/>
          </p:nvPr>
        </p:nvSpPr>
        <p:spPr/>
        <p:txBody>
          <a:bodyPr/>
          <a:lstStyle/>
          <a:p>
            <a:pPr>
              <a:defRPr/>
            </a:pPr>
            <a:fld id="{4F71E5C1-42FB-4DA5-8DE9-383A35A6BE86}" type="slidenum">
              <a:rPr lang="en-US" smtClean="0"/>
              <a:pPr>
                <a:defRPr/>
              </a:pPr>
              <a:t>6</a:t>
            </a:fld>
            <a:endParaRPr lang="en-US" dirty="0"/>
          </a:p>
        </p:txBody>
      </p:sp>
    </p:spTree>
    <p:extLst>
      <p:ext uri="{BB962C8B-B14F-4D97-AF65-F5344CB8AC3E}">
        <p14:creationId xmlns:p14="http://schemas.microsoft.com/office/powerpoint/2010/main" val="292937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15874-AC4B-A620-FF51-87126519C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C460F-658B-BC5D-182D-820B4665EA92}"/>
              </a:ext>
            </a:extLst>
          </p:cNvPr>
          <p:cNvSpPr>
            <a:spLocks noGrp="1" noRot="1" noChangeAspect="1"/>
          </p:cNvSpPr>
          <p:nvPr>
            <p:ph type="sldImg"/>
          </p:nvPr>
        </p:nvSpPr>
        <p:spPr>
          <a:xfrm>
            <a:off x="457200" y="720725"/>
            <a:ext cx="6400800" cy="3602038"/>
          </a:xfrm>
        </p:spPr>
      </p:sp>
      <p:sp>
        <p:nvSpPr>
          <p:cNvPr id="3" name="Notes Placeholder 2">
            <a:extLst>
              <a:ext uri="{FF2B5EF4-FFF2-40B4-BE49-F238E27FC236}">
                <a16:creationId xmlns:a16="http://schemas.microsoft.com/office/drawing/2014/main" id="{111E12F0-502A-F2C4-389D-C88791012144}"/>
              </a:ext>
            </a:extLst>
          </p:cNvPr>
          <p:cNvSpPr>
            <a:spLocks noGrp="1"/>
          </p:cNvSpPr>
          <p:nvPr>
            <p:ph type="body" idx="1"/>
          </p:nvPr>
        </p:nvSpPr>
        <p:spPr>
          <a:xfrm>
            <a:off x="1113188" y="4560574"/>
            <a:ext cx="5247862" cy="4320540"/>
          </a:xfrm>
        </p:spPr>
        <p:txBody>
          <a:bodyPr/>
          <a:lstStyle/>
          <a:p>
            <a:pPr marL="179210" indent="-1792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75D1BEA-036A-398E-93C7-C385895B0A24}"/>
              </a:ext>
            </a:extLst>
          </p:cNvPr>
          <p:cNvSpPr>
            <a:spLocks noGrp="1"/>
          </p:cNvSpPr>
          <p:nvPr>
            <p:ph type="sldNum" sz="quarter" idx="10"/>
          </p:nvPr>
        </p:nvSpPr>
        <p:spPr/>
        <p:txBody>
          <a:bodyPr/>
          <a:lstStyle/>
          <a:p>
            <a:pPr>
              <a:defRPr/>
            </a:pPr>
            <a:fld id="{4F71E5C1-42FB-4DA5-8DE9-383A35A6BE86}" type="slidenum">
              <a:rPr lang="en-US" smtClean="0"/>
              <a:pPr>
                <a:defRPr/>
              </a:pPr>
              <a:t>7</a:t>
            </a:fld>
            <a:endParaRPr lang="en-US" dirty="0"/>
          </a:p>
        </p:txBody>
      </p:sp>
    </p:spTree>
    <p:extLst>
      <p:ext uri="{BB962C8B-B14F-4D97-AF65-F5344CB8AC3E}">
        <p14:creationId xmlns:p14="http://schemas.microsoft.com/office/powerpoint/2010/main" val="242195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251C6-FF47-2B8F-A85F-0C1C69BEA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B4F6C-0D09-D0AD-9F8F-AF37E8B7E23B}"/>
              </a:ext>
            </a:extLst>
          </p:cNvPr>
          <p:cNvSpPr>
            <a:spLocks noGrp="1" noRot="1" noChangeAspect="1"/>
          </p:cNvSpPr>
          <p:nvPr>
            <p:ph type="sldImg"/>
          </p:nvPr>
        </p:nvSpPr>
        <p:spPr>
          <a:xfrm>
            <a:off x="457200" y="720725"/>
            <a:ext cx="6400800" cy="3602038"/>
          </a:xfrm>
        </p:spPr>
      </p:sp>
      <p:sp>
        <p:nvSpPr>
          <p:cNvPr id="3" name="Notes Placeholder 2">
            <a:extLst>
              <a:ext uri="{FF2B5EF4-FFF2-40B4-BE49-F238E27FC236}">
                <a16:creationId xmlns:a16="http://schemas.microsoft.com/office/drawing/2014/main" id="{DF30F020-2526-462F-3F14-1A3D72E28313}"/>
              </a:ext>
            </a:extLst>
          </p:cNvPr>
          <p:cNvSpPr>
            <a:spLocks noGrp="1"/>
          </p:cNvSpPr>
          <p:nvPr>
            <p:ph type="body" idx="1"/>
          </p:nvPr>
        </p:nvSpPr>
        <p:spPr>
          <a:xfrm>
            <a:off x="1113188" y="4560574"/>
            <a:ext cx="5247862" cy="4320540"/>
          </a:xfrm>
        </p:spPr>
        <p:txBody>
          <a:bodyPr/>
          <a:lstStyle/>
          <a:p>
            <a:pPr marL="179210" indent="-1792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6A09A4B-D7A3-A9E2-889D-AF478DD4F070}"/>
              </a:ext>
            </a:extLst>
          </p:cNvPr>
          <p:cNvSpPr>
            <a:spLocks noGrp="1"/>
          </p:cNvSpPr>
          <p:nvPr>
            <p:ph type="sldNum" sz="quarter" idx="10"/>
          </p:nvPr>
        </p:nvSpPr>
        <p:spPr/>
        <p:txBody>
          <a:bodyPr/>
          <a:lstStyle/>
          <a:p>
            <a:pPr>
              <a:defRPr/>
            </a:pPr>
            <a:fld id="{4F71E5C1-42FB-4DA5-8DE9-383A35A6BE86}" type="slidenum">
              <a:rPr lang="en-US" smtClean="0"/>
              <a:pPr>
                <a:defRPr/>
              </a:pPr>
              <a:t>8</a:t>
            </a:fld>
            <a:endParaRPr lang="en-US" dirty="0"/>
          </a:p>
        </p:txBody>
      </p:sp>
    </p:spTree>
    <p:extLst>
      <p:ext uri="{BB962C8B-B14F-4D97-AF65-F5344CB8AC3E}">
        <p14:creationId xmlns:p14="http://schemas.microsoft.com/office/powerpoint/2010/main" val="246155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54A44-959F-07FD-D111-E755EC35D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38579-C29A-3F6E-9C31-8C0556381229}"/>
              </a:ext>
            </a:extLst>
          </p:cNvPr>
          <p:cNvSpPr>
            <a:spLocks noGrp="1" noRot="1" noChangeAspect="1"/>
          </p:cNvSpPr>
          <p:nvPr>
            <p:ph type="sldImg"/>
          </p:nvPr>
        </p:nvSpPr>
        <p:spPr>
          <a:xfrm>
            <a:off x="457200" y="720725"/>
            <a:ext cx="6400800" cy="3602038"/>
          </a:xfrm>
        </p:spPr>
      </p:sp>
      <p:sp>
        <p:nvSpPr>
          <p:cNvPr id="3" name="Notes Placeholder 2">
            <a:extLst>
              <a:ext uri="{FF2B5EF4-FFF2-40B4-BE49-F238E27FC236}">
                <a16:creationId xmlns:a16="http://schemas.microsoft.com/office/drawing/2014/main" id="{B4B7BAF6-AF7B-71F6-9B39-1122AD7AFF5A}"/>
              </a:ext>
            </a:extLst>
          </p:cNvPr>
          <p:cNvSpPr>
            <a:spLocks noGrp="1"/>
          </p:cNvSpPr>
          <p:nvPr>
            <p:ph type="body" idx="1"/>
          </p:nvPr>
        </p:nvSpPr>
        <p:spPr>
          <a:xfrm>
            <a:off x="1113188" y="4560574"/>
            <a:ext cx="5247862" cy="4320540"/>
          </a:xfrm>
        </p:spPr>
        <p:txBody>
          <a:bodyPr/>
          <a:lstStyle/>
          <a:p>
            <a:pPr marL="179210" indent="-1792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F18E919-0658-3144-788C-315CBFE62797}"/>
              </a:ext>
            </a:extLst>
          </p:cNvPr>
          <p:cNvSpPr>
            <a:spLocks noGrp="1"/>
          </p:cNvSpPr>
          <p:nvPr>
            <p:ph type="sldNum" sz="quarter" idx="10"/>
          </p:nvPr>
        </p:nvSpPr>
        <p:spPr/>
        <p:txBody>
          <a:bodyPr/>
          <a:lstStyle/>
          <a:p>
            <a:pPr>
              <a:defRPr/>
            </a:pPr>
            <a:fld id="{4F71E5C1-42FB-4DA5-8DE9-383A35A6BE86}" type="slidenum">
              <a:rPr lang="en-US" smtClean="0"/>
              <a:pPr>
                <a:defRPr/>
              </a:pPr>
              <a:t>9</a:t>
            </a:fld>
            <a:endParaRPr lang="en-US" dirty="0"/>
          </a:p>
        </p:txBody>
      </p:sp>
    </p:spTree>
    <p:extLst>
      <p:ext uri="{BB962C8B-B14F-4D97-AF65-F5344CB8AC3E}">
        <p14:creationId xmlns:p14="http://schemas.microsoft.com/office/powerpoint/2010/main" val="405292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A29134-9C90-48A3-B02D-44654E51F79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CECFAC-D7C9-4ABC-A4B9-E4E5A7FCF0E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1" y="228604"/>
            <a:ext cx="2870201"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2" y="228604"/>
            <a:ext cx="8407401"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433FB8-4483-4E29-B200-1AC5E4F4987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228604"/>
            <a:ext cx="11480800"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9CFA6B9-FB70-4F96-A900-AFFE0473BD8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90916E-7EA6-4BEF-9563-501B04C7B24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A50524-41E4-4599-BBF3-0280814CF9B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F69CE87-CDCF-4DD4-8D01-F3E4E97A8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8A924EB-DF99-4028-85D9-83375C0734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63B4566-4705-4269-B889-F21F8A6ABE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248334-B94D-4D09-9074-E44A08B4551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613B09-8967-46B9-9E44-68461953ACB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228600"/>
            <a:ext cx="11480800" cy="1112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00"/>
                </a:solidFill>
              </a:defRPr>
            </a:lvl1pPr>
          </a:lstStyle>
          <a:p>
            <a:pPr>
              <a:defRPr/>
            </a:pPr>
            <a:endParaRPr lang="en-US" dirty="0"/>
          </a:p>
        </p:txBody>
      </p:sp>
      <p:sp>
        <p:nvSpPr>
          <p:cNvPr id="1030" name="Rectangle 6"/>
          <p:cNvSpPr>
            <a:spLocks noGrp="1" noChangeArrowheads="1"/>
          </p:cNvSpPr>
          <p:nvPr>
            <p:ph type="sldNum" sz="quarter" idx="4"/>
          </p:nvPr>
        </p:nvSpPr>
        <p:spPr bwMode="auto">
          <a:xfrm>
            <a:off x="9347200" y="65532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C8C45DBA-49FB-45B9-BFD9-B227A0A31F5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p:titleStyle>
    <p:body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srcRect/>
          <a:stretch>
            <a:fillRect/>
          </a:stretch>
        </p:blipFill>
        <p:spPr bwMode="auto">
          <a:xfrm>
            <a:off x="0" y="0"/>
            <a:ext cx="12192000" cy="1432983"/>
          </a:xfrm>
          <a:prstGeom prst="rect">
            <a:avLst/>
          </a:prstGeom>
          <a:noFill/>
          <a:ln w="9525">
            <a:noFill/>
            <a:miter lim="800000"/>
            <a:headEnd/>
            <a:tailEnd/>
          </a:ln>
        </p:spPr>
      </p:pic>
      <p:sp>
        <p:nvSpPr>
          <p:cNvPr id="2" name="Content Placeholder 1">
            <a:extLst>
              <a:ext uri="{FF2B5EF4-FFF2-40B4-BE49-F238E27FC236}">
                <a16:creationId xmlns:a16="http://schemas.microsoft.com/office/drawing/2014/main" id="{68411C3C-8159-AB17-8263-D96E32CFCCAB}"/>
              </a:ext>
            </a:extLst>
          </p:cNvPr>
          <p:cNvSpPr>
            <a:spLocks noGrp="1"/>
          </p:cNvSpPr>
          <p:nvPr>
            <p:ph type="subTitle" idx="1"/>
          </p:nvPr>
        </p:nvSpPr>
        <p:spPr>
          <a:xfrm>
            <a:off x="2895600" y="4343400"/>
            <a:ext cx="6248400" cy="1752600"/>
          </a:xfrm>
        </p:spPr>
        <p:txBody>
          <a:bodyPr/>
          <a:lstStyle/>
          <a:p>
            <a:r>
              <a:rPr lang="en-US" sz="2800" b="1" noProof="0" dirty="0">
                <a:solidFill>
                  <a:schemeClr val="tx1"/>
                </a:solidFill>
              </a:rPr>
              <a:t>September 2025</a:t>
            </a:r>
          </a:p>
          <a:p>
            <a:endParaRPr lang="en-US" sz="2000" noProof="0" dirty="0">
              <a:solidFill>
                <a:schemeClr val="tx1"/>
              </a:solidFill>
            </a:endParaRPr>
          </a:p>
          <a:p>
            <a:r>
              <a:rPr lang="en-US" sz="2000" noProof="0" dirty="0">
                <a:solidFill>
                  <a:schemeClr val="tx1"/>
                </a:solidFill>
              </a:rPr>
              <a:t>Board of Trustees of the University of Oregon</a:t>
            </a:r>
          </a:p>
          <a:p>
            <a:endParaRPr lang="en-US" sz="2000" noProof="0" dirty="0">
              <a:solidFill>
                <a:schemeClr val="tx1"/>
              </a:solidFill>
            </a:endParaRPr>
          </a:p>
        </p:txBody>
      </p:sp>
      <p:sp>
        <p:nvSpPr>
          <p:cNvPr id="4" name="Title 2">
            <a:extLst>
              <a:ext uri="{FF2B5EF4-FFF2-40B4-BE49-F238E27FC236}">
                <a16:creationId xmlns:a16="http://schemas.microsoft.com/office/drawing/2014/main" id="{EB4C2D40-B4A6-903D-BA2A-B76F0E63FE5C}"/>
              </a:ext>
            </a:extLst>
          </p:cNvPr>
          <p:cNvSpPr txBox="1">
            <a:spLocks/>
          </p:cNvSpPr>
          <p:nvPr/>
        </p:nvSpPr>
        <p:spPr bwMode="auto">
          <a:xfrm>
            <a:off x="2209800" y="2143019"/>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3600" kern="0" dirty="0">
                <a:solidFill>
                  <a:schemeClr val="tx1"/>
                </a:solidFill>
              </a:rPr>
              <a:t>Education &amp; General Fund</a:t>
            </a:r>
          </a:p>
          <a:p>
            <a:r>
              <a:rPr lang="en-US" sz="3600" kern="0" dirty="0">
                <a:solidFill>
                  <a:schemeClr val="tx1"/>
                </a:solidFill>
              </a:rPr>
              <a:t>Budget Reductions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87D6A-01C8-1A76-2C8D-C096F3DA14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0A78C7-F191-E42B-9FFF-0F7B829148BB}"/>
              </a:ext>
            </a:extLst>
          </p:cNvPr>
          <p:cNvSpPr>
            <a:spLocks noGrp="1"/>
          </p:cNvSpPr>
          <p:nvPr>
            <p:ph idx="1"/>
          </p:nvPr>
        </p:nvSpPr>
        <p:spPr>
          <a:xfrm>
            <a:off x="990600" y="1308847"/>
            <a:ext cx="9829800" cy="5549153"/>
          </a:xfrm>
        </p:spPr>
        <p:txBody>
          <a:bodyPr>
            <a:normAutofit fontScale="77500" lnSpcReduction="20000"/>
          </a:bodyPr>
          <a:lstStyle/>
          <a:p>
            <a:pPr>
              <a:lnSpc>
                <a:spcPct val="105000"/>
              </a:lnSpc>
              <a:spcBef>
                <a:spcPts val="0"/>
              </a:spcBef>
              <a:spcAft>
                <a:spcPts val="1200"/>
              </a:spcAft>
              <a:buFont typeface="Arial" panose="020B0604020202020204" pitchFamily="34" charset="0"/>
              <a:buChar char="•"/>
              <a:tabLst>
                <a:tab pos="457200" algn="l"/>
              </a:tabLst>
            </a:pPr>
            <a:r>
              <a:rPr lang="en-US" sz="2600" dirty="0">
                <a:latin typeface="Times New Roman"/>
                <a:ea typeface="Calibri"/>
                <a:cs typeface="Times New Roman"/>
              </a:rPr>
              <a:t>Eliminate UOPD Community Service Officer Program (except for Housing and UO Portland)</a:t>
            </a:r>
          </a:p>
          <a:p>
            <a:pPr>
              <a:lnSpc>
                <a:spcPct val="105000"/>
              </a:lnSpc>
              <a:spcBef>
                <a:spcPts val="0"/>
              </a:spcBef>
              <a:spcAft>
                <a:spcPts val="1200"/>
              </a:spcAft>
              <a:buFont typeface="Arial" panose="020B0604020202020204" pitchFamily="34" charset="0"/>
              <a:buChar char="•"/>
              <a:tabLst>
                <a:tab pos="457200" algn="l"/>
              </a:tabLst>
            </a:pPr>
            <a:r>
              <a:rPr lang="en-US" sz="2600" dirty="0">
                <a:latin typeface="Times New Roman"/>
                <a:ea typeface="Calibri"/>
                <a:cs typeface="Times New Roman"/>
              </a:rPr>
              <a:t>Restructure and reduce the size of Information Services user support team</a:t>
            </a:r>
          </a:p>
          <a:p>
            <a:pPr>
              <a:lnSpc>
                <a:spcPct val="105000"/>
              </a:lnSpc>
              <a:spcBef>
                <a:spcPts val="0"/>
              </a:spcBef>
              <a:spcAft>
                <a:spcPts val="1200"/>
              </a:spcAft>
              <a:buFont typeface="Arial" panose="020B0604020202020204" pitchFamily="34" charset="0"/>
              <a:buChar char="•"/>
              <a:tabLst>
                <a:tab pos="457200" algn="l"/>
              </a:tabLst>
            </a:pPr>
            <a:r>
              <a:rPr lang="en-US" sz="2600" dirty="0">
                <a:latin typeface="Times New Roman"/>
                <a:ea typeface="Calibri"/>
                <a:cs typeface="Times New Roman"/>
              </a:rPr>
              <a:t>Cancel all print journal subscriptions in the library, reduce library staffing in some areas which will delay access to new material </a:t>
            </a:r>
          </a:p>
          <a:p>
            <a:pPr>
              <a:lnSpc>
                <a:spcPct val="105000"/>
              </a:lnSpc>
              <a:spcBef>
                <a:spcPts val="0"/>
              </a:spcBef>
              <a:spcAft>
                <a:spcPts val="1200"/>
              </a:spcAft>
              <a:buFont typeface="Arial" panose="020B0604020202020204" pitchFamily="34" charset="0"/>
              <a:buChar char="•"/>
              <a:tabLst>
                <a:tab pos="457200" algn="l"/>
              </a:tabLst>
            </a:pPr>
            <a:r>
              <a:rPr lang="en-US" sz="2600" dirty="0">
                <a:latin typeface="Times New Roman"/>
                <a:ea typeface="Calibri"/>
                <a:cs typeface="Times New Roman"/>
              </a:rPr>
              <a:t>Significantly reduce custodial cleaning of individual offices on campus (current practice is weekly; moving to monthly)</a:t>
            </a:r>
          </a:p>
          <a:p>
            <a:pPr>
              <a:lnSpc>
                <a:spcPct val="105000"/>
              </a:lnSpc>
              <a:spcBef>
                <a:spcPts val="0"/>
              </a:spcBef>
              <a:spcAft>
                <a:spcPts val="1200"/>
              </a:spcAft>
              <a:buFont typeface="Arial" panose="020B0604020202020204" pitchFamily="34" charset="0"/>
              <a:buChar char="•"/>
              <a:tabLst>
                <a:tab pos="457200" algn="l"/>
              </a:tabLst>
            </a:pPr>
            <a:r>
              <a:rPr lang="en-US" sz="2600" dirty="0">
                <a:latin typeface="Times New Roman"/>
                <a:ea typeface="Calibri"/>
                <a:cs typeface="Times New Roman"/>
              </a:rPr>
              <a:t>Eliminate Continuity Planning Program in Safety and Risk Services</a:t>
            </a:r>
          </a:p>
          <a:p>
            <a:pPr>
              <a:lnSpc>
                <a:spcPct val="105000"/>
              </a:lnSpc>
              <a:spcBef>
                <a:spcPts val="0"/>
              </a:spcBef>
              <a:spcAft>
                <a:spcPts val="1200"/>
              </a:spcAft>
              <a:buFont typeface="Arial" panose="020B0604020202020204" pitchFamily="34" charset="0"/>
              <a:buChar char="•"/>
              <a:tabLst>
                <a:tab pos="457200" algn="l"/>
              </a:tabLst>
            </a:pPr>
            <a:r>
              <a:rPr lang="en-US" sz="2600" dirty="0">
                <a:latin typeface="Times New Roman"/>
                <a:ea typeface="Calibri"/>
                <a:cs typeface="Times New Roman"/>
              </a:rPr>
              <a:t>Many units will have staff reductions that affect service levels and timelines</a:t>
            </a:r>
          </a:p>
          <a:p>
            <a:pPr>
              <a:lnSpc>
                <a:spcPct val="105000"/>
              </a:lnSpc>
              <a:spcBef>
                <a:spcPts val="0"/>
              </a:spcBef>
              <a:spcAft>
                <a:spcPts val="1200"/>
              </a:spcAft>
              <a:buFont typeface="Arial" panose="020B0604020202020204" pitchFamily="34" charset="0"/>
              <a:buChar char="•"/>
              <a:tabLst>
                <a:tab pos="457200" algn="l"/>
              </a:tabLst>
            </a:pPr>
            <a:r>
              <a:rPr lang="en-US" sz="2600" dirty="0">
                <a:latin typeface="Times New Roman"/>
                <a:ea typeface="Calibri"/>
                <a:cs typeface="Times New Roman"/>
              </a:rPr>
              <a:t>Reduction in General Fund-supported Graduate Employee (GE) positions in many schools (commitments to current GE’s will be honored, fewer new GE positions will be funded in the future). This will result in fewer graduate degrees in some programs</a:t>
            </a:r>
          </a:p>
          <a:p>
            <a:pPr>
              <a:lnSpc>
                <a:spcPct val="105000"/>
              </a:lnSpc>
              <a:spcBef>
                <a:spcPts val="0"/>
              </a:spcBef>
              <a:spcAft>
                <a:spcPts val="1200"/>
              </a:spcAft>
              <a:buFont typeface="Arial" panose="020B0604020202020204" pitchFamily="34" charset="0"/>
              <a:buChar char="•"/>
            </a:pPr>
            <a:r>
              <a:rPr lang="en-US" sz="2600" dirty="0">
                <a:latin typeface="Times New Roman"/>
                <a:ea typeface="Calibri"/>
                <a:cs typeface="Times New Roman"/>
              </a:rPr>
              <a:t>Selective increases in class sizes, and limits on course offerings, especially impacting non-majors</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5000"/>
              </a:lnSpc>
              <a:spcBef>
                <a:spcPts val="0"/>
              </a:spcBef>
              <a:spcAft>
                <a:spcPts val="1200"/>
              </a:spcAft>
              <a:buFont typeface="Arial" panose="020B0604020202020204" pitchFamily="34" charset="0"/>
              <a:buChar char="•"/>
            </a:pPr>
            <a:r>
              <a:rPr lang="en-US" sz="2600" dirty="0">
                <a:latin typeface="Times New Roman"/>
                <a:ea typeface="Calibri"/>
                <a:cs typeface="Times New Roman"/>
              </a:rPr>
              <a:t>Enforcement of minimum class sizes redirecting more tenure track faculty to larger classes</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5000"/>
              </a:lnSpc>
              <a:spcBef>
                <a:spcPts val="0"/>
              </a:spcBef>
              <a:spcAft>
                <a:spcPts val="1200"/>
              </a:spcAft>
              <a:buFont typeface="Wingdings" panose="05000000000000000000" pitchFamily="2" charset="2"/>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spcBef>
                <a:spcPts val="600"/>
              </a:spcBef>
              <a:spcAft>
                <a:spcPts val="600"/>
              </a:spcAft>
              <a:buNone/>
            </a:pPr>
            <a:endParaRPr lang="en-US" sz="3200" dirty="0">
              <a:cs typeface="Arial"/>
            </a:endParaRPr>
          </a:p>
          <a:p>
            <a:pPr lvl="1"/>
            <a:endParaRPr lang="en-US" sz="2400" dirty="0">
              <a:cs typeface="Arial"/>
            </a:endParaRPr>
          </a:p>
          <a:p>
            <a:endParaRPr lang="en-US" sz="2400" dirty="0">
              <a:cs typeface="Arial"/>
            </a:endParaRPr>
          </a:p>
          <a:p>
            <a:pPr marL="0" indent="0">
              <a:buNone/>
            </a:pPr>
            <a:endParaRPr lang="en-US" sz="2400" dirty="0">
              <a:cs typeface="Arial"/>
            </a:endParaRPr>
          </a:p>
        </p:txBody>
      </p:sp>
      <p:sp>
        <p:nvSpPr>
          <p:cNvPr id="5" name="Title 1">
            <a:extLst>
              <a:ext uri="{FF2B5EF4-FFF2-40B4-BE49-F238E27FC236}">
                <a16:creationId xmlns:a16="http://schemas.microsoft.com/office/drawing/2014/main" id="{DAA72EF1-92C0-6E45-1CBC-A94A80563C69}"/>
              </a:ext>
            </a:extLst>
          </p:cNvPr>
          <p:cNvSpPr>
            <a:spLocks noGrp="1"/>
          </p:cNvSpPr>
          <p:nvPr>
            <p:ph type="title"/>
          </p:nvPr>
        </p:nvSpPr>
        <p:spPr>
          <a:xfrm>
            <a:off x="1219200" y="76200"/>
            <a:ext cx="8610600" cy="1112838"/>
          </a:xfrm>
        </p:spPr>
        <p:txBody>
          <a:bodyPr>
            <a:normAutofit/>
          </a:bodyPr>
          <a:lstStyle/>
          <a:p>
            <a:pPr algn="l"/>
            <a:r>
              <a:rPr lang="en-US" sz="3600">
                <a:latin typeface="Times New Roman"/>
                <a:cs typeface="Times New Roman"/>
              </a:rPr>
              <a:t>Examples of Impacts</a:t>
            </a:r>
          </a:p>
        </p:txBody>
      </p:sp>
      <p:cxnSp>
        <p:nvCxnSpPr>
          <p:cNvPr id="7" name="Straight Connector 6">
            <a:extLst>
              <a:ext uri="{FF2B5EF4-FFF2-40B4-BE49-F238E27FC236}">
                <a16:creationId xmlns:a16="http://schemas.microsoft.com/office/drawing/2014/main" id="{6871FE61-B0A8-F5DD-48B9-806859FAE800}"/>
              </a:ext>
            </a:extLst>
          </p:cNvPr>
          <p:cNvCxnSpPr/>
          <p:nvPr/>
        </p:nvCxnSpPr>
        <p:spPr bwMode="auto">
          <a:xfrm>
            <a:off x="835959" y="1057835"/>
            <a:ext cx="10515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688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CBB4F-475C-8212-07FE-2834963938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9ED2B-085B-964C-50BC-03EC33499A05}"/>
              </a:ext>
            </a:extLst>
          </p:cNvPr>
          <p:cNvSpPr>
            <a:spLocks noGrp="1"/>
          </p:cNvSpPr>
          <p:nvPr>
            <p:ph idx="1"/>
          </p:nvPr>
        </p:nvSpPr>
        <p:spPr>
          <a:xfrm>
            <a:off x="685800" y="1524000"/>
            <a:ext cx="9829800" cy="4419600"/>
          </a:xfrm>
        </p:spPr>
        <p:txBody>
          <a:bodyPr>
            <a:normAutofit/>
          </a:bodyPr>
          <a:lstStyle/>
          <a:p>
            <a:pPr lvl="1"/>
            <a:endParaRPr lang="en-US" sz="2400" dirty="0">
              <a:latin typeface="Times New Roman" panose="02020603050405020304" pitchFamily="18" charset="0"/>
              <a:cs typeface="Times New Roman" panose="02020603050405020304" pitchFamily="18" charset="0"/>
            </a:endParaRPr>
          </a:p>
          <a:p>
            <a:endParaRPr lang="en-US" sz="2400" dirty="0"/>
          </a:p>
          <a:p>
            <a:pPr marL="0" indent="0">
              <a:buNone/>
            </a:pPr>
            <a:endParaRPr lang="en-US" sz="2400" dirty="0"/>
          </a:p>
        </p:txBody>
      </p:sp>
      <p:sp>
        <p:nvSpPr>
          <p:cNvPr id="5" name="Title 1">
            <a:extLst>
              <a:ext uri="{FF2B5EF4-FFF2-40B4-BE49-F238E27FC236}">
                <a16:creationId xmlns:a16="http://schemas.microsoft.com/office/drawing/2014/main" id="{5793D44E-9C50-4439-A27F-3DAAE585C556}"/>
              </a:ext>
            </a:extLst>
          </p:cNvPr>
          <p:cNvSpPr>
            <a:spLocks noGrp="1"/>
          </p:cNvSpPr>
          <p:nvPr>
            <p:ph type="title"/>
          </p:nvPr>
        </p:nvSpPr>
        <p:spPr>
          <a:xfrm>
            <a:off x="1219200" y="228600"/>
            <a:ext cx="8610600" cy="1112838"/>
          </a:xfrm>
        </p:spPr>
        <p:txBody>
          <a:bodyPr>
            <a:normAutofit/>
          </a:bodyPr>
          <a:lstStyle/>
          <a:p>
            <a:pPr algn="l"/>
            <a:r>
              <a:rPr lang="en-US" sz="3600" dirty="0">
                <a:latin typeface="Times New Roman" panose="02020603050405020304" pitchFamily="18" charset="0"/>
                <a:cs typeface="Times New Roman" panose="02020603050405020304" pitchFamily="18" charset="0"/>
              </a:rPr>
              <a:t>Updated Long Term Projections</a:t>
            </a:r>
          </a:p>
        </p:txBody>
      </p:sp>
      <p:cxnSp>
        <p:nvCxnSpPr>
          <p:cNvPr id="7" name="Straight Connector 6">
            <a:extLst>
              <a:ext uri="{FF2B5EF4-FFF2-40B4-BE49-F238E27FC236}">
                <a16:creationId xmlns:a16="http://schemas.microsoft.com/office/drawing/2014/main" id="{B3F27E54-56C6-B77C-CA5D-880103877982}"/>
              </a:ext>
            </a:extLst>
          </p:cNvPr>
          <p:cNvCxnSpPr/>
          <p:nvPr/>
        </p:nvCxnSpPr>
        <p:spPr bwMode="auto">
          <a:xfrm>
            <a:off x="914400" y="1143000"/>
            <a:ext cx="10515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F2101C06-DBB0-2160-633A-415F007C3F8D}"/>
              </a:ext>
            </a:extLst>
          </p:cNvPr>
          <p:cNvSpPr txBox="1"/>
          <p:nvPr/>
        </p:nvSpPr>
        <p:spPr>
          <a:xfrm>
            <a:off x="1065196" y="1447800"/>
            <a:ext cx="10364804" cy="1231106"/>
          </a:xfrm>
          <a:prstGeom prst="rect">
            <a:avLst/>
          </a:prstGeom>
          <a:noFill/>
        </p:spPr>
        <p:txBody>
          <a:bodyPr wrap="square">
            <a:spAutoFit/>
          </a:bodyPr>
          <a:lstStyle/>
          <a:p>
            <a:pPr lvl="1" algn="l">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Total Budgets Cuts:  $29.2 million</a:t>
            </a:r>
          </a:p>
          <a:p>
            <a:pPr lvl="1" algn="l">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Projected impact in FY2026:  $17.6 million </a:t>
            </a:r>
          </a:p>
        </p:txBody>
      </p:sp>
      <p:pic>
        <p:nvPicPr>
          <p:cNvPr id="9" name="Picture 8" descr="BASE CASE&#10;Res 4.0% and Non-Res 3.25%&#10;&#10;Shows net run rate, ending fund balance, and weeks of operating expenses each year from FY2025 through FY2030.&#10;&#10;For more details, email dsharp@uoregon.edu">
            <a:extLst>
              <a:ext uri="{FF2B5EF4-FFF2-40B4-BE49-F238E27FC236}">
                <a16:creationId xmlns:a16="http://schemas.microsoft.com/office/drawing/2014/main" id="{5622D819-DD64-076D-5E03-681DA26D6137}"/>
              </a:ext>
            </a:extLst>
          </p:cNvPr>
          <p:cNvPicPr>
            <a:picLocks noChangeAspect="1"/>
          </p:cNvPicPr>
          <p:nvPr/>
        </p:nvPicPr>
        <p:blipFill>
          <a:blip r:embed="rId3"/>
          <a:stretch>
            <a:fillRect/>
          </a:stretch>
        </p:blipFill>
        <p:spPr>
          <a:xfrm>
            <a:off x="500760" y="2819130"/>
            <a:ext cx="11190481" cy="1396408"/>
          </a:xfrm>
          <a:prstGeom prst="rect">
            <a:avLst/>
          </a:prstGeom>
        </p:spPr>
      </p:pic>
      <p:pic>
        <p:nvPicPr>
          <p:cNvPr id="10" name="Picture 9" descr="BASE CASE AFTER REDUCTIONS&#10;&#10;Res 4.0% and Non-Res 3.25%&#10;Shows net run rate, ending fund balance, and weeks of operating expenses each year from FY2025 through FY2030.&#10;&#10;For more details, email dsharp@uoregon.edu">
            <a:extLst>
              <a:ext uri="{FF2B5EF4-FFF2-40B4-BE49-F238E27FC236}">
                <a16:creationId xmlns:a16="http://schemas.microsoft.com/office/drawing/2014/main" id="{5B1D78A3-F0BD-B34B-ED2D-01D6D819C5E1}"/>
              </a:ext>
            </a:extLst>
          </p:cNvPr>
          <p:cNvPicPr>
            <a:picLocks noChangeAspect="1"/>
          </p:cNvPicPr>
          <p:nvPr/>
        </p:nvPicPr>
        <p:blipFill>
          <a:blip r:embed="rId4"/>
          <a:stretch>
            <a:fillRect/>
          </a:stretch>
        </p:blipFill>
        <p:spPr>
          <a:xfrm>
            <a:off x="493990" y="4688850"/>
            <a:ext cx="11204021" cy="1398098"/>
          </a:xfrm>
          <a:prstGeom prst="rect">
            <a:avLst/>
          </a:prstGeom>
        </p:spPr>
      </p:pic>
    </p:spTree>
    <p:extLst>
      <p:ext uri="{BB962C8B-B14F-4D97-AF65-F5344CB8AC3E}">
        <p14:creationId xmlns:p14="http://schemas.microsoft.com/office/powerpoint/2010/main" val="39337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752600"/>
            <a:ext cx="10515600" cy="4419600"/>
          </a:xfrm>
        </p:spPr>
        <p:txBody>
          <a:bodyPr>
            <a:normAutofit/>
          </a:bodyPr>
          <a:lstStyle/>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Initial Targets</a:t>
            </a:r>
          </a:p>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Long-Term Projections (Pre-Budget Reductions)</a:t>
            </a:r>
          </a:p>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National Context</a:t>
            </a:r>
          </a:p>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Budget Cut Process </a:t>
            </a:r>
          </a:p>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Impact of Cuts</a:t>
            </a:r>
          </a:p>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Updated Long-Term Projections (</a:t>
            </a:r>
            <a:r>
              <a:rPr lang="en-US" sz="3200">
                <a:latin typeface="Times New Roman" panose="02020603050405020304" pitchFamily="18" charset="0"/>
                <a:cs typeface="Times New Roman" panose="02020603050405020304" pitchFamily="18" charset="0"/>
              </a:rPr>
              <a:t>After-Budget Reductions)</a:t>
            </a:r>
            <a:endParaRPr lang="en-US" sz="3200" dirty="0">
              <a:latin typeface="Times New Roman" panose="02020603050405020304" pitchFamily="18" charset="0"/>
              <a:cs typeface="Times New Roman" panose="02020603050405020304" pitchFamily="18" charset="0"/>
            </a:endParaRPr>
          </a:p>
          <a:p>
            <a:pPr lvl="1"/>
            <a:endParaRPr lang="en-US" sz="2400" dirty="0"/>
          </a:p>
          <a:p>
            <a:endParaRPr lang="en-US" sz="2400" dirty="0"/>
          </a:p>
          <a:p>
            <a:pPr marL="0" indent="0">
              <a:buNone/>
            </a:pPr>
            <a:endParaRPr lang="en-US" sz="2400" dirty="0"/>
          </a:p>
        </p:txBody>
      </p:sp>
      <p:sp>
        <p:nvSpPr>
          <p:cNvPr id="5" name="Title 1"/>
          <p:cNvSpPr>
            <a:spLocks noGrp="1"/>
          </p:cNvSpPr>
          <p:nvPr>
            <p:ph type="title"/>
          </p:nvPr>
        </p:nvSpPr>
        <p:spPr>
          <a:xfrm>
            <a:off x="1828800" y="228600"/>
            <a:ext cx="8610600" cy="1112838"/>
          </a:xfrm>
        </p:spPr>
        <p:txBody>
          <a:bodyPr>
            <a:normAutofit/>
          </a:bodyPr>
          <a:lstStyle/>
          <a:p>
            <a:pPr algn="l"/>
            <a:r>
              <a:rPr lang="en-US" sz="3600" dirty="0">
                <a:latin typeface="Times New Roman" panose="02020603050405020304" pitchFamily="18" charset="0"/>
                <a:cs typeface="Times New Roman" panose="02020603050405020304" pitchFamily="18" charset="0"/>
              </a:rPr>
              <a:t>Agenda</a:t>
            </a:r>
          </a:p>
        </p:txBody>
      </p:sp>
      <p:cxnSp>
        <p:nvCxnSpPr>
          <p:cNvPr id="7" name="Straight Connector 6"/>
          <p:cNvCxnSpPr/>
          <p:nvPr/>
        </p:nvCxnSpPr>
        <p:spPr bwMode="auto">
          <a:xfrm>
            <a:off x="914400" y="1143000"/>
            <a:ext cx="10515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9498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C39F5-8D9C-6A99-DBB5-E7F4040EA4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A3DF7-1B90-B646-17D3-D2BCA90F952D}"/>
              </a:ext>
            </a:extLst>
          </p:cNvPr>
          <p:cNvSpPr>
            <a:spLocks noGrp="1"/>
          </p:cNvSpPr>
          <p:nvPr>
            <p:ph idx="1"/>
          </p:nvPr>
        </p:nvSpPr>
        <p:spPr>
          <a:xfrm>
            <a:off x="685800" y="1524000"/>
            <a:ext cx="9829800" cy="4419600"/>
          </a:xfrm>
        </p:spPr>
        <p:txBody>
          <a:bodyPr>
            <a:normAutofit/>
          </a:bodyPr>
          <a:lstStyle/>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Overall reduction in expenses of $25 million - $30 million in E&amp;G funds </a:t>
            </a:r>
          </a:p>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Spending cuts to bring budgets into balance - estimated at $10 million recurring correction</a:t>
            </a:r>
          </a:p>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Budget cut targets:</a:t>
            </a:r>
          </a:p>
          <a:p>
            <a:pPr lvl="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Administrative units:  average of 4% ($9.2 million)</a:t>
            </a:r>
          </a:p>
          <a:p>
            <a:pPr lvl="3">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Schools and colleges:  average of 2.5% ($8.0 million)</a:t>
            </a:r>
          </a:p>
          <a:p>
            <a:pPr lvl="1"/>
            <a:endParaRPr lang="en-US" sz="2400" dirty="0">
              <a:latin typeface="Times New Roman" panose="02020603050405020304" pitchFamily="18" charset="0"/>
              <a:cs typeface="Times New Roman" panose="02020603050405020304" pitchFamily="18" charset="0"/>
            </a:endParaRPr>
          </a:p>
          <a:p>
            <a:endParaRPr lang="en-US" sz="2400" dirty="0"/>
          </a:p>
          <a:p>
            <a:pPr marL="0" indent="0">
              <a:buNone/>
            </a:pPr>
            <a:endParaRPr lang="en-US" sz="2400" dirty="0"/>
          </a:p>
        </p:txBody>
      </p:sp>
      <p:sp>
        <p:nvSpPr>
          <p:cNvPr id="5" name="Title 1">
            <a:extLst>
              <a:ext uri="{FF2B5EF4-FFF2-40B4-BE49-F238E27FC236}">
                <a16:creationId xmlns:a16="http://schemas.microsoft.com/office/drawing/2014/main" id="{C62715AE-06D9-FFDE-F908-952B27BE6A03}"/>
              </a:ext>
            </a:extLst>
          </p:cNvPr>
          <p:cNvSpPr>
            <a:spLocks noGrp="1"/>
          </p:cNvSpPr>
          <p:nvPr>
            <p:ph type="title"/>
          </p:nvPr>
        </p:nvSpPr>
        <p:spPr>
          <a:xfrm>
            <a:off x="1219200" y="228600"/>
            <a:ext cx="8610600" cy="1112838"/>
          </a:xfrm>
        </p:spPr>
        <p:txBody>
          <a:bodyPr>
            <a:normAutofit/>
          </a:bodyPr>
          <a:lstStyle/>
          <a:p>
            <a:pPr algn="l"/>
            <a:r>
              <a:rPr lang="en-US" sz="3600" dirty="0">
                <a:latin typeface="Times New Roman" panose="02020603050405020304" pitchFamily="18" charset="0"/>
                <a:cs typeface="Times New Roman" panose="02020603050405020304" pitchFamily="18" charset="0"/>
              </a:rPr>
              <a:t>Initial Targets – Spring 2025 </a:t>
            </a:r>
          </a:p>
        </p:txBody>
      </p:sp>
      <p:cxnSp>
        <p:nvCxnSpPr>
          <p:cNvPr id="7" name="Straight Connector 6">
            <a:extLst>
              <a:ext uri="{FF2B5EF4-FFF2-40B4-BE49-F238E27FC236}">
                <a16:creationId xmlns:a16="http://schemas.microsoft.com/office/drawing/2014/main" id="{9D455132-5887-7788-4CCE-AAADE32C5CBC}"/>
              </a:ext>
            </a:extLst>
          </p:cNvPr>
          <p:cNvCxnSpPr/>
          <p:nvPr/>
        </p:nvCxnSpPr>
        <p:spPr bwMode="auto">
          <a:xfrm>
            <a:off x="914400" y="1143000"/>
            <a:ext cx="10515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7429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864B2-5178-C117-E50E-9F0824ACAFB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4C9D3-3913-FB48-4239-581955C28294}"/>
              </a:ext>
            </a:extLst>
          </p:cNvPr>
          <p:cNvSpPr>
            <a:spLocks noGrp="1"/>
          </p:cNvSpPr>
          <p:nvPr>
            <p:ph idx="1"/>
          </p:nvPr>
        </p:nvSpPr>
        <p:spPr>
          <a:xfrm>
            <a:off x="685800" y="1524000"/>
            <a:ext cx="9829800" cy="4419600"/>
          </a:xfrm>
        </p:spPr>
        <p:txBody>
          <a:bodyPr>
            <a:normAutofit/>
          </a:bodyPr>
          <a:lstStyle/>
          <a:p>
            <a:pPr lvl="1"/>
            <a:endParaRPr lang="en-US" sz="2400" dirty="0">
              <a:latin typeface="Times New Roman" panose="02020603050405020304" pitchFamily="18" charset="0"/>
              <a:cs typeface="Times New Roman" panose="02020603050405020304" pitchFamily="18" charset="0"/>
            </a:endParaRPr>
          </a:p>
          <a:p>
            <a:endParaRPr lang="en-US" sz="2400" dirty="0"/>
          </a:p>
          <a:p>
            <a:pPr marL="0" indent="0">
              <a:buNone/>
            </a:pPr>
            <a:endParaRPr lang="en-US" sz="2400" dirty="0"/>
          </a:p>
        </p:txBody>
      </p:sp>
      <p:sp>
        <p:nvSpPr>
          <p:cNvPr id="5" name="Title 1">
            <a:extLst>
              <a:ext uri="{FF2B5EF4-FFF2-40B4-BE49-F238E27FC236}">
                <a16:creationId xmlns:a16="http://schemas.microsoft.com/office/drawing/2014/main" id="{BBC55BB2-1C4C-4572-1030-4C60E17A4995}"/>
              </a:ext>
            </a:extLst>
          </p:cNvPr>
          <p:cNvSpPr>
            <a:spLocks noGrp="1"/>
          </p:cNvSpPr>
          <p:nvPr>
            <p:ph type="title"/>
          </p:nvPr>
        </p:nvSpPr>
        <p:spPr>
          <a:xfrm>
            <a:off x="1219200" y="228600"/>
            <a:ext cx="8610600" cy="1112838"/>
          </a:xfrm>
        </p:spPr>
        <p:txBody>
          <a:bodyPr>
            <a:normAutofit fontScale="90000"/>
          </a:bodyPr>
          <a:lstStyle/>
          <a:p>
            <a:pPr algn="l"/>
            <a:r>
              <a:rPr lang="en-US" sz="3600" dirty="0">
                <a:latin typeface="Times New Roman" panose="02020603050405020304" pitchFamily="18" charset="0"/>
                <a:cs typeface="Times New Roman" panose="02020603050405020304" pitchFamily="18" charset="0"/>
              </a:rPr>
              <a:t>Updated Financial Projections –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Prior to Budget Reductions</a:t>
            </a:r>
          </a:p>
        </p:txBody>
      </p:sp>
      <p:cxnSp>
        <p:nvCxnSpPr>
          <p:cNvPr id="7" name="Straight Connector 6">
            <a:extLst>
              <a:ext uri="{FF2B5EF4-FFF2-40B4-BE49-F238E27FC236}">
                <a16:creationId xmlns:a16="http://schemas.microsoft.com/office/drawing/2014/main" id="{EEBA572B-6CCF-599E-8833-58EC2B87F3A1}"/>
              </a:ext>
            </a:extLst>
          </p:cNvPr>
          <p:cNvCxnSpPr/>
          <p:nvPr/>
        </p:nvCxnSpPr>
        <p:spPr bwMode="auto">
          <a:xfrm>
            <a:off x="838200" y="1295718"/>
            <a:ext cx="10515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21F5CA32-62AB-0E6E-3211-27A7FD08C114}"/>
              </a:ext>
            </a:extLst>
          </p:cNvPr>
          <p:cNvSpPr txBox="1"/>
          <p:nvPr/>
        </p:nvSpPr>
        <p:spPr>
          <a:xfrm>
            <a:off x="917825" y="2774274"/>
            <a:ext cx="10364804" cy="3877985"/>
          </a:xfrm>
          <a:prstGeom prst="rect">
            <a:avLst/>
          </a:prstGeom>
          <a:noFill/>
        </p:spPr>
        <p:txBody>
          <a:bodyPr wrap="square">
            <a:spAutoFit/>
          </a:bodyPr>
          <a:lstStyle/>
          <a:p>
            <a:pPr lvl="1" algn="l">
              <a:spcBef>
                <a:spcPts val="600"/>
              </a:spcBef>
              <a:spcAft>
                <a:spcPts val="600"/>
              </a:spcAft>
              <a:buFont typeface="Arial" panose="020B0604020202020204" pitchFamily="34" charset="0"/>
              <a:buChar char="•"/>
            </a:pPr>
            <a:r>
              <a:rPr lang="en-US" sz="2800" dirty="0">
                <a:solidFill>
                  <a:srgbClr val="003300"/>
                </a:solidFill>
                <a:latin typeface="Times New Roman" panose="02020603050405020304" pitchFamily="18" charset="0"/>
                <a:cs typeface="Times New Roman" panose="02020603050405020304" pitchFamily="18" charset="0"/>
              </a:rPr>
              <a:t>Projections were updated to reflect:</a:t>
            </a:r>
          </a:p>
          <a:p>
            <a:pPr lvl="2" algn="l">
              <a:spcBef>
                <a:spcPts val="600"/>
              </a:spcBef>
              <a:spcAft>
                <a:spcPts val="600"/>
              </a:spcAft>
              <a:buFont typeface="Arial" panose="020B0604020202020204" pitchFamily="34" charset="0"/>
              <a:buChar char="•"/>
            </a:pPr>
            <a:r>
              <a:rPr lang="en-US" sz="2800" dirty="0">
                <a:solidFill>
                  <a:srgbClr val="003300"/>
                </a:solidFill>
                <a:latin typeface="Times New Roman" panose="02020603050405020304" pitchFamily="18" charset="0"/>
                <a:cs typeface="Times New Roman" panose="02020603050405020304" pitchFamily="18" charset="0"/>
              </a:rPr>
              <a:t>Improved FY2025 financial position</a:t>
            </a:r>
          </a:p>
          <a:p>
            <a:pPr lvl="2" algn="l">
              <a:spcBef>
                <a:spcPts val="600"/>
              </a:spcBef>
              <a:spcAft>
                <a:spcPts val="600"/>
              </a:spcAft>
              <a:buFont typeface="Arial" panose="020B0604020202020204" pitchFamily="34" charset="0"/>
              <a:buChar char="•"/>
            </a:pPr>
            <a:r>
              <a:rPr lang="en-US" sz="2800" dirty="0">
                <a:solidFill>
                  <a:srgbClr val="003300"/>
                </a:solidFill>
                <a:latin typeface="Times New Roman" panose="02020603050405020304" pitchFamily="18" charset="0"/>
                <a:cs typeface="Times New Roman" panose="02020603050405020304" pitchFamily="18" charset="0"/>
              </a:rPr>
              <a:t>Lower level of expected first year resident students</a:t>
            </a:r>
          </a:p>
          <a:p>
            <a:pPr lvl="2" algn="l">
              <a:spcBef>
                <a:spcPts val="600"/>
              </a:spcBef>
              <a:spcAft>
                <a:spcPts val="600"/>
              </a:spcAft>
              <a:buFont typeface="Arial" panose="020B0604020202020204" pitchFamily="34" charset="0"/>
              <a:buChar char="•"/>
            </a:pPr>
            <a:r>
              <a:rPr lang="en-US" sz="2800" dirty="0">
                <a:solidFill>
                  <a:srgbClr val="003300"/>
                </a:solidFill>
                <a:latin typeface="Times New Roman" panose="02020603050405020304" pitchFamily="18" charset="0"/>
                <a:cs typeface="Times New Roman" panose="02020603050405020304" pitchFamily="18" charset="0"/>
              </a:rPr>
              <a:t>Greater PERS impact on blended OPE rates</a:t>
            </a:r>
          </a:p>
          <a:p>
            <a:pPr lvl="2" algn="l">
              <a:spcBef>
                <a:spcPts val="600"/>
              </a:spcBef>
              <a:spcAft>
                <a:spcPts val="600"/>
              </a:spcAft>
              <a:buFont typeface="Arial" panose="020B0604020202020204" pitchFamily="34" charset="0"/>
              <a:buChar char="•"/>
            </a:pPr>
            <a:r>
              <a:rPr lang="en-US" sz="2800" dirty="0">
                <a:solidFill>
                  <a:srgbClr val="003300"/>
                </a:solidFill>
                <a:latin typeface="Times New Roman" panose="02020603050405020304" pitchFamily="18" charset="0"/>
                <a:cs typeface="Times New Roman" panose="02020603050405020304" pitchFamily="18" charset="0"/>
              </a:rPr>
              <a:t>Increased number of net TTF hires </a:t>
            </a:r>
          </a:p>
          <a:p>
            <a:pPr marL="914400" lvl="1" indent="-457200" algn="l">
              <a:spcBef>
                <a:spcPts val="600"/>
              </a:spcBef>
              <a:spcAft>
                <a:spcPts val="600"/>
              </a:spcAft>
              <a:buFont typeface="Arial" panose="020B0604020202020204" pitchFamily="34" charset="0"/>
              <a:buChar char="•"/>
            </a:pPr>
            <a:r>
              <a:rPr lang="en-US" sz="2800" dirty="0">
                <a:solidFill>
                  <a:srgbClr val="003300"/>
                </a:solidFill>
                <a:latin typeface="Times New Roman" panose="02020603050405020304" pitchFamily="18" charset="0"/>
                <a:cs typeface="Times New Roman" panose="02020603050405020304" pitchFamily="18" charset="0"/>
              </a:rPr>
              <a:t>Updated projected structural deficit is estimated to be slightly above $30 million (in FY26 dollars)</a:t>
            </a:r>
          </a:p>
        </p:txBody>
      </p:sp>
      <p:pic>
        <p:nvPicPr>
          <p:cNvPr id="8" name="Picture 7">
            <a:extLst>
              <a:ext uri="{FF2B5EF4-FFF2-40B4-BE49-F238E27FC236}">
                <a16:creationId xmlns:a16="http://schemas.microsoft.com/office/drawing/2014/main" id="{312CE6DE-98AA-822D-89FD-99BB27B5E4AA}"/>
              </a:ext>
            </a:extLst>
          </p:cNvPr>
          <p:cNvPicPr>
            <a:picLocks noChangeAspect="1"/>
          </p:cNvPicPr>
          <p:nvPr/>
        </p:nvPicPr>
        <p:blipFill>
          <a:blip r:embed="rId3"/>
          <a:stretch>
            <a:fillRect/>
          </a:stretch>
        </p:blipFill>
        <p:spPr>
          <a:xfrm>
            <a:off x="990339" y="1482063"/>
            <a:ext cx="10211322" cy="1271891"/>
          </a:xfrm>
          <a:prstGeom prst="rect">
            <a:avLst/>
          </a:prstGeom>
        </p:spPr>
      </p:pic>
    </p:spTree>
    <p:extLst>
      <p:ext uri="{BB962C8B-B14F-4D97-AF65-F5344CB8AC3E}">
        <p14:creationId xmlns:p14="http://schemas.microsoft.com/office/powerpoint/2010/main" val="409608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3BD78-BD99-0409-1876-D8A9DE180D5C}"/>
            </a:ext>
          </a:extLst>
        </p:cNvPr>
        <p:cNvGrpSpPr/>
        <p:nvPr/>
      </p:nvGrpSpPr>
      <p:grpSpPr>
        <a:xfrm>
          <a:off x="0" y="0"/>
          <a:ext cx="0" cy="0"/>
          <a:chOff x="0" y="0"/>
          <a:chExt cx="0" cy="0"/>
        </a:xfrm>
      </p:grpSpPr>
      <p:pic>
        <p:nvPicPr>
          <p:cNvPr id="42" name="Picture 41" descr="Headline: Michigan State to slash budget by 9% over two years. What we know.">
            <a:extLst>
              <a:ext uri="{FF2B5EF4-FFF2-40B4-BE49-F238E27FC236}">
                <a16:creationId xmlns:a16="http://schemas.microsoft.com/office/drawing/2014/main" id="{CDDA9768-0093-6616-1E3E-BDC17D6EFD46}"/>
              </a:ext>
            </a:extLst>
          </p:cNvPr>
          <p:cNvPicPr>
            <a:picLocks noChangeAspect="1"/>
          </p:cNvPicPr>
          <p:nvPr/>
        </p:nvPicPr>
        <p:blipFill>
          <a:blip r:embed="rId3"/>
          <a:stretch>
            <a:fillRect/>
          </a:stretch>
        </p:blipFill>
        <p:spPr>
          <a:xfrm>
            <a:off x="239782" y="1402537"/>
            <a:ext cx="5649113" cy="4372585"/>
          </a:xfrm>
          <a:prstGeom prst="rect">
            <a:avLst/>
          </a:prstGeom>
          <a:ln w="19050">
            <a:solidFill>
              <a:schemeClr val="bg1">
                <a:lumMod val="50000"/>
              </a:schemeClr>
            </a:solidFill>
          </a:ln>
          <a:effectLst>
            <a:outerShdw blurRad="63500" sx="102000" sy="102000" algn="ctr" rotWithShape="0">
              <a:prstClr val="black">
                <a:alpha val="40000"/>
              </a:prstClr>
            </a:outerShdw>
          </a:effectLst>
        </p:spPr>
      </p:pic>
      <p:sp>
        <p:nvSpPr>
          <p:cNvPr id="5" name="Title 1">
            <a:extLst>
              <a:ext uri="{FF2B5EF4-FFF2-40B4-BE49-F238E27FC236}">
                <a16:creationId xmlns:a16="http://schemas.microsoft.com/office/drawing/2014/main" id="{596883C1-B12F-75B8-DFDA-FA722AABF9CC}"/>
              </a:ext>
            </a:extLst>
          </p:cNvPr>
          <p:cNvSpPr>
            <a:spLocks noGrp="1"/>
          </p:cNvSpPr>
          <p:nvPr>
            <p:ph type="title"/>
          </p:nvPr>
        </p:nvSpPr>
        <p:spPr>
          <a:xfrm>
            <a:off x="1219200" y="228600"/>
            <a:ext cx="8610600" cy="1112838"/>
          </a:xfrm>
        </p:spPr>
        <p:txBody>
          <a:bodyPr>
            <a:normAutofit/>
          </a:bodyPr>
          <a:lstStyle/>
          <a:p>
            <a:pPr algn="l"/>
            <a:r>
              <a:rPr lang="en-US" sz="3600" dirty="0">
                <a:latin typeface="Times New Roman" panose="02020603050405020304" pitchFamily="18" charset="0"/>
                <a:cs typeface="Times New Roman" panose="02020603050405020304" pitchFamily="18" charset="0"/>
              </a:rPr>
              <a:t>National Context</a:t>
            </a:r>
          </a:p>
        </p:txBody>
      </p:sp>
      <p:cxnSp>
        <p:nvCxnSpPr>
          <p:cNvPr id="7" name="Straight Connector 6">
            <a:extLst>
              <a:ext uri="{FF2B5EF4-FFF2-40B4-BE49-F238E27FC236}">
                <a16:creationId xmlns:a16="http://schemas.microsoft.com/office/drawing/2014/main" id="{58143F85-BF81-C1A0-16C2-FD674551C206}"/>
              </a:ext>
            </a:extLst>
          </p:cNvPr>
          <p:cNvCxnSpPr/>
          <p:nvPr/>
        </p:nvCxnSpPr>
        <p:spPr bwMode="auto">
          <a:xfrm>
            <a:off x="914400" y="1143000"/>
            <a:ext cx="10515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32" name="Picture 31" descr="Headline: University of Nebraska-Lincoln to slash $27.5M from budget">
            <a:extLst>
              <a:ext uri="{FF2B5EF4-FFF2-40B4-BE49-F238E27FC236}">
                <a16:creationId xmlns:a16="http://schemas.microsoft.com/office/drawing/2014/main" id="{3B346AA1-0B49-5394-1B7F-B64C775F9D68}"/>
              </a:ext>
            </a:extLst>
          </p:cNvPr>
          <p:cNvPicPr>
            <a:picLocks noChangeAspect="1"/>
          </p:cNvPicPr>
          <p:nvPr/>
        </p:nvPicPr>
        <p:blipFill>
          <a:blip r:embed="rId4"/>
          <a:stretch>
            <a:fillRect/>
          </a:stretch>
        </p:blipFill>
        <p:spPr>
          <a:xfrm>
            <a:off x="1425110" y="2721625"/>
            <a:ext cx="5306165" cy="6477904"/>
          </a:xfrm>
          <a:prstGeom prst="rect">
            <a:avLst/>
          </a:prstGeom>
          <a:ln w="19050">
            <a:solidFill>
              <a:schemeClr val="bg1">
                <a:lumMod val="50000"/>
              </a:schemeClr>
            </a:solidFill>
          </a:ln>
          <a:effectLst>
            <a:outerShdw blurRad="63500" sx="102000" sy="102000" algn="ctr" rotWithShape="0">
              <a:prstClr val="black">
                <a:alpha val="40000"/>
              </a:prstClr>
            </a:outerShdw>
          </a:effectLst>
        </p:spPr>
      </p:pic>
      <p:pic>
        <p:nvPicPr>
          <p:cNvPr id="28" name="Picture 27" descr="Headline: Oregon State University - Update on FY26 university budget realignment">
            <a:extLst>
              <a:ext uri="{FF2B5EF4-FFF2-40B4-BE49-F238E27FC236}">
                <a16:creationId xmlns:a16="http://schemas.microsoft.com/office/drawing/2014/main" id="{53FDFFAC-EF1D-8FB0-08F7-B5A5A1A5A6DF}"/>
              </a:ext>
            </a:extLst>
          </p:cNvPr>
          <p:cNvPicPr>
            <a:picLocks noChangeAspect="1"/>
          </p:cNvPicPr>
          <p:nvPr/>
        </p:nvPicPr>
        <p:blipFill>
          <a:blip r:embed="rId5"/>
          <a:stretch>
            <a:fillRect/>
          </a:stretch>
        </p:blipFill>
        <p:spPr>
          <a:xfrm>
            <a:off x="4353599" y="1481528"/>
            <a:ext cx="8968749" cy="4175459"/>
          </a:xfrm>
          <a:prstGeom prst="rect">
            <a:avLst/>
          </a:prstGeom>
          <a:ln w="19050">
            <a:solidFill>
              <a:schemeClr val="bg1">
                <a:lumMod val="50000"/>
              </a:schemeClr>
            </a:solidFill>
          </a:ln>
          <a:effectLst>
            <a:outerShdw blurRad="63500" sx="102000" sy="102000" algn="ctr" rotWithShape="0">
              <a:prstClr val="black">
                <a:alpha val="40000"/>
              </a:prstClr>
            </a:outerShdw>
          </a:effectLst>
        </p:spPr>
      </p:pic>
      <p:pic>
        <p:nvPicPr>
          <p:cNvPr id="40" name="Picture 39" descr="Portland State warns of possible layoffs amid $18M deficit">
            <a:extLst>
              <a:ext uri="{FF2B5EF4-FFF2-40B4-BE49-F238E27FC236}">
                <a16:creationId xmlns:a16="http://schemas.microsoft.com/office/drawing/2014/main" id="{60506062-0320-DEEF-08CC-B93C16066E8C}"/>
              </a:ext>
            </a:extLst>
          </p:cNvPr>
          <p:cNvPicPr>
            <a:picLocks noChangeAspect="1"/>
          </p:cNvPicPr>
          <p:nvPr/>
        </p:nvPicPr>
        <p:blipFill>
          <a:blip r:embed="rId6"/>
          <a:stretch>
            <a:fillRect/>
          </a:stretch>
        </p:blipFill>
        <p:spPr>
          <a:xfrm>
            <a:off x="7151373" y="3596056"/>
            <a:ext cx="6411220" cy="4172532"/>
          </a:xfrm>
          <a:prstGeom prst="rect">
            <a:avLst/>
          </a:prstGeom>
          <a:ln w="19050">
            <a:solidFill>
              <a:schemeClr val="bg1">
                <a:lumMod val="50000"/>
              </a:schemeClr>
            </a:solidFill>
          </a:ln>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18C729B5-3DA8-67E3-1C22-BEC29D66A8B8}"/>
              </a:ext>
            </a:extLst>
          </p:cNvPr>
          <p:cNvPicPr>
            <a:picLocks noChangeAspect="1"/>
          </p:cNvPicPr>
          <p:nvPr/>
        </p:nvPicPr>
        <p:blipFill>
          <a:blip r:embed="rId7"/>
          <a:stretch>
            <a:fillRect/>
          </a:stretch>
        </p:blipFill>
        <p:spPr>
          <a:xfrm>
            <a:off x="2742616" y="4887513"/>
            <a:ext cx="6097963" cy="6858000"/>
          </a:xfrm>
          <a:prstGeom prst="rect">
            <a:avLst/>
          </a:prstGeom>
          <a:ln w="19050">
            <a:solidFill>
              <a:schemeClr val="bg1">
                <a:lumMod val="50000"/>
              </a:schemeClr>
            </a:solidFill>
          </a:ln>
          <a:effectLst>
            <a:outerShdw blurRad="63500" sx="102000" sy="102000" algn="ctr" rotWithShape="0">
              <a:prstClr val="black">
                <a:alpha val="40000"/>
              </a:prstClr>
            </a:outerShdw>
          </a:effectLst>
        </p:spPr>
      </p:pic>
      <p:pic>
        <p:nvPicPr>
          <p:cNvPr id="36" name="Picture 35" descr="Headline: University of Chicago braces for job cuts amid effort to shed $100m in costs">
            <a:extLst>
              <a:ext uri="{FF2B5EF4-FFF2-40B4-BE49-F238E27FC236}">
                <a16:creationId xmlns:a16="http://schemas.microsoft.com/office/drawing/2014/main" id="{74BA95B5-7310-C7F4-1EFF-4B5851478805}"/>
              </a:ext>
            </a:extLst>
          </p:cNvPr>
          <p:cNvPicPr>
            <a:picLocks noChangeAspect="1"/>
          </p:cNvPicPr>
          <p:nvPr/>
        </p:nvPicPr>
        <p:blipFill>
          <a:blip r:embed="rId8"/>
          <a:stretch>
            <a:fillRect/>
          </a:stretch>
        </p:blipFill>
        <p:spPr>
          <a:xfrm>
            <a:off x="186190" y="4005682"/>
            <a:ext cx="6306430" cy="6039693"/>
          </a:xfrm>
          <a:prstGeom prst="rect">
            <a:avLst/>
          </a:prstGeom>
          <a:ln w="19050">
            <a:solidFill>
              <a:schemeClr val="bg1">
                <a:lumMod val="50000"/>
              </a:schemeClr>
            </a:solidFill>
          </a:ln>
          <a:effectLst>
            <a:outerShdw blurRad="63500" sx="102000" sy="102000" algn="ctr" rotWithShape="0">
              <a:prstClr val="black">
                <a:alpha val="40000"/>
              </a:prstClr>
            </a:outerShdw>
          </a:effectLst>
        </p:spPr>
      </p:pic>
      <p:pic>
        <p:nvPicPr>
          <p:cNvPr id="14" name="Picture 13" descr="Headline: Brown University preps for 'significant cost-cutting' amid federal funding disruption">
            <a:extLst>
              <a:ext uri="{FF2B5EF4-FFF2-40B4-BE49-F238E27FC236}">
                <a16:creationId xmlns:a16="http://schemas.microsoft.com/office/drawing/2014/main" id="{F0B1076E-4D64-2C9F-D6C7-0B46BA944088}"/>
              </a:ext>
            </a:extLst>
          </p:cNvPr>
          <p:cNvPicPr>
            <a:picLocks noChangeAspect="1"/>
          </p:cNvPicPr>
          <p:nvPr/>
        </p:nvPicPr>
        <p:blipFill>
          <a:blip r:embed="rId9"/>
          <a:stretch>
            <a:fillRect/>
          </a:stretch>
        </p:blipFill>
        <p:spPr>
          <a:xfrm>
            <a:off x="6425351" y="4878173"/>
            <a:ext cx="7086600" cy="8021463"/>
          </a:xfrm>
          <a:prstGeom prst="rect">
            <a:avLst/>
          </a:prstGeom>
          <a:ln w="19050">
            <a:solidFill>
              <a:schemeClr val="bg1">
                <a:lumMod val="50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0956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6F78A-E2F5-6666-4DAF-678B6D4B38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1DDFE9-EBD8-350C-621E-5DA167BE1AE1}"/>
              </a:ext>
            </a:extLst>
          </p:cNvPr>
          <p:cNvSpPr>
            <a:spLocks noGrp="1"/>
          </p:cNvSpPr>
          <p:nvPr>
            <p:ph idx="1"/>
          </p:nvPr>
        </p:nvSpPr>
        <p:spPr>
          <a:xfrm>
            <a:off x="685800" y="1524000"/>
            <a:ext cx="9829800" cy="4419600"/>
          </a:xfrm>
        </p:spPr>
        <p:txBody>
          <a:bodyPr>
            <a:normAutofit fontScale="85000" lnSpcReduction="20000"/>
          </a:bodyPr>
          <a:lstStyle/>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Administrative Units:  </a:t>
            </a:r>
          </a:p>
          <a:p>
            <a:pPr lvl="2">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President directed each VP to develop 2%, 4%, and 6% budget cut scenarios for each administrative portfolio</a:t>
            </a:r>
          </a:p>
          <a:p>
            <a:pPr lvl="2">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Meetings held with President to discuss line-items cuts and impact</a:t>
            </a:r>
          </a:p>
          <a:p>
            <a:pPr lvl="1">
              <a:spcBef>
                <a:spcPts val="600"/>
              </a:spcBef>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Schools and Colleges </a:t>
            </a:r>
          </a:p>
          <a:p>
            <a:pPr lvl="2">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Provost worked with Deans to establish principles for cut targets </a:t>
            </a:r>
          </a:p>
          <a:p>
            <a:pPr lvl="2">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Schools and Colleges developed proposals for actions</a:t>
            </a:r>
          </a:p>
          <a:p>
            <a:pPr lvl="2">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Consultation process related to possible academic program reductions or eliminations implemented per Article 25 of the Faculty CBA</a:t>
            </a:r>
            <a:endParaRPr lang="en-US" sz="2400" dirty="0"/>
          </a:p>
          <a:p>
            <a:endParaRPr lang="en-US" sz="2400" dirty="0"/>
          </a:p>
          <a:p>
            <a:pPr marL="0" indent="0">
              <a:buNone/>
            </a:pPr>
            <a:endParaRPr lang="en-US" sz="2400" dirty="0"/>
          </a:p>
        </p:txBody>
      </p:sp>
      <p:sp>
        <p:nvSpPr>
          <p:cNvPr id="5" name="Title 1">
            <a:extLst>
              <a:ext uri="{FF2B5EF4-FFF2-40B4-BE49-F238E27FC236}">
                <a16:creationId xmlns:a16="http://schemas.microsoft.com/office/drawing/2014/main" id="{A500D42C-12B5-A72D-B619-69A348E69096}"/>
              </a:ext>
            </a:extLst>
          </p:cNvPr>
          <p:cNvSpPr>
            <a:spLocks noGrp="1"/>
          </p:cNvSpPr>
          <p:nvPr>
            <p:ph type="title"/>
          </p:nvPr>
        </p:nvSpPr>
        <p:spPr>
          <a:xfrm>
            <a:off x="1219200" y="228600"/>
            <a:ext cx="8610600" cy="1112838"/>
          </a:xfrm>
        </p:spPr>
        <p:txBody>
          <a:bodyPr>
            <a:normAutofit/>
          </a:bodyPr>
          <a:lstStyle/>
          <a:p>
            <a:pPr algn="l"/>
            <a:r>
              <a:rPr lang="en-US" sz="3600" dirty="0">
                <a:latin typeface="Times New Roman" panose="02020603050405020304" pitchFamily="18" charset="0"/>
                <a:cs typeface="Times New Roman" panose="02020603050405020304" pitchFamily="18" charset="0"/>
              </a:rPr>
              <a:t>Budget Cut Process</a:t>
            </a:r>
          </a:p>
        </p:txBody>
      </p:sp>
      <p:cxnSp>
        <p:nvCxnSpPr>
          <p:cNvPr id="7" name="Straight Connector 6">
            <a:extLst>
              <a:ext uri="{FF2B5EF4-FFF2-40B4-BE49-F238E27FC236}">
                <a16:creationId xmlns:a16="http://schemas.microsoft.com/office/drawing/2014/main" id="{06AC999D-2979-48B3-813A-4F93788A47DF}"/>
              </a:ext>
            </a:extLst>
          </p:cNvPr>
          <p:cNvCxnSpPr/>
          <p:nvPr/>
        </p:nvCxnSpPr>
        <p:spPr bwMode="auto">
          <a:xfrm>
            <a:off x="914400" y="1143000"/>
            <a:ext cx="10515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828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3ECD8-1032-18C4-3816-FDF279AFF79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7B1CE2F-A4EC-0E46-75F4-F09C7E21511F}"/>
              </a:ext>
            </a:extLst>
          </p:cNvPr>
          <p:cNvSpPr>
            <a:spLocks noGrp="1"/>
          </p:cNvSpPr>
          <p:nvPr>
            <p:ph type="title"/>
          </p:nvPr>
        </p:nvSpPr>
        <p:spPr>
          <a:xfrm>
            <a:off x="1219200" y="228600"/>
            <a:ext cx="8610600" cy="1112838"/>
          </a:xfrm>
        </p:spPr>
        <p:txBody>
          <a:bodyPr>
            <a:normAutofit/>
          </a:bodyPr>
          <a:lstStyle/>
          <a:p>
            <a:pPr algn="l"/>
            <a:r>
              <a:rPr lang="en-US" sz="3600" dirty="0">
                <a:latin typeface="Times New Roman" panose="02020603050405020304" pitchFamily="18" charset="0"/>
                <a:cs typeface="Times New Roman" panose="02020603050405020304" pitchFamily="18" charset="0"/>
              </a:rPr>
              <a:t>Summary of Cuts </a:t>
            </a:r>
          </a:p>
        </p:txBody>
      </p:sp>
      <p:cxnSp>
        <p:nvCxnSpPr>
          <p:cNvPr id="7" name="Straight Connector 6">
            <a:extLst>
              <a:ext uri="{FF2B5EF4-FFF2-40B4-BE49-F238E27FC236}">
                <a16:creationId xmlns:a16="http://schemas.microsoft.com/office/drawing/2014/main" id="{9ADCAA8C-12A7-EE96-1D26-4688F9F6BB1B}"/>
              </a:ext>
            </a:extLst>
          </p:cNvPr>
          <p:cNvCxnSpPr/>
          <p:nvPr/>
        </p:nvCxnSpPr>
        <p:spPr bwMode="auto">
          <a:xfrm>
            <a:off x="914400" y="1143000"/>
            <a:ext cx="10515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aphicFrame>
        <p:nvGraphicFramePr>
          <p:cNvPr id="2" name="Table 1">
            <a:extLst>
              <a:ext uri="{FF2B5EF4-FFF2-40B4-BE49-F238E27FC236}">
                <a16:creationId xmlns:a16="http://schemas.microsoft.com/office/drawing/2014/main" id="{80D4F889-EBE0-7175-EBC7-D525F74C0476}"/>
              </a:ext>
            </a:extLst>
          </p:cNvPr>
          <p:cNvGraphicFramePr>
            <a:graphicFrameLocks noGrp="1"/>
          </p:cNvGraphicFramePr>
          <p:nvPr>
            <p:extLst>
              <p:ext uri="{D42A27DB-BD31-4B8C-83A1-F6EECF244321}">
                <p14:modId xmlns:p14="http://schemas.microsoft.com/office/powerpoint/2010/main" val="1496786084"/>
              </p:ext>
            </p:extLst>
          </p:nvPr>
        </p:nvGraphicFramePr>
        <p:xfrm>
          <a:off x="1752600" y="1752608"/>
          <a:ext cx="8382001" cy="3238495"/>
        </p:xfrm>
        <a:graphic>
          <a:graphicData uri="http://schemas.openxmlformats.org/drawingml/2006/table">
            <a:tbl>
              <a:tblPr/>
              <a:tblGrid>
                <a:gridCol w="4219509">
                  <a:extLst>
                    <a:ext uri="{9D8B030D-6E8A-4147-A177-3AD203B41FA5}">
                      <a16:colId xmlns:a16="http://schemas.microsoft.com/office/drawing/2014/main" val="1448896331"/>
                    </a:ext>
                  </a:extLst>
                </a:gridCol>
                <a:gridCol w="2081246">
                  <a:extLst>
                    <a:ext uri="{9D8B030D-6E8A-4147-A177-3AD203B41FA5}">
                      <a16:colId xmlns:a16="http://schemas.microsoft.com/office/drawing/2014/main" val="2226102727"/>
                    </a:ext>
                  </a:extLst>
                </a:gridCol>
                <a:gridCol w="2081246">
                  <a:extLst>
                    <a:ext uri="{9D8B030D-6E8A-4147-A177-3AD203B41FA5}">
                      <a16:colId xmlns:a16="http://schemas.microsoft.com/office/drawing/2014/main" val="1924726121"/>
                    </a:ext>
                  </a:extLst>
                </a:gridCol>
              </a:tblGrid>
              <a:tr h="647699">
                <a:tc>
                  <a:txBody>
                    <a:bodyPr/>
                    <a:lstStyle/>
                    <a:p>
                      <a:pPr algn="l" fontAlgn="b"/>
                      <a:r>
                        <a:rPr lang="en-US" sz="2400" b="1" i="0" u="none" strike="noStrike" dirty="0">
                          <a:solidFill>
                            <a:srgbClr val="000000"/>
                          </a:solidFill>
                          <a:effectLst/>
                          <a:latin typeface="Aptos Narrow" panose="020B0004020202020204" pitchFamily="34" charset="0"/>
                        </a:rPr>
                        <a:t>Expenditure Reductions</a:t>
                      </a: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02539241"/>
                  </a:ext>
                </a:extLst>
              </a:tr>
              <a:tr h="647699">
                <a:tc>
                  <a:txBody>
                    <a:bodyPr/>
                    <a:lstStyle/>
                    <a:p>
                      <a:pPr algn="l" fontAlgn="b"/>
                      <a:r>
                        <a:rPr lang="en-US" sz="2400" b="0" i="0" u="none" strike="noStrike" dirty="0">
                          <a:solidFill>
                            <a:srgbClr val="000000"/>
                          </a:solidFill>
                          <a:effectLst/>
                          <a:latin typeface="Aptos Narrow" panose="020B0004020202020204" pitchFamily="34" charset="0"/>
                        </a:rPr>
                        <a:t>Personnel</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2400" b="0" i="0" u="none" strike="noStrike" dirty="0">
                          <a:solidFill>
                            <a:srgbClr val="000000"/>
                          </a:solidFill>
                          <a:effectLst/>
                          <a:latin typeface="Aptos Narrow" panose="020B0004020202020204" pitchFamily="34" charset="0"/>
                        </a:rPr>
                        <a:t>$24.9 million </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2400" b="0" i="0" u="none" strike="noStrike" dirty="0">
                          <a:solidFill>
                            <a:srgbClr val="000000"/>
                          </a:solidFill>
                          <a:effectLst/>
                          <a:latin typeface="Aptos Narrow" panose="020B0004020202020204" pitchFamily="34" charset="0"/>
                        </a:rPr>
                        <a:t>85.2%     </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69408568"/>
                  </a:ext>
                </a:extLst>
              </a:tr>
              <a:tr h="647699">
                <a:tc>
                  <a:txBody>
                    <a:bodyPr/>
                    <a:lstStyle/>
                    <a:p>
                      <a:pPr algn="l" fontAlgn="b"/>
                      <a:r>
                        <a:rPr lang="en-US" sz="2400" b="0" i="0" u="none" strike="noStrike" dirty="0">
                          <a:solidFill>
                            <a:srgbClr val="000000"/>
                          </a:solidFill>
                          <a:effectLst/>
                          <a:latin typeface="Aptos Narrow" panose="020B0004020202020204" pitchFamily="34" charset="0"/>
                        </a:rPr>
                        <a:t>S&amp;S</a:t>
                      </a:r>
                    </a:p>
                  </a:txBody>
                  <a:tcPr marL="6350" marR="6350" marT="6350" anchor="b">
                    <a:lnL>
                      <a:noFill/>
                    </a:lnL>
                    <a:lnR>
                      <a:noFill/>
                    </a:lnR>
                    <a:lnT>
                      <a:noFill/>
                    </a:lnT>
                    <a:lnB>
                      <a:noFill/>
                    </a:lnB>
                    <a:noFill/>
                  </a:tcPr>
                </a:tc>
                <a:tc>
                  <a:txBody>
                    <a:bodyPr/>
                    <a:lstStyle/>
                    <a:p>
                      <a:pPr algn="r" fontAlgn="b"/>
                      <a:r>
                        <a:rPr lang="en-US" sz="2400" b="0" i="0" u="none" strike="noStrike" dirty="0">
                          <a:solidFill>
                            <a:srgbClr val="000000"/>
                          </a:solidFill>
                          <a:effectLst/>
                          <a:latin typeface="Aptos Narrow" panose="020B0004020202020204" pitchFamily="34" charset="0"/>
                        </a:rPr>
                        <a:t>$3.2 million </a:t>
                      </a:r>
                    </a:p>
                  </a:txBody>
                  <a:tcPr marL="6350" marR="6350" marT="6350" anchor="b">
                    <a:lnL>
                      <a:noFill/>
                    </a:lnL>
                    <a:lnR>
                      <a:noFill/>
                    </a:lnR>
                    <a:lnT>
                      <a:noFill/>
                    </a:lnT>
                    <a:lnB>
                      <a:noFill/>
                    </a:lnB>
                    <a:noFill/>
                  </a:tcPr>
                </a:tc>
                <a:tc>
                  <a:txBody>
                    <a:bodyPr/>
                    <a:lstStyle/>
                    <a:p>
                      <a:pPr algn="ctr" fontAlgn="b"/>
                      <a:r>
                        <a:rPr lang="en-US" sz="2400" b="0" i="0" u="none" strike="noStrike" dirty="0">
                          <a:solidFill>
                            <a:srgbClr val="000000"/>
                          </a:solidFill>
                          <a:effectLst/>
                          <a:latin typeface="Aptos Narrow" panose="020B0004020202020204" pitchFamily="34" charset="0"/>
                        </a:rPr>
                        <a:t>11.0%</a:t>
                      </a:r>
                    </a:p>
                  </a:txBody>
                  <a:tcPr marL="6350" marR="6350" marT="6350" anchor="b">
                    <a:lnL>
                      <a:noFill/>
                    </a:lnL>
                    <a:lnR>
                      <a:noFill/>
                    </a:lnR>
                    <a:lnT>
                      <a:noFill/>
                    </a:lnT>
                    <a:lnB>
                      <a:noFill/>
                    </a:lnB>
                    <a:noFill/>
                  </a:tcPr>
                </a:tc>
                <a:extLst>
                  <a:ext uri="{0D108BD9-81ED-4DB2-BD59-A6C34878D82A}">
                    <a16:rowId xmlns:a16="http://schemas.microsoft.com/office/drawing/2014/main" val="2415342474"/>
                  </a:ext>
                </a:extLst>
              </a:tr>
              <a:tr h="647699">
                <a:tc>
                  <a:txBody>
                    <a:bodyPr/>
                    <a:lstStyle/>
                    <a:p>
                      <a:pPr algn="l" fontAlgn="b"/>
                      <a:r>
                        <a:rPr lang="en-US" sz="2400" b="0" i="0" u="none" strike="noStrike" dirty="0">
                          <a:solidFill>
                            <a:srgbClr val="000000"/>
                          </a:solidFill>
                          <a:effectLst/>
                          <a:latin typeface="Aptos Narrow" panose="020B0004020202020204" pitchFamily="34" charset="0"/>
                        </a:rPr>
                        <a:t>Funding Source Shift</a:t>
                      </a:r>
                    </a:p>
                  </a:txBody>
                  <a:tcPr marL="6350" marR="6350" marT="6350" anchor="b">
                    <a:lnL>
                      <a:noFill/>
                    </a:lnL>
                    <a:lnR>
                      <a:noFill/>
                    </a:lnR>
                    <a:lnT>
                      <a:noFill/>
                    </a:lnT>
                    <a:lnB>
                      <a:noFill/>
                    </a:lnB>
                    <a:noFill/>
                  </a:tcPr>
                </a:tc>
                <a:tc>
                  <a:txBody>
                    <a:bodyPr/>
                    <a:lstStyle/>
                    <a:p>
                      <a:pPr algn="r" fontAlgn="b"/>
                      <a:r>
                        <a:rPr lang="en-US" sz="2400" b="0" i="0" u="none" strike="noStrike" dirty="0">
                          <a:solidFill>
                            <a:srgbClr val="000000"/>
                          </a:solidFill>
                          <a:effectLst/>
                          <a:latin typeface="Aptos Narrow" panose="020B0004020202020204" pitchFamily="34" charset="0"/>
                        </a:rPr>
                        <a:t>$1.1 million </a:t>
                      </a:r>
                    </a:p>
                  </a:txBody>
                  <a:tcPr marL="6350" marR="6350" marT="6350" anchor="b">
                    <a:lnL>
                      <a:noFill/>
                    </a:lnL>
                    <a:lnR>
                      <a:noFill/>
                    </a:lnR>
                    <a:lnT>
                      <a:noFill/>
                    </a:lnT>
                    <a:lnB>
                      <a:noFill/>
                    </a:lnB>
                    <a:noFill/>
                  </a:tcPr>
                </a:tc>
                <a:tc>
                  <a:txBody>
                    <a:bodyPr/>
                    <a:lstStyle/>
                    <a:p>
                      <a:pPr algn="ctr" fontAlgn="b"/>
                      <a:r>
                        <a:rPr lang="en-US" sz="2400" b="0" i="0" u="none" strike="noStrike" dirty="0">
                          <a:solidFill>
                            <a:srgbClr val="000000"/>
                          </a:solidFill>
                          <a:effectLst/>
                          <a:latin typeface="Aptos Narrow" panose="020B0004020202020204" pitchFamily="34" charset="0"/>
                        </a:rPr>
                        <a:t>3.8%</a:t>
                      </a:r>
                    </a:p>
                  </a:txBody>
                  <a:tcPr marL="6350" marR="6350" marT="6350" anchor="b">
                    <a:lnL>
                      <a:noFill/>
                    </a:lnL>
                    <a:lnR>
                      <a:noFill/>
                    </a:lnR>
                    <a:lnT>
                      <a:noFill/>
                    </a:lnT>
                    <a:lnB>
                      <a:noFill/>
                    </a:lnB>
                    <a:noFill/>
                  </a:tcPr>
                </a:tc>
                <a:extLst>
                  <a:ext uri="{0D108BD9-81ED-4DB2-BD59-A6C34878D82A}">
                    <a16:rowId xmlns:a16="http://schemas.microsoft.com/office/drawing/2014/main" val="105128856"/>
                  </a:ext>
                </a:extLst>
              </a:tr>
              <a:tr h="647699">
                <a:tc>
                  <a:txBody>
                    <a:bodyPr/>
                    <a:lstStyle/>
                    <a:p>
                      <a:pPr algn="l" fontAlgn="b"/>
                      <a:r>
                        <a:rPr lang="en-US" sz="2400" b="1" i="0" u="none" strike="noStrike" dirty="0">
                          <a:solidFill>
                            <a:srgbClr val="000000"/>
                          </a:solidFill>
                          <a:effectLst/>
                          <a:latin typeface="Aptos Narrow" panose="020B0004020202020204" pitchFamily="34" charset="0"/>
                        </a:rPr>
                        <a:t>Total</a:t>
                      </a:r>
                    </a:p>
                  </a:txBody>
                  <a:tcPr marL="6350" marR="6350" marT="6350" anchor="b">
                    <a:lnL>
                      <a:noFill/>
                    </a:lnL>
                    <a:lnR>
                      <a:noFill/>
                    </a:lnR>
                    <a:lnT>
                      <a:noFill/>
                    </a:lnT>
                    <a:lnB>
                      <a:noFill/>
                    </a:lnB>
                    <a:noFill/>
                  </a:tcPr>
                </a:tc>
                <a:tc>
                  <a:txBody>
                    <a:bodyPr/>
                    <a:lstStyle/>
                    <a:p>
                      <a:pPr algn="r" fontAlgn="b"/>
                      <a:r>
                        <a:rPr lang="en-US" sz="2400" b="1" i="0" u="none" strike="noStrike" dirty="0">
                          <a:solidFill>
                            <a:srgbClr val="000000"/>
                          </a:solidFill>
                          <a:effectLst/>
                          <a:latin typeface="Aptos Narrow" panose="020B0004020202020204" pitchFamily="34" charset="0"/>
                        </a:rPr>
                        <a:t>$29.2 million </a:t>
                      </a:r>
                    </a:p>
                  </a:txBody>
                  <a:tcPr marL="6350" marR="6350" marT="6350" anchor="b">
                    <a:lnL>
                      <a:noFill/>
                    </a:lnL>
                    <a:lnR>
                      <a:noFill/>
                    </a:lnR>
                    <a:lnT>
                      <a:noFill/>
                    </a:lnT>
                    <a:lnB>
                      <a:noFill/>
                    </a:lnB>
                    <a:noFill/>
                  </a:tcPr>
                </a:tc>
                <a:tc>
                  <a:txBody>
                    <a:bodyPr/>
                    <a:lstStyle/>
                    <a:p>
                      <a:pPr algn="r" fontAlgn="b"/>
                      <a:endParaRPr lang="en-US" sz="2400" b="1" i="0" u="none" strike="noStrike" dirty="0">
                        <a:solidFill>
                          <a:srgbClr val="000000"/>
                        </a:solidFill>
                        <a:effectLst/>
                        <a:latin typeface="Aptos Narrow" panose="020B0004020202020204" pitchFamily="34" charset="0"/>
                      </a:endParaRPr>
                    </a:p>
                  </a:txBody>
                  <a:tcPr marL="6350" marR="6350" marT="6350" anchor="b">
                    <a:lnL>
                      <a:noFill/>
                    </a:lnL>
                    <a:lnR>
                      <a:noFill/>
                    </a:lnR>
                    <a:lnT>
                      <a:noFill/>
                    </a:lnT>
                    <a:lnB>
                      <a:noFill/>
                    </a:lnB>
                    <a:noFill/>
                  </a:tcPr>
                </a:tc>
                <a:extLst>
                  <a:ext uri="{0D108BD9-81ED-4DB2-BD59-A6C34878D82A}">
                    <a16:rowId xmlns:a16="http://schemas.microsoft.com/office/drawing/2014/main" val="2421258591"/>
                  </a:ext>
                </a:extLst>
              </a:tr>
            </a:tbl>
          </a:graphicData>
        </a:graphic>
      </p:graphicFrame>
    </p:spTree>
    <p:extLst>
      <p:ext uri="{BB962C8B-B14F-4D97-AF65-F5344CB8AC3E}">
        <p14:creationId xmlns:p14="http://schemas.microsoft.com/office/powerpoint/2010/main" val="117247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F36BB-312A-0ACF-C82A-821B6FE6DA5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4D9C527-4E14-64AC-A868-AF898E7E4603}"/>
              </a:ext>
            </a:extLst>
          </p:cNvPr>
          <p:cNvSpPr>
            <a:spLocks noGrp="1"/>
          </p:cNvSpPr>
          <p:nvPr>
            <p:ph type="title"/>
          </p:nvPr>
        </p:nvSpPr>
        <p:spPr>
          <a:xfrm>
            <a:off x="1219200" y="228600"/>
            <a:ext cx="8610600" cy="1112838"/>
          </a:xfrm>
        </p:spPr>
        <p:txBody>
          <a:bodyPr>
            <a:normAutofit/>
          </a:bodyPr>
          <a:lstStyle/>
          <a:p>
            <a:pPr algn="l"/>
            <a:r>
              <a:rPr lang="en-US" sz="3600" dirty="0">
                <a:latin typeface="Times New Roman" panose="02020603050405020304" pitchFamily="18" charset="0"/>
                <a:cs typeface="Times New Roman" panose="02020603050405020304" pitchFamily="18" charset="0"/>
              </a:rPr>
              <a:t>Personnel Impact </a:t>
            </a:r>
          </a:p>
        </p:txBody>
      </p:sp>
      <p:cxnSp>
        <p:nvCxnSpPr>
          <p:cNvPr id="7" name="Straight Connector 6">
            <a:extLst>
              <a:ext uri="{FF2B5EF4-FFF2-40B4-BE49-F238E27FC236}">
                <a16:creationId xmlns:a16="http://schemas.microsoft.com/office/drawing/2014/main" id="{9E4D8E0F-5C01-D715-F3A0-64FDC9F87CC8}"/>
              </a:ext>
            </a:extLst>
          </p:cNvPr>
          <p:cNvCxnSpPr/>
          <p:nvPr/>
        </p:nvCxnSpPr>
        <p:spPr bwMode="auto">
          <a:xfrm>
            <a:off x="914400" y="1143000"/>
            <a:ext cx="10515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aphicFrame>
        <p:nvGraphicFramePr>
          <p:cNvPr id="2" name="Table 1">
            <a:extLst>
              <a:ext uri="{FF2B5EF4-FFF2-40B4-BE49-F238E27FC236}">
                <a16:creationId xmlns:a16="http://schemas.microsoft.com/office/drawing/2014/main" id="{6780C939-824D-6982-AEAA-9E4896F9CC8F}"/>
              </a:ext>
            </a:extLst>
          </p:cNvPr>
          <p:cNvGraphicFramePr>
            <a:graphicFrameLocks noGrp="1"/>
          </p:cNvGraphicFramePr>
          <p:nvPr>
            <p:extLst>
              <p:ext uri="{D42A27DB-BD31-4B8C-83A1-F6EECF244321}">
                <p14:modId xmlns:p14="http://schemas.microsoft.com/office/powerpoint/2010/main" val="3415604711"/>
              </p:ext>
            </p:extLst>
          </p:nvPr>
        </p:nvGraphicFramePr>
        <p:xfrm>
          <a:off x="1181100" y="1935684"/>
          <a:ext cx="9829800" cy="2712516"/>
        </p:xfrm>
        <a:graphic>
          <a:graphicData uri="http://schemas.openxmlformats.org/drawingml/2006/table">
            <a:tbl>
              <a:tblPr/>
              <a:tblGrid>
                <a:gridCol w="3200400">
                  <a:extLst>
                    <a:ext uri="{9D8B030D-6E8A-4147-A177-3AD203B41FA5}">
                      <a16:colId xmlns:a16="http://schemas.microsoft.com/office/drawing/2014/main" val="1448896331"/>
                    </a:ext>
                  </a:extLst>
                </a:gridCol>
                <a:gridCol w="2209800">
                  <a:extLst>
                    <a:ext uri="{9D8B030D-6E8A-4147-A177-3AD203B41FA5}">
                      <a16:colId xmlns:a16="http://schemas.microsoft.com/office/drawing/2014/main" val="2226102727"/>
                    </a:ext>
                  </a:extLst>
                </a:gridCol>
                <a:gridCol w="2209800">
                  <a:extLst>
                    <a:ext uri="{9D8B030D-6E8A-4147-A177-3AD203B41FA5}">
                      <a16:colId xmlns:a16="http://schemas.microsoft.com/office/drawing/2014/main" val="1924726121"/>
                    </a:ext>
                  </a:extLst>
                </a:gridCol>
                <a:gridCol w="2209800">
                  <a:extLst>
                    <a:ext uri="{9D8B030D-6E8A-4147-A177-3AD203B41FA5}">
                      <a16:colId xmlns:a16="http://schemas.microsoft.com/office/drawing/2014/main" val="132870231"/>
                    </a:ext>
                  </a:extLst>
                </a:gridCol>
              </a:tblGrid>
              <a:tr h="457200">
                <a:tc>
                  <a:txBody>
                    <a:bodyPr/>
                    <a:lstStyle/>
                    <a:p>
                      <a:pPr algn="l" fontAlgn="b"/>
                      <a:r>
                        <a:rPr lang="en-US" sz="1800" b="1" i="0" u="none" strike="noStrike" dirty="0">
                          <a:solidFill>
                            <a:srgbClr val="000000"/>
                          </a:solidFill>
                          <a:effectLst/>
                          <a:latin typeface="Aptos Narrow" panose="020B0004020202020204" pitchFamily="34" charset="0"/>
                        </a:rPr>
                        <a:t>Personnel Reductions (Headcount)</a:t>
                      </a: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00"/>
                          </a:solidFill>
                          <a:effectLst/>
                          <a:latin typeface="Aptos Narrow" panose="020B0004020202020204" pitchFamily="34" charset="0"/>
                        </a:rPr>
                        <a:t>Filled Positions</a:t>
                      </a: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00"/>
                          </a:solidFill>
                          <a:effectLst/>
                          <a:latin typeface="Aptos Narrow" panose="020B0004020202020204" pitchFamily="34" charset="0"/>
                        </a:rPr>
                        <a:t>Vacant Positions</a:t>
                      </a: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00"/>
                          </a:solidFill>
                          <a:effectLst/>
                          <a:latin typeface="Aptos Narrow" panose="020B0004020202020204" pitchFamily="34" charset="0"/>
                        </a:rPr>
                        <a:t>Total</a:t>
                      </a: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02539241"/>
                  </a:ext>
                </a:extLst>
              </a:tr>
              <a:tr h="414882">
                <a:tc>
                  <a:txBody>
                    <a:bodyPr/>
                    <a:lstStyle/>
                    <a:p>
                      <a:pPr algn="l" fontAlgn="b"/>
                      <a:r>
                        <a:rPr lang="en-US" sz="1800" b="0" i="0" u="none" strike="noStrike" dirty="0">
                          <a:solidFill>
                            <a:srgbClr val="000000"/>
                          </a:solidFill>
                          <a:effectLst/>
                          <a:latin typeface="Aptos Narrow" panose="020B0004020202020204" pitchFamily="34" charset="0"/>
                        </a:rPr>
                        <a:t>Officers of Administration</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42</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21</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63</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69408568"/>
                  </a:ext>
                </a:extLst>
              </a:tr>
              <a:tr h="367846">
                <a:tc>
                  <a:txBody>
                    <a:bodyPr/>
                    <a:lstStyle/>
                    <a:p>
                      <a:pPr algn="l" fontAlgn="b"/>
                      <a:r>
                        <a:rPr lang="en-US" sz="1800" b="0" i="0" u="none" strike="noStrike" dirty="0">
                          <a:solidFill>
                            <a:srgbClr val="000000"/>
                          </a:solidFill>
                          <a:effectLst/>
                          <a:latin typeface="Aptos Narrow" panose="020B0004020202020204" pitchFamily="34" charset="0"/>
                        </a:rPr>
                        <a:t>Classified Staff</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49</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21</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70</a:t>
                      </a:r>
                    </a:p>
                  </a:txBody>
                  <a:tcPr marL="6350" marR="6350" marT="6350" anchor="b">
                    <a:lnL>
                      <a:noFill/>
                    </a:lnL>
                    <a:lnR>
                      <a:noFill/>
                    </a:lnR>
                    <a:lnT>
                      <a:noFill/>
                    </a:lnT>
                    <a:lnB>
                      <a:noFill/>
                    </a:lnB>
                    <a:noFill/>
                  </a:tcPr>
                </a:tc>
                <a:extLst>
                  <a:ext uri="{0D108BD9-81ED-4DB2-BD59-A6C34878D82A}">
                    <a16:rowId xmlns:a16="http://schemas.microsoft.com/office/drawing/2014/main" val="2415342474"/>
                  </a:ext>
                </a:extLst>
              </a:tr>
              <a:tr h="349908">
                <a:tc>
                  <a:txBody>
                    <a:bodyPr/>
                    <a:lstStyle/>
                    <a:p>
                      <a:pPr algn="l" fontAlgn="b"/>
                      <a:r>
                        <a:rPr lang="en-US" sz="1800" b="0" i="0" u="none" strike="noStrike" dirty="0">
                          <a:solidFill>
                            <a:srgbClr val="000000"/>
                          </a:solidFill>
                          <a:effectLst/>
                          <a:latin typeface="Aptos Narrow" panose="020B0004020202020204" pitchFamily="34" charset="0"/>
                        </a:rPr>
                        <a:t>Other Staff</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6</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3</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9</a:t>
                      </a:r>
                    </a:p>
                  </a:txBody>
                  <a:tcPr marL="6350" marR="6350" marT="6350" anchor="b">
                    <a:lnL>
                      <a:noFill/>
                    </a:lnL>
                    <a:lnR>
                      <a:noFill/>
                    </a:lnR>
                    <a:lnT>
                      <a:noFill/>
                    </a:lnT>
                    <a:lnB>
                      <a:noFill/>
                    </a:lnB>
                    <a:noFill/>
                  </a:tcPr>
                </a:tc>
                <a:extLst>
                  <a:ext uri="{0D108BD9-81ED-4DB2-BD59-A6C34878D82A}">
                    <a16:rowId xmlns:a16="http://schemas.microsoft.com/office/drawing/2014/main" val="105128856"/>
                  </a:ext>
                </a:extLst>
              </a:tr>
              <a:tr h="304800">
                <a:tc>
                  <a:txBody>
                    <a:bodyPr/>
                    <a:lstStyle/>
                    <a:p>
                      <a:pPr algn="l" fontAlgn="b"/>
                      <a:r>
                        <a:rPr lang="en-US" sz="1800" b="0" i="0" u="none" strike="noStrike" dirty="0">
                          <a:solidFill>
                            <a:srgbClr val="000000"/>
                          </a:solidFill>
                          <a:effectLst/>
                          <a:latin typeface="Aptos Narrow" panose="020B0004020202020204" pitchFamily="34" charset="0"/>
                        </a:rPr>
                        <a:t>Tenure Track Faculty </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0</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14</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14</a:t>
                      </a:r>
                    </a:p>
                  </a:txBody>
                  <a:tcPr marL="6350" marR="6350" marT="6350" anchor="b">
                    <a:lnL>
                      <a:noFill/>
                    </a:lnL>
                    <a:lnR>
                      <a:noFill/>
                    </a:lnR>
                    <a:lnT>
                      <a:noFill/>
                    </a:lnT>
                    <a:lnB>
                      <a:noFill/>
                    </a:lnB>
                    <a:noFill/>
                  </a:tcPr>
                </a:tc>
                <a:extLst>
                  <a:ext uri="{0D108BD9-81ED-4DB2-BD59-A6C34878D82A}">
                    <a16:rowId xmlns:a16="http://schemas.microsoft.com/office/drawing/2014/main" val="3253893300"/>
                  </a:ext>
                </a:extLst>
              </a:tr>
              <a:tr h="207010">
                <a:tc>
                  <a:txBody>
                    <a:bodyPr/>
                    <a:lstStyle/>
                    <a:p>
                      <a:pPr algn="l" fontAlgn="b"/>
                      <a:r>
                        <a:rPr lang="en-US" sz="1800" b="0" i="0" u="none" strike="noStrike" dirty="0">
                          <a:solidFill>
                            <a:srgbClr val="000000"/>
                          </a:solidFill>
                          <a:effectLst/>
                          <a:latin typeface="Aptos Narrow" panose="020B0004020202020204" pitchFamily="34" charset="0"/>
                        </a:rPr>
                        <a:t>Career Faculty </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20</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0</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20</a:t>
                      </a:r>
                    </a:p>
                  </a:txBody>
                  <a:tcPr marL="6350" marR="6350" marT="6350" anchor="b">
                    <a:lnL>
                      <a:noFill/>
                    </a:lnL>
                    <a:lnR>
                      <a:noFill/>
                    </a:lnR>
                    <a:lnT>
                      <a:noFill/>
                    </a:lnT>
                    <a:lnB>
                      <a:noFill/>
                    </a:lnB>
                    <a:noFill/>
                  </a:tcPr>
                </a:tc>
                <a:extLst>
                  <a:ext uri="{0D108BD9-81ED-4DB2-BD59-A6C34878D82A}">
                    <a16:rowId xmlns:a16="http://schemas.microsoft.com/office/drawing/2014/main" val="2321372757"/>
                  </a:ext>
                </a:extLst>
              </a:tr>
              <a:tr h="196852">
                <a:tc>
                  <a:txBody>
                    <a:bodyPr/>
                    <a:lstStyle/>
                    <a:p>
                      <a:r>
                        <a:rPr lang="en-US" sz="1800" b="1" i="1" dirty="0">
                          <a:latin typeface="Aptos" panose="020B0004020202020204" pitchFamily="34" charset="0"/>
                        </a:rPr>
                        <a:t>Total </a:t>
                      </a:r>
                    </a:p>
                  </a:txBody>
                  <a:tcPr marL="6350" marR="6350" marT="6350" anchor="b">
                    <a:lnL>
                      <a:noFill/>
                    </a:lnL>
                    <a:lnR>
                      <a:noFill/>
                    </a:lnR>
                    <a:lnT>
                      <a:noFill/>
                    </a:lnT>
                    <a:lnB>
                      <a:noFill/>
                    </a:lnB>
                    <a:noFill/>
                  </a:tcPr>
                </a:tc>
                <a:tc>
                  <a:txBody>
                    <a:bodyPr/>
                    <a:lstStyle/>
                    <a:p>
                      <a:pPr algn="ctr" fontAlgn="b"/>
                      <a:r>
                        <a:rPr lang="en-US" sz="1800" b="1" i="1" u="none" strike="noStrike" dirty="0">
                          <a:solidFill>
                            <a:srgbClr val="000000"/>
                          </a:solidFill>
                          <a:effectLst/>
                          <a:latin typeface="Aptos" panose="020B0004020202020204" pitchFamily="34" charset="0"/>
                        </a:rPr>
                        <a:t>117</a:t>
                      </a:r>
                    </a:p>
                  </a:txBody>
                  <a:tcPr marL="6350" marR="6350" marT="6350" anchor="b">
                    <a:lnL>
                      <a:noFill/>
                    </a:lnL>
                    <a:lnR>
                      <a:noFill/>
                    </a:lnR>
                    <a:lnT>
                      <a:noFill/>
                    </a:lnT>
                    <a:lnB>
                      <a:noFill/>
                    </a:lnB>
                    <a:noFill/>
                  </a:tcPr>
                </a:tc>
                <a:tc>
                  <a:txBody>
                    <a:bodyPr/>
                    <a:lstStyle/>
                    <a:p>
                      <a:pPr algn="ctr" fontAlgn="b"/>
                      <a:r>
                        <a:rPr lang="en-US" sz="1800" b="1" i="1" u="none" strike="noStrike" dirty="0">
                          <a:solidFill>
                            <a:srgbClr val="000000"/>
                          </a:solidFill>
                          <a:effectLst/>
                          <a:latin typeface="Aptos" panose="020B0004020202020204" pitchFamily="34" charset="0"/>
                        </a:rPr>
                        <a:t>59</a:t>
                      </a:r>
                    </a:p>
                  </a:txBody>
                  <a:tcPr marL="6350" marR="6350" marT="6350" anchor="b">
                    <a:lnL>
                      <a:noFill/>
                    </a:lnL>
                    <a:lnR>
                      <a:noFill/>
                    </a:lnR>
                    <a:lnT>
                      <a:noFill/>
                    </a:lnT>
                    <a:lnB>
                      <a:noFill/>
                    </a:lnB>
                    <a:noFill/>
                  </a:tcPr>
                </a:tc>
                <a:tc>
                  <a:txBody>
                    <a:bodyPr/>
                    <a:lstStyle/>
                    <a:p>
                      <a:pPr algn="ctr" fontAlgn="b"/>
                      <a:r>
                        <a:rPr lang="en-US" sz="1800" b="1" i="1" u="none" strike="noStrike" dirty="0">
                          <a:solidFill>
                            <a:srgbClr val="000000"/>
                          </a:solidFill>
                          <a:effectLst/>
                          <a:latin typeface="Aptos" panose="020B0004020202020204" pitchFamily="34" charset="0"/>
                        </a:rPr>
                        <a:t>176</a:t>
                      </a:r>
                    </a:p>
                  </a:txBody>
                  <a:tcPr marL="6350" marR="6350" marT="6350" anchor="b">
                    <a:lnL>
                      <a:noFill/>
                    </a:lnL>
                    <a:lnR>
                      <a:noFill/>
                    </a:lnR>
                    <a:lnT>
                      <a:noFill/>
                    </a:lnT>
                    <a:lnB>
                      <a:noFill/>
                    </a:lnB>
                    <a:noFill/>
                  </a:tcPr>
                </a:tc>
                <a:extLst>
                  <a:ext uri="{0D108BD9-81ED-4DB2-BD59-A6C34878D82A}">
                    <a16:rowId xmlns:a16="http://schemas.microsoft.com/office/drawing/2014/main" val="2421258591"/>
                  </a:ext>
                </a:extLst>
              </a:tr>
            </a:tbl>
          </a:graphicData>
        </a:graphic>
      </p:graphicFrame>
      <p:sp>
        <p:nvSpPr>
          <p:cNvPr id="4" name="TextBox 3">
            <a:extLst>
              <a:ext uri="{FF2B5EF4-FFF2-40B4-BE49-F238E27FC236}">
                <a16:creationId xmlns:a16="http://schemas.microsoft.com/office/drawing/2014/main" id="{AE012A17-7BC9-D37D-1ABE-3641464CCF25}"/>
              </a:ext>
            </a:extLst>
          </p:cNvPr>
          <p:cNvSpPr txBox="1"/>
          <p:nvPr/>
        </p:nvSpPr>
        <p:spPr>
          <a:xfrm>
            <a:off x="228601" y="5297269"/>
            <a:ext cx="9829799" cy="646331"/>
          </a:xfrm>
          <a:prstGeom prst="rect">
            <a:avLst/>
          </a:prstGeom>
          <a:noFill/>
        </p:spPr>
        <p:txBody>
          <a:bodyPr wrap="square">
            <a:spAutoFit/>
          </a:bodyPr>
          <a:lstStyle/>
          <a:p>
            <a:pPr lvl="2" algn="l">
              <a:spcBef>
                <a:spcPts val="600"/>
              </a:spcBef>
              <a:spcAft>
                <a:spcPts val="600"/>
              </a:spcAft>
            </a:pPr>
            <a:r>
              <a:rPr lang="en-US" sz="1800" dirty="0">
                <a:solidFill>
                  <a:srgbClr val="003300"/>
                </a:solidFill>
                <a:latin typeface="Times New Roman" panose="02020603050405020304" pitchFamily="18" charset="0"/>
                <a:cs typeface="Times New Roman" panose="02020603050405020304" pitchFamily="18" charset="0"/>
              </a:rPr>
              <a:t>Note:  Figures for Pro </a:t>
            </a:r>
            <a:r>
              <a:rPr lang="en-US" sz="1800" dirty="0" err="1">
                <a:solidFill>
                  <a:srgbClr val="003300"/>
                </a:solidFill>
                <a:latin typeface="Times New Roman" panose="02020603050405020304" pitchFamily="18" charset="0"/>
                <a:cs typeface="Times New Roman" panose="02020603050405020304" pitchFamily="18" charset="0"/>
              </a:rPr>
              <a:t>Tem</a:t>
            </a:r>
            <a:r>
              <a:rPr lang="en-US" sz="1800" dirty="0">
                <a:solidFill>
                  <a:srgbClr val="003300"/>
                </a:solidFill>
                <a:latin typeface="Times New Roman" panose="02020603050405020304" pitchFamily="18" charset="0"/>
                <a:cs typeface="Times New Roman" panose="02020603050405020304" pitchFamily="18" charset="0"/>
              </a:rPr>
              <a:t> Faculty, Graduate Employee and undergraduate student positions are not shown on this chart as they are budgeted in dollar figures rather than by position.  </a:t>
            </a:r>
          </a:p>
        </p:txBody>
      </p:sp>
    </p:spTree>
    <p:extLst>
      <p:ext uri="{BB962C8B-B14F-4D97-AF65-F5344CB8AC3E}">
        <p14:creationId xmlns:p14="http://schemas.microsoft.com/office/powerpoint/2010/main" val="25226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3DA07-878A-AD09-64E8-43A5D137F62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223367F-CC74-2CB9-DC94-D59CC6938276}"/>
              </a:ext>
            </a:extLst>
          </p:cNvPr>
          <p:cNvSpPr>
            <a:spLocks noGrp="1"/>
          </p:cNvSpPr>
          <p:nvPr>
            <p:ph type="title"/>
          </p:nvPr>
        </p:nvSpPr>
        <p:spPr>
          <a:xfrm>
            <a:off x="1219200" y="228600"/>
            <a:ext cx="8610600" cy="1112838"/>
          </a:xfrm>
        </p:spPr>
        <p:txBody>
          <a:bodyPr>
            <a:normAutofit/>
          </a:bodyPr>
          <a:lstStyle/>
          <a:p>
            <a:pPr algn="l"/>
            <a:r>
              <a:rPr lang="en-US" sz="3600" dirty="0">
                <a:latin typeface="Times New Roman" panose="02020603050405020304" pitchFamily="18" charset="0"/>
                <a:cs typeface="Times New Roman" panose="02020603050405020304" pitchFamily="18" charset="0"/>
              </a:rPr>
              <a:t>Personnel Impact – Filled Positions </a:t>
            </a:r>
          </a:p>
        </p:txBody>
      </p:sp>
      <p:cxnSp>
        <p:nvCxnSpPr>
          <p:cNvPr id="7" name="Straight Connector 6">
            <a:extLst>
              <a:ext uri="{FF2B5EF4-FFF2-40B4-BE49-F238E27FC236}">
                <a16:creationId xmlns:a16="http://schemas.microsoft.com/office/drawing/2014/main" id="{8B9E9D5C-276D-4E99-BB89-7FE01DA1DCF7}"/>
              </a:ext>
            </a:extLst>
          </p:cNvPr>
          <p:cNvCxnSpPr/>
          <p:nvPr/>
        </p:nvCxnSpPr>
        <p:spPr bwMode="auto">
          <a:xfrm>
            <a:off x="914400" y="1143000"/>
            <a:ext cx="10515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aphicFrame>
        <p:nvGraphicFramePr>
          <p:cNvPr id="2" name="Table 1">
            <a:extLst>
              <a:ext uri="{FF2B5EF4-FFF2-40B4-BE49-F238E27FC236}">
                <a16:creationId xmlns:a16="http://schemas.microsoft.com/office/drawing/2014/main" id="{D417E1DD-8449-1D75-0BF0-75E6B57309F4}"/>
              </a:ext>
            </a:extLst>
          </p:cNvPr>
          <p:cNvGraphicFramePr>
            <a:graphicFrameLocks noGrp="1"/>
          </p:cNvGraphicFramePr>
          <p:nvPr>
            <p:extLst>
              <p:ext uri="{D42A27DB-BD31-4B8C-83A1-F6EECF244321}">
                <p14:modId xmlns:p14="http://schemas.microsoft.com/office/powerpoint/2010/main" val="2938560007"/>
              </p:ext>
            </p:extLst>
          </p:nvPr>
        </p:nvGraphicFramePr>
        <p:xfrm>
          <a:off x="1181100" y="1935684"/>
          <a:ext cx="9829800" cy="2712516"/>
        </p:xfrm>
        <a:graphic>
          <a:graphicData uri="http://schemas.openxmlformats.org/drawingml/2006/table">
            <a:tbl>
              <a:tblPr/>
              <a:tblGrid>
                <a:gridCol w="3200400">
                  <a:extLst>
                    <a:ext uri="{9D8B030D-6E8A-4147-A177-3AD203B41FA5}">
                      <a16:colId xmlns:a16="http://schemas.microsoft.com/office/drawing/2014/main" val="1448896331"/>
                    </a:ext>
                  </a:extLst>
                </a:gridCol>
                <a:gridCol w="2209800">
                  <a:extLst>
                    <a:ext uri="{9D8B030D-6E8A-4147-A177-3AD203B41FA5}">
                      <a16:colId xmlns:a16="http://schemas.microsoft.com/office/drawing/2014/main" val="2226102727"/>
                    </a:ext>
                  </a:extLst>
                </a:gridCol>
                <a:gridCol w="2209800">
                  <a:extLst>
                    <a:ext uri="{9D8B030D-6E8A-4147-A177-3AD203B41FA5}">
                      <a16:colId xmlns:a16="http://schemas.microsoft.com/office/drawing/2014/main" val="1924726121"/>
                    </a:ext>
                  </a:extLst>
                </a:gridCol>
                <a:gridCol w="2209800">
                  <a:extLst>
                    <a:ext uri="{9D8B030D-6E8A-4147-A177-3AD203B41FA5}">
                      <a16:colId xmlns:a16="http://schemas.microsoft.com/office/drawing/2014/main" val="132870231"/>
                    </a:ext>
                  </a:extLst>
                </a:gridCol>
              </a:tblGrid>
              <a:tr h="457200">
                <a:tc>
                  <a:txBody>
                    <a:bodyPr/>
                    <a:lstStyle/>
                    <a:p>
                      <a:pPr algn="l" fontAlgn="b"/>
                      <a:r>
                        <a:rPr lang="en-US" sz="1800" b="1" i="0" u="none" strike="noStrike" dirty="0">
                          <a:solidFill>
                            <a:srgbClr val="000000"/>
                          </a:solidFill>
                          <a:effectLst/>
                          <a:latin typeface="Aptos Narrow" panose="020B0004020202020204" pitchFamily="34" charset="0"/>
                        </a:rPr>
                        <a:t>Personnel Reductions (Headcount)</a:t>
                      </a: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00"/>
                          </a:solidFill>
                          <a:effectLst/>
                          <a:latin typeface="Aptos Narrow" panose="020B0004020202020204" pitchFamily="34" charset="0"/>
                        </a:rPr>
                        <a:t>Spring / Summer 2025 Actions</a:t>
                      </a: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00"/>
                          </a:solidFill>
                          <a:effectLst/>
                          <a:latin typeface="Aptos Narrow" panose="020B0004020202020204" pitchFamily="34" charset="0"/>
                        </a:rPr>
                        <a:t>Fall 2025 Actions</a:t>
                      </a: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00"/>
                          </a:solidFill>
                          <a:effectLst/>
                          <a:latin typeface="Aptos Narrow" panose="020B0004020202020204" pitchFamily="34" charset="0"/>
                        </a:rPr>
                        <a:t>Total Actions</a:t>
                      </a:r>
                    </a:p>
                  </a:txBody>
                  <a:tcPr marL="6350" marR="6350" marT="635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02539241"/>
                  </a:ext>
                </a:extLst>
              </a:tr>
              <a:tr h="414882">
                <a:tc>
                  <a:txBody>
                    <a:bodyPr/>
                    <a:lstStyle/>
                    <a:p>
                      <a:pPr algn="l" fontAlgn="b"/>
                      <a:r>
                        <a:rPr lang="en-US" sz="1800" b="0" i="0" u="none" strike="noStrike" dirty="0">
                          <a:solidFill>
                            <a:srgbClr val="000000"/>
                          </a:solidFill>
                          <a:effectLst/>
                          <a:latin typeface="Aptos Narrow" panose="020B0004020202020204" pitchFamily="34" charset="0"/>
                        </a:rPr>
                        <a:t>Officers of Administration</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14</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28</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42</a:t>
                      </a:r>
                    </a:p>
                  </a:txBody>
                  <a:tcPr marL="6350" marR="6350" marT="635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69408568"/>
                  </a:ext>
                </a:extLst>
              </a:tr>
              <a:tr h="367846">
                <a:tc>
                  <a:txBody>
                    <a:bodyPr/>
                    <a:lstStyle/>
                    <a:p>
                      <a:pPr algn="l" fontAlgn="b"/>
                      <a:r>
                        <a:rPr lang="en-US" sz="1800" b="0" i="0" u="none" strike="noStrike" dirty="0">
                          <a:solidFill>
                            <a:srgbClr val="000000"/>
                          </a:solidFill>
                          <a:effectLst/>
                          <a:latin typeface="Aptos Narrow" panose="020B0004020202020204" pitchFamily="34" charset="0"/>
                        </a:rPr>
                        <a:t>Classified Staff</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28</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21</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49</a:t>
                      </a:r>
                    </a:p>
                  </a:txBody>
                  <a:tcPr marL="6350" marR="6350" marT="6350" anchor="b">
                    <a:lnL>
                      <a:noFill/>
                    </a:lnL>
                    <a:lnR>
                      <a:noFill/>
                    </a:lnR>
                    <a:lnT>
                      <a:noFill/>
                    </a:lnT>
                    <a:lnB>
                      <a:noFill/>
                    </a:lnB>
                    <a:noFill/>
                  </a:tcPr>
                </a:tc>
                <a:extLst>
                  <a:ext uri="{0D108BD9-81ED-4DB2-BD59-A6C34878D82A}">
                    <a16:rowId xmlns:a16="http://schemas.microsoft.com/office/drawing/2014/main" val="2415342474"/>
                  </a:ext>
                </a:extLst>
              </a:tr>
              <a:tr h="349908">
                <a:tc>
                  <a:txBody>
                    <a:bodyPr/>
                    <a:lstStyle/>
                    <a:p>
                      <a:pPr algn="l" fontAlgn="b"/>
                      <a:r>
                        <a:rPr lang="en-US" sz="1800" b="0" i="0" u="none" strike="noStrike" dirty="0">
                          <a:solidFill>
                            <a:srgbClr val="000000"/>
                          </a:solidFill>
                          <a:effectLst/>
                          <a:latin typeface="Aptos Narrow" panose="020B0004020202020204" pitchFamily="34" charset="0"/>
                        </a:rPr>
                        <a:t>Other Staff</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0</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6</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6</a:t>
                      </a:r>
                    </a:p>
                  </a:txBody>
                  <a:tcPr marL="6350" marR="6350" marT="6350" anchor="b">
                    <a:lnL>
                      <a:noFill/>
                    </a:lnL>
                    <a:lnR>
                      <a:noFill/>
                    </a:lnR>
                    <a:lnT>
                      <a:noFill/>
                    </a:lnT>
                    <a:lnB>
                      <a:noFill/>
                    </a:lnB>
                    <a:noFill/>
                  </a:tcPr>
                </a:tc>
                <a:extLst>
                  <a:ext uri="{0D108BD9-81ED-4DB2-BD59-A6C34878D82A}">
                    <a16:rowId xmlns:a16="http://schemas.microsoft.com/office/drawing/2014/main" val="105128856"/>
                  </a:ext>
                </a:extLst>
              </a:tr>
              <a:tr h="304800">
                <a:tc>
                  <a:txBody>
                    <a:bodyPr/>
                    <a:lstStyle/>
                    <a:p>
                      <a:pPr algn="l" fontAlgn="b"/>
                      <a:r>
                        <a:rPr lang="en-US" sz="1800" b="0" i="0" u="none" strike="noStrike" dirty="0">
                          <a:solidFill>
                            <a:srgbClr val="000000"/>
                          </a:solidFill>
                          <a:effectLst/>
                          <a:latin typeface="Aptos Narrow" panose="020B0004020202020204" pitchFamily="34" charset="0"/>
                        </a:rPr>
                        <a:t>Tenure Track Faculty </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0</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0</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0</a:t>
                      </a:r>
                    </a:p>
                  </a:txBody>
                  <a:tcPr marL="6350" marR="6350" marT="6350" anchor="b">
                    <a:lnL>
                      <a:noFill/>
                    </a:lnL>
                    <a:lnR>
                      <a:noFill/>
                    </a:lnR>
                    <a:lnT>
                      <a:noFill/>
                    </a:lnT>
                    <a:lnB>
                      <a:noFill/>
                    </a:lnB>
                    <a:noFill/>
                  </a:tcPr>
                </a:tc>
                <a:extLst>
                  <a:ext uri="{0D108BD9-81ED-4DB2-BD59-A6C34878D82A}">
                    <a16:rowId xmlns:a16="http://schemas.microsoft.com/office/drawing/2014/main" val="3253893300"/>
                  </a:ext>
                </a:extLst>
              </a:tr>
              <a:tr h="228600">
                <a:tc>
                  <a:txBody>
                    <a:bodyPr/>
                    <a:lstStyle/>
                    <a:p>
                      <a:pPr algn="l" fontAlgn="b"/>
                      <a:r>
                        <a:rPr lang="en-US" sz="1800" b="0" i="0" u="none" strike="noStrike" dirty="0">
                          <a:solidFill>
                            <a:srgbClr val="000000"/>
                          </a:solidFill>
                          <a:effectLst/>
                          <a:latin typeface="Aptos Narrow" panose="020B0004020202020204" pitchFamily="34" charset="0"/>
                        </a:rPr>
                        <a:t>Career Faculty </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15</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5</a:t>
                      </a:r>
                    </a:p>
                  </a:txBody>
                  <a:tcPr marL="6350" marR="6350" marT="6350" anchor="b">
                    <a:lnL>
                      <a:noFill/>
                    </a:lnL>
                    <a:lnR>
                      <a:noFill/>
                    </a:lnR>
                    <a:lnT>
                      <a:noFill/>
                    </a:lnT>
                    <a:lnB>
                      <a:noFill/>
                    </a:lnB>
                    <a:noFill/>
                  </a:tcPr>
                </a:tc>
                <a:tc>
                  <a:txBody>
                    <a:bodyPr/>
                    <a:lstStyle/>
                    <a:p>
                      <a:pPr algn="ctr" fontAlgn="b"/>
                      <a:r>
                        <a:rPr lang="en-US" sz="1800" b="0" i="0" u="none" strike="noStrike" dirty="0">
                          <a:solidFill>
                            <a:srgbClr val="000000"/>
                          </a:solidFill>
                          <a:effectLst/>
                          <a:latin typeface="Aptos Narrow" panose="020B0004020202020204" pitchFamily="34" charset="0"/>
                        </a:rPr>
                        <a:t>20</a:t>
                      </a:r>
                    </a:p>
                  </a:txBody>
                  <a:tcPr marL="6350" marR="6350" marT="6350" anchor="b">
                    <a:lnL>
                      <a:noFill/>
                    </a:lnL>
                    <a:lnR>
                      <a:noFill/>
                    </a:lnR>
                    <a:lnT>
                      <a:noFill/>
                    </a:lnT>
                    <a:lnB>
                      <a:noFill/>
                    </a:lnB>
                    <a:noFill/>
                  </a:tcPr>
                </a:tc>
                <a:extLst>
                  <a:ext uri="{0D108BD9-81ED-4DB2-BD59-A6C34878D82A}">
                    <a16:rowId xmlns:a16="http://schemas.microsoft.com/office/drawing/2014/main" val="2321372757"/>
                  </a:ext>
                </a:extLst>
              </a:tr>
              <a:tr h="196852">
                <a:tc>
                  <a:txBody>
                    <a:bodyPr/>
                    <a:lstStyle/>
                    <a:p>
                      <a:r>
                        <a:rPr lang="en-US" sz="1800" b="1" i="1" dirty="0">
                          <a:latin typeface="Aptos" panose="020B0004020202020204" pitchFamily="34" charset="0"/>
                        </a:rPr>
                        <a:t>Total </a:t>
                      </a:r>
                    </a:p>
                  </a:txBody>
                  <a:tcPr marL="6350" marR="6350" marT="6350" anchor="b">
                    <a:lnL>
                      <a:noFill/>
                    </a:lnL>
                    <a:lnR>
                      <a:noFill/>
                    </a:lnR>
                    <a:lnT>
                      <a:noFill/>
                    </a:lnT>
                    <a:lnB>
                      <a:noFill/>
                    </a:lnB>
                    <a:noFill/>
                  </a:tcPr>
                </a:tc>
                <a:tc>
                  <a:txBody>
                    <a:bodyPr/>
                    <a:lstStyle/>
                    <a:p>
                      <a:pPr algn="ctr" fontAlgn="b"/>
                      <a:r>
                        <a:rPr lang="en-US" sz="1800" b="1" i="1" u="none" strike="noStrike" dirty="0">
                          <a:solidFill>
                            <a:srgbClr val="000000"/>
                          </a:solidFill>
                          <a:effectLst/>
                          <a:latin typeface="Aptos" panose="020B0004020202020204" pitchFamily="34" charset="0"/>
                        </a:rPr>
                        <a:t>57</a:t>
                      </a:r>
                    </a:p>
                  </a:txBody>
                  <a:tcPr marL="6350" marR="6350" marT="6350" anchor="b">
                    <a:lnL>
                      <a:noFill/>
                    </a:lnL>
                    <a:lnR>
                      <a:noFill/>
                    </a:lnR>
                    <a:lnT>
                      <a:noFill/>
                    </a:lnT>
                    <a:lnB>
                      <a:noFill/>
                    </a:lnB>
                    <a:noFill/>
                  </a:tcPr>
                </a:tc>
                <a:tc>
                  <a:txBody>
                    <a:bodyPr/>
                    <a:lstStyle/>
                    <a:p>
                      <a:pPr algn="ctr" fontAlgn="b"/>
                      <a:r>
                        <a:rPr lang="en-US" sz="1800" b="1" i="1" u="none" strike="noStrike" dirty="0">
                          <a:solidFill>
                            <a:srgbClr val="000000"/>
                          </a:solidFill>
                          <a:effectLst/>
                          <a:latin typeface="Aptos" panose="020B0004020202020204" pitchFamily="34" charset="0"/>
                        </a:rPr>
                        <a:t>60</a:t>
                      </a:r>
                    </a:p>
                  </a:txBody>
                  <a:tcPr marL="6350" marR="6350" marT="6350" anchor="b">
                    <a:lnL>
                      <a:noFill/>
                    </a:lnL>
                    <a:lnR>
                      <a:noFill/>
                    </a:lnR>
                    <a:lnT>
                      <a:noFill/>
                    </a:lnT>
                    <a:lnB>
                      <a:noFill/>
                    </a:lnB>
                    <a:noFill/>
                  </a:tcPr>
                </a:tc>
                <a:tc>
                  <a:txBody>
                    <a:bodyPr/>
                    <a:lstStyle/>
                    <a:p>
                      <a:pPr algn="ctr" fontAlgn="b"/>
                      <a:r>
                        <a:rPr lang="en-US" sz="1800" b="1" i="1" u="none" strike="noStrike" dirty="0">
                          <a:solidFill>
                            <a:srgbClr val="000000"/>
                          </a:solidFill>
                          <a:effectLst/>
                          <a:latin typeface="Aptos" panose="020B0004020202020204" pitchFamily="34" charset="0"/>
                        </a:rPr>
                        <a:t>117</a:t>
                      </a:r>
                    </a:p>
                  </a:txBody>
                  <a:tcPr marL="6350" marR="6350" marT="6350" anchor="b">
                    <a:lnL>
                      <a:noFill/>
                    </a:lnL>
                    <a:lnR>
                      <a:noFill/>
                    </a:lnR>
                    <a:lnT>
                      <a:noFill/>
                    </a:lnT>
                    <a:lnB>
                      <a:noFill/>
                    </a:lnB>
                    <a:noFill/>
                  </a:tcPr>
                </a:tc>
                <a:extLst>
                  <a:ext uri="{0D108BD9-81ED-4DB2-BD59-A6C34878D82A}">
                    <a16:rowId xmlns:a16="http://schemas.microsoft.com/office/drawing/2014/main" val="2421258591"/>
                  </a:ext>
                </a:extLst>
              </a:tr>
            </a:tbl>
          </a:graphicData>
        </a:graphic>
      </p:graphicFrame>
    </p:spTree>
    <p:extLst>
      <p:ext uri="{BB962C8B-B14F-4D97-AF65-F5344CB8AC3E}">
        <p14:creationId xmlns:p14="http://schemas.microsoft.com/office/powerpoint/2010/main" val="874435898"/>
      </p:ext>
    </p:extLst>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69B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9f927d1-3b29-411b-91ec-746641c710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67AE870660A64A91D3B6475D78C176" ma:contentTypeVersion="16" ma:contentTypeDescription="Create a new document." ma:contentTypeScope="" ma:versionID="8a7576e4143e9e1eeb9cfe4d7f23fc31">
  <xsd:schema xmlns:xsd="http://www.w3.org/2001/XMLSchema" xmlns:xs="http://www.w3.org/2001/XMLSchema" xmlns:p="http://schemas.microsoft.com/office/2006/metadata/properties" xmlns:ns3="09f927d1-3b29-411b-91ec-746641c7103b" xmlns:ns4="af99075a-ec8b-4265-a96f-e21518a1587f" targetNamespace="http://schemas.microsoft.com/office/2006/metadata/properties" ma:root="true" ma:fieldsID="60c8c02b0bb9cbad023c2cc4743630b6" ns3:_="" ns4:_="">
    <xsd:import namespace="09f927d1-3b29-411b-91ec-746641c7103b"/>
    <xsd:import namespace="af99075a-ec8b-4265-a96f-e21518a1587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927d1-3b29-411b-91ec-746641c710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99075a-ec8b-4265-a96f-e21518a158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7FC99A-3AEA-4C0F-AC0E-25C429F14B41}">
  <ds:schemaRefs>
    <ds:schemaRef ds:uri="http://schemas.microsoft.com/sharepoint/v3/contenttype/forms"/>
  </ds:schemaRefs>
</ds:datastoreItem>
</file>

<file path=customXml/itemProps2.xml><?xml version="1.0" encoding="utf-8"?>
<ds:datastoreItem xmlns:ds="http://schemas.openxmlformats.org/officeDocument/2006/customXml" ds:itemID="{BFBB2F2E-D29D-41A7-AD9F-36D00AB7FBD2}">
  <ds:schemaRef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09f927d1-3b29-411b-91ec-746641c7103b"/>
    <ds:schemaRef ds:uri="http://schemas.openxmlformats.org/package/2006/metadata/core-properties"/>
    <ds:schemaRef ds:uri="af99075a-ec8b-4265-a96f-e21518a1587f"/>
    <ds:schemaRef ds:uri="http://purl.org/dc/terms/"/>
  </ds:schemaRefs>
</ds:datastoreItem>
</file>

<file path=customXml/itemProps3.xml><?xml version="1.0" encoding="utf-8"?>
<ds:datastoreItem xmlns:ds="http://schemas.openxmlformats.org/officeDocument/2006/customXml" ds:itemID="{C4053D62-6D9F-4601-978A-0ABF79C15A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f927d1-3b29-411b-91ec-746641c7103b"/>
    <ds:schemaRef ds:uri="af99075a-ec8b-4265-a96f-e21518a158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52970</TotalTime>
  <Words>587</Words>
  <Application>Microsoft Office PowerPoint</Application>
  <PresentationFormat>Widescreen</PresentationFormat>
  <Paragraphs>137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Narrow</vt:lpstr>
      <vt:lpstr>Arial</vt:lpstr>
      <vt:lpstr>Times New Roman</vt:lpstr>
      <vt:lpstr>Wingdings</vt:lpstr>
      <vt:lpstr>Default Design</vt:lpstr>
      <vt:lpstr>PowerPoint Presentation</vt:lpstr>
      <vt:lpstr>Agenda</vt:lpstr>
      <vt:lpstr>Initial Targets – Spring 2025 </vt:lpstr>
      <vt:lpstr>Updated Financial Projections –  Prior to Budget Reductions</vt:lpstr>
      <vt:lpstr>National Context</vt:lpstr>
      <vt:lpstr>Budget Cut Process</vt:lpstr>
      <vt:lpstr>Summary of Cuts </vt:lpstr>
      <vt:lpstr>Personnel Impact </vt:lpstr>
      <vt:lpstr>Personnel Impact – Filled Positions </vt:lpstr>
      <vt:lpstr>Examples of Impacts</vt:lpstr>
      <vt:lpstr>Updated Long Term Projections</vt:lpstr>
    </vt:vector>
  </TitlesOfParts>
  <Company>ORSA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Oregon</dc:creator>
  <cp:lastModifiedBy>Debbie Sharp</cp:lastModifiedBy>
  <cp:revision>1514</cp:revision>
  <cp:lastPrinted>2025-10-30T22:35:50Z</cp:lastPrinted>
  <dcterms:created xsi:type="dcterms:W3CDTF">2006-10-01T23:20:38Z</dcterms:created>
  <dcterms:modified xsi:type="dcterms:W3CDTF">2025-10-31T19:38:54Z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0x0101008967AE870660A64A91D3B6475D78C176</vt:lpwstr>
  </property>
</Properties>
</file>